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563" r:id="rId3"/>
    <p:sldId id="564" r:id="rId5"/>
    <p:sldId id="536" r:id="rId6"/>
    <p:sldId id="537" r:id="rId7"/>
    <p:sldId id="550" r:id="rId8"/>
    <p:sldId id="551" r:id="rId9"/>
    <p:sldId id="552" r:id="rId10"/>
    <p:sldId id="553" r:id="rId11"/>
    <p:sldId id="554" r:id="rId12"/>
    <p:sldId id="558" r:id="rId13"/>
    <p:sldId id="559" r:id="rId14"/>
    <p:sldId id="560" r:id="rId15"/>
  </p:sldIdLst>
  <p:sldSz cx="12192000" cy="6858000"/>
  <p:notesSz cx="6858000" cy="9144000"/>
  <p:embeddedFontLst>
    <p:embeddedFont>
      <p:font typeface="Calibri" panose="020F0502020204030204" charset="0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" initials="2" lastIdx="9" clrIdx="0"/>
  <p:cmAuthor id="1" name="Administrator" initials="A" lastIdx="1" clrIdx="0"/>
  <p:cmAuthor id="2" name="Author" initials="A" lastIdx="0" clrIdx="1"/>
  <p:cmAuthor id="3" name="fafa" initials="f" lastIdx="2" clrIdx="1"/>
  <p:cmAuthor id="4" name="王习习" initials="王" lastIdx="2" clrIdx="0"/>
  <p:cmAuthor id="5" name="Karri Alexion-Tiernan" initials="K" lastIdx="2" clrIdx="4"/>
  <p:cmAuthor id="6" name="番茄花园" initials="番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040"/>
    <a:srgbClr val="AF5241"/>
    <a:srgbClr val="CB6A37"/>
    <a:srgbClr val="B47941"/>
    <a:srgbClr val="89633F"/>
    <a:srgbClr val="57371E"/>
    <a:srgbClr val="805B44"/>
    <a:srgbClr val="24DC7F"/>
    <a:srgbClr val="4479FD"/>
    <a:srgbClr val="427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8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9.xml"/><Relationship Id="rId10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10.xml"/><Relationship Id="rId10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2.xml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3.xml"/><Relationship Id="rId10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4.xml"/><Relationship Id="rId10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5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6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themeOverride" Target="../theme/themeOverride7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28353" y="493395"/>
            <a:ext cx="5550535" cy="645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/>
                </a:solidFill>
                <a:latin typeface="宋体" charset="0"/>
                <a:ea typeface="宋体" charset="0"/>
                <a:cs typeface="+mn-ea"/>
                <a:sym typeface="+mn-lt"/>
              </a:rPr>
              <a:t>郭炳廷先生個人簡介</a:t>
            </a:r>
            <a:endParaRPr lang="zh-CN" altLang="en-US" sz="3600" b="1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lt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013200" y="1176020"/>
            <a:ext cx="7264400" cy="432943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郭炳廷先生，著名行銷實戰家，企業教練，培訓導師；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“關係學說”的創始人；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億嘉國際集團創始人兼董事局主席；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億嘉商學院的創立者；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他憑藉其31年深厚的組織行銷經驗，公眾演講和培訓授課超過千場，影響了數百萬人的職業生涯，成為行業內的佼佼者；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2014年，他的卓越成就榮獲環球企業總裁大獎；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2015年，更被授予馬來西亞DIMP拿督勳銜；</a:t>
            </a:r>
            <a:r>
              <a:rPr lang="en-US" altLang="zh-CN" sz="2000">
                <a:latin typeface="仿宋" charset="0"/>
                <a:ea typeface="仿宋" charset="0"/>
                <a:cs typeface="仿宋" charset="0"/>
                <a:sym typeface="+mn-ea"/>
              </a:rPr>
              <a:t>	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200"/>
              </a:lnSpc>
            </a:pPr>
            <a:r>
              <a:rPr lang="zh-CN" altLang="en-US" sz="2000">
                <a:latin typeface="仿宋" charset="0"/>
                <a:ea typeface="仿宋" charset="0"/>
                <a:cs typeface="仿宋" charset="0"/>
                <a:sym typeface="+mn-ea"/>
              </a:rPr>
              <a:t>郭炳廷先生熱心慈善事業，累計捐款超過2,000萬美金，用實際行動踐行社會責任。</a:t>
            </a:r>
            <a:endParaRPr lang="zh-CN" altLang="en-US" sz="20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8" name="图片 7" descr="Geor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135" y="1317625"/>
            <a:ext cx="3013075" cy="4187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518920"/>
            <a:ext cx="10246360" cy="33502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領袖人才的成長並非一朝一夕之事。一个合格的领袖需要經歷風風雨雨的洗禮，需要不斷地學習和進步。企業要想培養出優秀的領袖人才，就需要為他們提供一個良好的成長環境和發展空間。他們需要得到充分的授權和信任，需要得到及時的指導和幫助。企業還需要建立一個完善的激勵機制和晋升通道，讓優秀的人才能够脫穎而出，得到應有的回報和認可。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826895"/>
            <a:ext cx="10246360" cy="20967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領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袖人才的培養和發展，不僅是企業的責任，也是每一個團隊成員的責任。我們每個人都應該懷揣夢想，勇於擔當，為企業的發展貢獻自己的力量。我們要時刻保持進取心，不斷提升自己的能力和素質，立志為成為一名優秀的領袖人才而努力。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826895"/>
            <a:ext cx="10246360" cy="32715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領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袖人才是現代商業競爭的核心指標。一個企業要想在激烈的市場競爭中立于不败之地，就必須擁有一支具備卓越領導力和團隊管理能力的團隊。讓我們共同努力，培養和造就更多的領袖人才，為企業的持續發展和社會的繁榮進步貢獻我們的智慧和力量！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                     謝 謝 大 家 ！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19325" y="278765"/>
            <a:ext cx="8261985" cy="645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/>
                </a:solidFill>
                <a:latin typeface="宋体" charset="0"/>
                <a:ea typeface="宋体" charset="0"/>
                <a:cs typeface="+mn-ea"/>
                <a:sym typeface="+mn-lt"/>
              </a:rPr>
              <a:t>Personal profile of Mr. Guo Bingti</a:t>
            </a:r>
            <a:endParaRPr lang="zh-CN" altLang="en-US" sz="3600" b="1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lt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30955" y="1021715"/>
            <a:ext cx="8190865" cy="465709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Mr. Guo Bingting, a famous marketing practitioner, corporate coach, and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training instructor. 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The founder of "Relationship Theory"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Founder and Chairman of the Board of Directors of YIJIA International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Group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Founder of YIJIA Business School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With his 31 years of profound experience in organizational marketing, he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has given more than a thousand public lectures and trainings, influenced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the careers of millions of people, and became a leader in the industry.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In 2014, he won the Global Corporate President Award for his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outstanding achievements.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In 2015, he was awarded the title Darjah Indera Mahkota Pahang(D.I.M.P.), which carries the title of Dato’from His Royal Highness of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Pahang state, Sultan Ahmad Shah of Malaysia. </a:t>
            </a:r>
            <a:endParaRPr lang="zh-CN" altLang="en-US" sz="16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2600"/>
              </a:lnSpc>
            </a:pP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Mr. Guo Bingting is enthusiastic about charity and has donated more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than 20 million US dollars in total, fulfilling social responsibilities with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 </a:t>
            </a:r>
            <a:r>
              <a:rPr lang="zh-CN" altLang="en-US" sz="1600">
                <a:latin typeface="仿宋" charset="0"/>
                <a:ea typeface="仿宋" charset="0"/>
                <a:cs typeface="仿宋" charset="0"/>
                <a:sym typeface="+mn-ea"/>
              </a:rPr>
              <a:t>practical actions</a:t>
            </a:r>
            <a:r>
              <a:rPr lang="en-US" altLang="zh-CN" sz="1600">
                <a:latin typeface="仿宋" charset="0"/>
                <a:ea typeface="仿宋" charset="0"/>
                <a:cs typeface="仿宋" charset="0"/>
                <a:sym typeface="+mn-ea"/>
              </a:rPr>
              <a:t>.</a:t>
            </a:r>
            <a:endParaRPr lang="en-US" altLang="zh-CN" sz="16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  <p:pic>
        <p:nvPicPr>
          <p:cNvPr id="8" name="图片 7" descr="Georg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3135" y="1317625"/>
            <a:ext cx="3013075" cy="4187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" y="635"/>
            <a:ext cx="12190730" cy="6877685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51000" y="1604010"/>
            <a:ext cx="890524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4400" dirty="0">
                <a:effectLst/>
                <a:latin typeface="宋体" charset="0"/>
                <a:ea typeface="宋体" charset="0"/>
                <a:sym typeface="+mn-ea"/>
              </a:rPr>
              <a:t>人居環境與現代健康科技高峰論壇</a:t>
            </a:r>
            <a:endParaRPr lang="zh-CN" altLang="en-US" sz="4400" dirty="0">
              <a:solidFill>
                <a:schemeClr val="tx1"/>
              </a:solidFill>
              <a:effectLst/>
              <a:latin typeface="宋体" charset="0"/>
              <a:ea typeface="宋体" charset="0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42515" y="2845435"/>
            <a:ext cx="750633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宋体" charset="0"/>
                <a:ea typeface="宋体" charset="0"/>
                <a:sym typeface="+mn-ea"/>
              </a:rPr>
              <a:t>《領袖人才是現代商業競爭的核心指標》</a:t>
            </a:r>
            <a:endParaRPr lang="zh-CN" altLang="en-US" sz="3200" dirty="0">
              <a:solidFill>
                <a:schemeClr val="tx1"/>
              </a:solidFill>
              <a:latin typeface="宋体" charset="0"/>
              <a:ea typeface="宋体" charset="0"/>
              <a:cs typeface="+mn-ea"/>
              <a:sym typeface="+mn-ea"/>
            </a:endParaRPr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080" y="5776595"/>
            <a:ext cx="4512945" cy="1384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43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645920"/>
            <a:ext cx="10246360" cy="29495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我們身處一個瞬息萬變的商業時代，每一天都充滿了機遇與挑戰。在這個環境下，企業要想在激烈的市場競爭中脫穎而出，不僅需要擁有先進的技術和優質的產品，更需要一支具備卓越領導力和團隊管理能力的團隊。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0" algn="l" fontAlgn="auto">
              <a:lnSpc>
                <a:spcPts val="3600"/>
              </a:lnSpc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領袖人才，作為企業的靈魂和核心驅動力，他們的智慧、決策力和執行力，將直接決定企業的戰略方向和市場競爭力。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583690"/>
            <a:ext cx="10246360" cy="28879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我們都知道，21世紀最激烈的競爭是人才的競爭。一個企業的興衰，往往與其領袖人才的質量和數量密切相關。在管理經驗的積累和總結中，無數企業家已經深刻認識到：管事、流程和機制只是企業發展的躯体，而管人、人才和團隊才是企業發展的靈魂。一個出色的領導人，能夠準確把握市場動態，引領團隊在風雲變幻的商業環境中取得勝利，從而使企業在激烈的市場競爭中立于不败之地。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572260"/>
            <a:ext cx="10246360" cy="32664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一個合格的领袖可以是行業內的專家，但不可能在任何事件上處理都能給出最佳的解決方案。《淮南子·兵略訓 》說：“千人同心，則得千人之力；萬人異心，則無一人之用。”現代企業中，講究的是團隊作戰，人際關系處理能力在裏面起著決定性的作用。“獅羊效應”中就強調了領導者的作用。一位優秀的領袖能夠激發團隊成員的潛力，提高團隊的戰鬥力。相反，一個平庸的領袖人則會限制團隊的發展。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831975"/>
            <a:ext cx="10246360" cy="25304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一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個合格的領</a:t>
            </a: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袖需要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具</a:t>
            </a: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備</a:t>
            </a:r>
            <a:endParaRPr lang="en-US" altLang="zh-CN" sz="2800" dirty="0" smtClean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雄心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、學習心、愛心、平常心和恒心這五種心態</a:t>
            </a: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。</a:t>
            </a:r>
            <a:endParaRPr lang="en-US" altLang="zh-CN" sz="2800" dirty="0" smtClean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雄心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讓他們不懼挑戰，勇於開拓</a:t>
            </a:r>
            <a:r>
              <a:rPr lang="zh-CN" altLang="en-US" sz="2800" dirty="0" smtClean="0">
                <a:latin typeface="仿宋" charset="0"/>
                <a:ea typeface="仿宋" charset="0"/>
                <a:cs typeface="仿宋" charset="0"/>
                <a:sym typeface="+mn-ea"/>
              </a:rPr>
              <a:t>；學</a:t>
            </a: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習心讓他們不斷進步，與時俱進；愛心讓他們關懷團隊，凝聚人心；平常心讓他們保持冷靜，應對變局；恒心則讓他們堅持不懈，直至成功。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685800"/>
            <a:ext cx="10246360" cy="32664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>
                <a:latin typeface="仿宋" charset="0"/>
                <a:ea typeface="仿宋" charset="0"/>
                <a:cs typeface="仿宋" charset="0"/>
                <a:sym typeface="+mn-ea"/>
              </a:rPr>
              <a:t>一位合格的領袖需要往四方面修心。一、向上，當有感恩之心，作為企業和團隊的表率，要時刻懷揣感恩之心，珍惜每一次成長的機會，感謝每一個幫助過他們的人。二、對下，當有慈悲之心，作为领袖要關懷下屬，體恤民情，以悲憫之心對待每一個團隊成員。领袖要將個人利益和名譽置之度外，將下屬利益放在首位，因為只有團隊強大了，企業才能興旺發達。三、對過去，當有寬恕之心，一位领袖要放下過往的恩怨情仇，以寬恕之心對待曾經的對手和錯誤。四、對未來，當有希望之心，有的企业和团队前进速度快，有的则前进缓慢。究其原因，是因为很多人陷入在过去的事件当中，带着情绪，产生和传播负面影响。因此，当陷入到过去的事件中，应该立即转移焦点，站高一线，聚焦美好的未来。领袖要懷揣夢想，勇往直前，帶領團隊不斷開拓新的天地。</a:t>
            </a: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0730" cy="6858000"/>
          </a:xfrm>
          <a:prstGeom prst="rect">
            <a:avLst/>
          </a:prstGeom>
          <a:gradFill>
            <a:gsLst>
              <a:gs pos="89000">
                <a:srgbClr val="FEF9EE"/>
              </a:gs>
              <a:gs pos="0">
                <a:srgbClr val="FEF9E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资源 1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419735" y="5721350"/>
            <a:ext cx="1898650" cy="1151890"/>
          </a:xfrm>
          <a:prstGeom prst="rect">
            <a:avLst/>
          </a:prstGeom>
        </p:spPr>
      </p:pic>
      <p:pic>
        <p:nvPicPr>
          <p:cNvPr id="23" name="图片 22" descr="资源 20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0815" y="5311775"/>
            <a:ext cx="1837690" cy="1843405"/>
          </a:xfrm>
          <a:prstGeom prst="rect">
            <a:avLst/>
          </a:prstGeom>
        </p:spPr>
      </p:pic>
      <p:pic>
        <p:nvPicPr>
          <p:cNvPr id="24" name="图片 23" descr="资源 21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6610" y="5357495"/>
            <a:ext cx="1735455" cy="1838960"/>
          </a:xfrm>
          <a:prstGeom prst="rect">
            <a:avLst/>
          </a:prstGeom>
        </p:spPr>
      </p:pic>
      <p:pic>
        <p:nvPicPr>
          <p:cNvPr id="25" name="图片 24" descr="资源 22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055870" y="5505450"/>
            <a:ext cx="1136650" cy="1365250"/>
          </a:xfrm>
          <a:prstGeom prst="rect">
            <a:avLst/>
          </a:prstGeom>
        </p:spPr>
      </p:pic>
      <p:pic>
        <p:nvPicPr>
          <p:cNvPr id="26" name="图片 25" descr="资源 23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065520" y="5210175"/>
            <a:ext cx="1185545" cy="2016125"/>
          </a:xfrm>
          <a:prstGeom prst="rect">
            <a:avLst/>
          </a:prstGeom>
        </p:spPr>
      </p:pic>
      <p:pic>
        <p:nvPicPr>
          <p:cNvPr id="27" name="图片 26" descr="资源 24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7250430" y="5196205"/>
            <a:ext cx="789305" cy="1682115"/>
          </a:xfrm>
          <a:prstGeom prst="rect">
            <a:avLst/>
          </a:prstGeom>
        </p:spPr>
      </p:pic>
      <p:pic>
        <p:nvPicPr>
          <p:cNvPr id="28" name="图片 27" descr="资源 25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039735" y="5098415"/>
            <a:ext cx="1543050" cy="2350770"/>
          </a:xfrm>
          <a:prstGeom prst="rect">
            <a:avLst/>
          </a:prstGeom>
        </p:spPr>
      </p:pic>
      <p:pic>
        <p:nvPicPr>
          <p:cNvPr id="29" name="图片 28" descr="资源 26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9575165" y="4990465"/>
            <a:ext cx="483235" cy="1918335"/>
          </a:xfrm>
          <a:prstGeom prst="rect">
            <a:avLst/>
          </a:prstGeom>
        </p:spPr>
      </p:pic>
      <p:pic>
        <p:nvPicPr>
          <p:cNvPr id="30" name="图片 29" descr="资源 27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0038080" y="5755640"/>
            <a:ext cx="4512945" cy="13843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972185" y="1766570"/>
            <a:ext cx="10246360" cy="24352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indent="457200" algn="l" fontAlgn="auto">
              <a:lnSpc>
                <a:spcPts val="3600"/>
              </a:lnSpc>
            </a:pPr>
            <a:r>
              <a:rPr lang="zh-CN" altLang="en-US" sz="2800" dirty="0">
                <a:latin typeface="仿宋" charset="0"/>
                <a:ea typeface="仿宋" charset="0"/>
                <a:cs typeface="仿宋" charset="0"/>
                <a:sym typeface="+mn-ea"/>
              </a:rPr>
              <a:t>領袖人才的培養和發展，是企業持續發展的關鍵。一個優秀的領袖，能夠激發團隊成員的潛力，提高團隊的戰斗力。他們懂得如何與團隊成員溝通、協作，如何調動團隊的積極性和創造力。他們能夠以身作則，樹立榜樣，讓團隊成員在潛移默化中受到熏陶和感染。</a:t>
            </a:r>
            <a:endParaRPr lang="zh-CN" altLang="en-US" sz="2800" dirty="0">
              <a:latin typeface="仿宋" charset="0"/>
              <a:ea typeface="仿宋" charset="0"/>
              <a:cs typeface="仿宋" charset="0"/>
              <a:sym typeface="+mn-ea"/>
            </a:endParaRPr>
          </a:p>
          <a:p>
            <a:pPr indent="457200" algn="l" fontAlgn="auto">
              <a:lnSpc>
                <a:spcPts val="3600"/>
              </a:lnSpc>
            </a:pPr>
            <a:endParaRPr lang="zh-CN" altLang="en-US" sz="2800">
              <a:latin typeface="仿宋" charset="0"/>
              <a:ea typeface="仿宋" charset="0"/>
              <a:cs typeface="仿宋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jMwYjU3MzNkZTkwZWQ4ZTJmNmUxOTZkNmY3NDM1Mj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391415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D5079"/>
      </a:accent1>
      <a:accent2>
        <a:srgbClr val="FEF9EE"/>
      </a:accent2>
      <a:accent3>
        <a:srgbClr val="E8D3A4"/>
      </a:accent3>
      <a:accent4>
        <a:srgbClr val="E5C49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szkph3">
      <a:majorFont>
        <a:latin typeface="OPPOSans M"/>
        <a:ea typeface="锐字云字库大标宋GB"/>
        <a:cs typeface=""/>
      </a:majorFont>
      <a:minorFont>
        <a:latin typeface="OPPOSans M"/>
        <a:ea typeface="锐字云字库大标宋G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391415-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D5079"/>
    </a:accent1>
    <a:accent2>
      <a:srgbClr val="FEF9EE"/>
    </a:accent2>
    <a:accent3>
      <a:srgbClr val="E8D3A4"/>
    </a:accent3>
    <a:accent4>
      <a:srgbClr val="E5C495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2633</Words>
  <Application>WPS 演示</Application>
  <PresentationFormat>宽屏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宋体</vt:lpstr>
      <vt:lpstr>汉仪书宋二KW</vt:lpstr>
      <vt:lpstr>仿宋</vt:lpstr>
      <vt:lpstr>方正仿宋_GBK</vt:lpstr>
      <vt:lpstr>OPPOSans M</vt:lpstr>
      <vt:lpstr>苹方-简</vt:lpstr>
      <vt:lpstr>微软雅黑</vt:lpstr>
      <vt:lpstr>汉仪旗黑</vt:lpstr>
      <vt:lpstr>Arial Unicode MS</vt:lpstr>
      <vt:lpstr>锐字云字库大标宋GB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RichardTang</cp:lastModifiedBy>
  <cp:revision>130</cp:revision>
  <dcterms:created xsi:type="dcterms:W3CDTF">2024-10-19T15:56:25Z</dcterms:created>
  <dcterms:modified xsi:type="dcterms:W3CDTF">2024-10-19T15:56:25Z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4D9AD5EE1CFD4FB99935A5F23E863686_12</vt:lpwstr>
  </property>
  <property fmtid="{D5CDD505-2E9C-101B-9397-08002B2CF9AE}" pid="3" name="KSOProductBuildVer">
    <vt:lpwstr>2052-6.11.0.8885</vt:lpwstr>
  </property>
</Properties>
</file>