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256" r:id="rId2"/>
    <p:sldId id="257" r:id="rId3"/>
    <p:sldId id="274" r:id="rId4"/>
    <p:sldId id="275" r:id="rId5"/>
    <p:sldId id="276" r:id="rId6"/>
    <p:sldId id="277" r:id="rId7"/>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9A95"/>
    <a:srgbClr val="2A827E"/>
    <a:srgbClr val="287C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0168" autoAdjust="0"/>
  </p:normalViewPr>
  <p:slideViewPr>
    <p:cSldViewPr>
      <p:cViewPr>
        <p:scale>
          <a:sx n="125" d="100"/>
          <a:sy n="125" d="100"/>
        </p:scale>
        <p:origin x="-1224" y="-516"/>
      </p:cViewPr>
      <p:guideLst>
        <p:guide orient="horz" pos="1620"/>
        <p:guide pos="286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51218A-FAC0-4E2C-9227-524CAAA0A5BD}" type="datetimeFigureOut">
              <a:rPr lang="zh-CN" altLang="en-US" smtClean="0"/>
              <a:pPr/>
              <a:t>2024/9/23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9D9F9F-4A2E-42DC-A8BD-ADF734CBE90E}" type="slidenum">
              <a:rPr lang="zh-CN" altLang="en-US" smtClean="0"/>
              <a:pPr/>
              <a:t>‹#›</a:t>
            </a:fld>
            <a:endParaRPr lang="zh-CN" altLang="en-US"/>
          </a:p>
        </p:txBody>
      </p:sp>
    </p:spTree>
    <p:extLst>
      <p:ext uri="{BB962C8B-B14F-4D97-AF65-F5344CB8AC3E}">
        <p14:creationId xmlns:p14="http://schemas.microsoft.com/office/powerpoint/2010/main" val="3465549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1673"/>
          <a:stretch/>
        </p:blipFill>
        <p:spPr bwMode="auto">
          <a:xfrm>
            <a:off x="1" y="0"/>
            <a:ext cx="9143998" cy="514505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107504" y="-52526"/>
            <a:ext cx="8682899" cy="621584"/>
            <a:chOff x="107504" y="-52526"/>
            <a:chExt cx="8682899" cy="621584"/>
          </a:xfrm>
        </p:grpSpPr>
        <p:pic>
          <p:nvPicPr>
            <p:cNvPr id="4" name="Picture 2" descr="D:\桌面文件\锐洋新材料画册_页面_20.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18389" b="84177"/>
            <a:stretch/>
          </p:blipFill>
          <p:spPr bwMode="auto">
            <a:xfrm>
              <a:off x="107504" y="-52525"/>
              <a:ext cx="2379632" cy="6215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桌面文件\锐洋新材料画册_页面_20.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6944" b="84177"/>
            <a:stretch/>
          </p:blipFill>
          <p:spPr bwMode="auto">
            <a:xfrm>
              <a:off x="6660232" y="-52526"/>
              <a:ext cx="2130171" cy="6215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桌面文件\锐洋新材料画册_页面_20.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4846" r="17399" b="84177"/>
            <a:stretch/>
          </p:blipFill>
          <p:spPr bwMode="auto">
            <a:xfrm>
              <a:off x="2339752" y="-52525"/>
              <a:ext cx="4464496" cy="62158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t="11673"/>
          <a:stretch/>
        </p:blipFill>
        <p:spPr bwMode="auto">
          <a:xfrm>
            <a:off x="1" y="0"/>
            <a:ext cx="9143998" cy="5145053"/>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9144000" cy="5143500"/>
            <a:chOff x="0" y="0"/>
            <a:chExt cx="9144000" cy="5143500"/>
          </a:xfrm>
        </p:grpSpPr>
        <p:pic>
          <p:nvPicPr>
            <p:cNvPr id="2" name="Picture 2" descr="D:\桌面文件\4444554.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t="51130" b="6117"/>
            <a:stretch/>
          </p:blipFill>
          <p:spPr bwMode="auto">
            <a:xfrm>
              <a:off x="0" y="0"/>
              <a:ext cx="9144000" cy="5143500"/>
            </a:xfrm>
            <a:prstGeom prst="rect">
              <a:avLst/>
            </a:prstGeom>
            <a:noFill/>
            <a:effectLst>
              <a:outerShdw blurRad="50800" dist="50800" dir="5400000" algn="ctr" rotWithShape="0">
                <a:srgbClr val="000000">
                  <a:alpha val="15000"/>
                </a:srgbClr>
              </a:outerShdw>
            </a:effectLst>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2611" r="82415"/>
            <a:stretch/>
          </p:blipFill>
          <p:spPr bwMode="auto">
            <a:xfrm>
              <a:off x="0" y="3867894"/>
              <a:ext cx="9144000" cy="127560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桌面文件\545454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2825" r="23322" b="82506"/>
            <a:stretch/>
          </p:blipFill>
          <p:spPr bwMode="auto">
            <a:xfrm>
              <a:off x="131180" y="123478"/>
              <a:ext cx="2955207" cy="14401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4083918"/>
              <a:ext cx="9144000" cy="461665"/>
            </a:xfrm>
            <a:prstGeom prst="rect">
              <a:avLst/>
            </a:prstGeom>
            <a:noFill/>
            <a:ln>
              <a:noFill/>
            </a:ln>
            <a:effectLst>
              <a:glow rad="101600">
                <a:schemeClr val="accent5">
                  <a:satMod val="175000"/>
                  <a:alpha val="40000"/>
                </a:schemeClr>
              </a:glow>
              <a:outerShdw blurRad="50800" dist="38100" dir="2700000" algn="tl" rotWithShape="0">
                <a:prstClr val="black">
                  <a:alpha val="40000"/>
                </a:prstClr>
              </a:outerShdw>
              <a:reflection blurRad="6350" stA="50000" endA="300" endPos="38500" dist="50800" dir="5400000" sy="-100000" algn="bl" rotWithShape="0"/>
            </a:effectLst>
          </p:spPr>
          <p:txBody>
            <a:bodyPr wrap="square" rtlCol="0">
              <a:spAutoFit/>
            </a:bodyPr>
            <a:lstStyle/>
            <a:p>
              <a:pPr algn="ctr"/>
              <a:r>
                <a:rPr lang="zh-CN" altLang="zh-CN" sz="2400" b="1" dirty="0">
                  <a:solidFill>
                    <a:srgbClr val="00B0F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深耕废旧轮胎回收</a:t>
              </a:r>
              <a:r>
                <a:rPr lang="zh-CN" altLang="zh-CN" sz="2400" b="1" dirty="0" smtClean="0">
                  <a:solidFill>
                    <a:srgbClr val="00B0F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领域</a:t>
              </a:r>
              <a:r>
                <a:rPr lang="zh-CN" altLang="en-US" sz="2400" b="1" dirty="0">
                  <a:solidFill>
                    <a:srgbClr val="00B0F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zh-CN" sz="2400" b="1" dirty="0" smtClean="0">
                  <a:solidFill>
                    <a:srgbClr val="00B0F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助力</a:t>
              </a:r>
              <a:r>
                <a:rPr lang="zh-CN" altLang="zh-CN" sz="2400" b="1" dirty="0">
                  <a:solidFill>
                    <a:srgbClr val="00B0F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全球循环经济</a:t>
              </a:r>
              <a:r>
                <a:rPr lang="zh-CN" altLang="zh-CN" sz="2400" b="1" dirty="0" smtClean="0">
                  <a:solidFill>
                    <a:srgbClr val="00B0F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发展</a:t>
              </a:r>
              <a:endParaRPr lang="zh-CN" altLang="zh-CN" sz="2400" b="1" dirty="0">
                <a:solidFill>
                  <a:srgbClr val="00B0F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 name="TextBox 5"/>
            <p:cNvSpPr txBox="1"/>
            <p:nvPr/>
          </p:nvSpPr>
          <p:spPr>
            <a:xfrm>
              <a:off x="0" y="4746153"/>
              <a:ext cx="9143999" cy="307777"/>
            </a:xfrm>
            <a:prstGeom prst="rect">
              <a:avLst/>
            </a:prstGeom>
            <a:noFill/>
          </p:spPr>
          <p:txBody>
            <a:bodyPr wrap="square" rtlCol="0">
              <a:spAutoFit/>
            </a:bodyPr>
            <a:lstStyle/>
            <a:p>
              <a:pPr algn="ctr"/>
              <a:r>
                <a:rPr lang="zh-CN" altLang="en-US" sz="1400" b="1" dirty="0">
                  <a:latin typeface="微软雅黑" panose="020B0503020204020204" pitchFamily="34" charset="-122"/>
                  <a:ea typeface="微软雅黑" panose="020B0503020204020204" pitchFamily="34" charset="-122"/>
                </a:rPr>
                <a:t>绵阳锐洋新材料科技有限公司</a:t>
              </a:r>
              <a:r>
                <a:rPr lang="zh-CN" altLang="en-US" sz="1400" b="1" dirty="0" smtClean="0">
                  <a:latin typeface="微软雅黑" panose="020B0503020204020204" pitchFamily="34" charset="-122"/>
                  <a:ea typeface="微软雅黑" panose="020B0503020204020204" pitchFamily="34" charset="-122"/>
                </a:rPr>
                <a:t>创始人 王多孝</a:t>
              </a:r>
              <a:endParaRPr lang="zh-CN" altLang="en-US" sz="1400" b="1" dirty="0">
                <a:latin typeface="微软雅黑" panose="020B0503020204020204" pitchFamily="34" charset="-122"/>
                <a:ea typeface="微软雅黑" panose="020B0503020204020204" pitchFamily="34" charset="-122"/>
              </a:endParaRPr>
            </a:p>
          </p:txBody>
        </p:sp>
        <p:sp>
          <p:nvSpPr>
            <p:cNvPr id="10" name="TextBox 9"/>
            <p:cNvSpPr txBox="1"/>
            <p:nvPr/>
          </p:nvSpPr>
          <p:spPr>
            <a:xfrm>
              <a:off x="0" y="3886944"/>
              <a:ext cx="9144000" cy="276999"/>
            </a:xfrm>
            <a:prstGeom prst="rect">
              <a:avLst/>
            </a:prstGeom>
            <a:noFill/>
          </p:spPr>
          <p:txBody>
            <a:bodyPr wrap="square" rtlCol="0">
              <a:spAutoFit/>
            </a:bodyPr>
            <a:lstStyle/>
            <a:p>
              <a:pPr algn="ctr"/>
              <a:r>
                <a:rPr lang="en-US" altLang="zh-CN" sz="1200" kern="0" dirty="0">
                  <a:latin typeface="Arial" panose="020B0604020202020204" pitchFamily="34" charset="0"/>
                  <a:ea typeface="微软雅黑" panose="020B0503020204020204" pitchFamily="34" charset="-122"/>
                  <a:cs typeface="Arial" panose="020B0604020202020204" pitchFamily="34" charset="0"/>
                </a:rPr>
                <a:t>Deeply cultivating the field of waste tire recycling, supporting the development of global circular economy</a:t>
              </a:r>
            </a:p>
          </p:txBody>
        </p:sp>
        <p:sp>
          <p:nvSpPr>
            <p:cNvPr id="7" name="矩形 6"/>
            <p:cNvSpPr/>
            <p:nvPr/>
          </p:nvSpPr>
          <p:spPr>
            <a:xfrm>
              <a:off x="0" y="4544481"/>
              <a:ext cx="9143998" cy="276999"/>
            </a:xfrm>
            <a:prstGeom prst="rect">
              <a:avLst/>
            </a:prstGeom>
          </p:spPr>
          <p:txBody>
            <a:bodyPr wrap="square">
              <a:spAutoFit/>
            </a:bodyPr>
            <a:lstStyle/>
            <a:p>
              <a:pPr algn="ctr"/>
              <a:r>
                <a:rPr lang="en-US" altLang="zh-CN" sz="1000" kern="0" dirty="0">
                  <a:latin typeface="Arial" panose="020B0604020202020204" pitchFamily="34" charset="0"/>
                  <a:ea typeface="微软雅黑" panose="020B0503020204020204" pitchFamily="34" charset="-122"/>
                  <a:cs typeface="Arial" panose="020B0604020202020204" pitchFamily="34" charset="0"/>
                </a:rPr>
                <a:t>Wang </a:t>
              </a:r>
              <a:r>
                <a:rPr lang="en-US" altLang="zh-CN" sz="1000" kern="0" dirty="0" err="1">
                  <a:latin typeface="Arial" panose="020B0604020202020204" pitchFamily="34" charset="0"/>
                  <a:ea typeface="微软雅黑" panose="020B0503020204020204" pitchFamily="34" charset="-122"/>
                  <a:cs typeface="Arial" panose="020B0604020202020204" pitchFamily="34" charset="0"/>
                </a:rPr>
                <a:t>Duoxiao</a:t>
              </a:r>
              <a:r>
                <a:rPr lang="en-US" altLang="zh-CN" sz="1000" kern="0" dirty="0">
                  <a:latin typeface="Arial" panose="020B0604020202020204" pitchFamily="34" charset="0"/>
                  <a:ea typeface="微软雅黑" panose="020B0503020204020204" pitchFamily="34" charset="-122"/>
                  <a:cs typeface="Arial" panose="020B0604020202020204" pitchFamily="34" charset="0"/>
                </a:rPr>
                <a:t>, founder of </a:t>
              </a:r>
              <a:r>
                <a:rPr lang="en-US" altLang="zh-CN" sz="1000" kern="0" dirty="0" err="1">
                  <a:latin typeface="Arial" panose="020B0604020202020204" pitchFamily="34" charset="0"/>
                  <a:ea typeface="微软雅黑" panose="020B0503020204020204" pitchFamily="34" charset="-122"/>
                  <a:cs typeface="Arial" panose="020B0604020202020204" pitchFamily="34" charset="0"/>
                </a:rPr>
                <a:t>Mianyang</a:t>
              </a:r>
              <a:r>
                <a:rPr lang="en-US" altLang="zh-CN" sz="1000" kern="0" dirty="0">
                  <a:latin typeface="Arial" panose="020B0604020202020204" pitchFamily="34" charset="0"/>
                  <a:ea typeface="微软雅黑" panose="020B0503020204020204" pitchFamily="34" charset="-122"/>
                  <a:cs typeface="Arial" panose="020B0604020202020204" pitchFamily="34" charset="0"/>
                </a:rPr>
                <a:t> </a:t>
              </a:r>
              <a:r>
                <a:rPr lang="en-US" altLang="zh-CN" sz="1000" kern="0" dirty="0" err="1">
                  <a:latin typeface="Arial" panose="020B0604020202020204" pitchFamily="34" charset="0"/>
                  <a:ea typeface="微软雅黑" panose="020B0503020204020204" pitchFamily="34" charset="-122"/>
                  <a:cs typeface="Arial" panose="020B0604020202020204" pitchFamily="34" charset="0"/>
                </a:rPr>
                <a:t>Ruiyang</a:t>
              </a:r>
              <a:r>
                <a:rPr lang="en-US" altLang="zh-CN" sz="1000" kern="0" dirty="0">
                  <a:latin typeface="Arial" panose="020B0604020202020204" pitchFamily="34" charset="0"/>
                  <a:ea typeface="微软雅黑" panose="020B0503020204020204" pitchFamily="34" charset="-122"/>
                  <a:cs typeface="Arial" panose="020B0604020202020204" pitchFamily="34" charset="0"/>
                </a:rPr>
                <a:t> New Materials Technology Development Co., Ltd</a:t>
              </a:r>
              <a:r>
                <a:rPr lang="en-US" altLang="zh-CN" sz="1200" kern="0" dirty="0">
                  <a:latin typeface="Arial" panose="020B0604020202020204" pitchFamily="34" charset="0"/>
                  <a:ea typeface="微软雅黑" panose="020B0503020204020204" pitchFamily="34" charset="-122"/>
                  <a:cs typeface="Arial" panose="020B0604020202020204" pitchFamily="34" charset="0"/>
                </a:rPr>
                <a:t>. </a:t>
              </a:r>
              <a:endParaRPr lang="zh-CN" altLang="en-US" sz="1200" kern="0" dirty="0">
                <a:latin typeface="Arial" panose="020B0604020202020204" pitchFamily="34" charset="0"/>
                <a:ea typeface="微软雅黑" panose="020B0503020204020204" pitchFamily="34" charset="-122"/>
                <a:cs typeface="Arial" panose="020B0604020202020204" pitchFamily="34" charset="0"/>
              </a:endParaRPr>
            </a:p>
          </p:txBody>
        </p:sp>
        <p:pic>
          <p:nvPicPr>
            <p:cNvPr id="11" name="Picture 2" descr="D:\桌面文件\4444554.jpg"/>
            <p:cNvPicPr>
              <a:picLocks noChangeAspect="1" noChangeArrowheads="1"/>
            </p:cNvPicPr>
            <p:nvPr/>
          </p:nvPicPr>
          <p:blipFill rotWithShape="1">
            <a:blip r:embed="rId2" cstate="print">
              <a:clrChange>
                <a:clrFrom>
                  <a:srgbClr val="B19F7B"/>
                </a:clrFrom>
                <a:clrTo>
                  <a:srgbClr val="B19F7B">
                    <a:alpha val="0"/>
                  </a:srgbClr>
                </a:clrTo>
              </a:clrChang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33766" t="80225" r="65572" b="19120"/>
            <a:stretch/>
          </p:blipFill>
          <p:spPr bwMode="auto">
            <a:xfrm>
              <a:off x="1816893" y="3495542"/>
              <a:ext cx="60471" cy="78713"/>
            </a:xfrm>
            <a:prstGeom prst="rect">
              <a:avLst/>
            </a:prstGeom>
            <a:noFill/>
            <a:effectLst>
              <a:outerShdw blurRad="50800" dist="50800" dir="5400000" algn="ctr" rotWithShape="0">
                <a:srgbClr val="000000">
                  <a:alpha val="15000"/>
                </a:srgbClr>
              </a:outerShdw>
            </a:effectLst>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6158" y="1943182"/>
            <a:ext cx="8183739" cy="700576"/>
          </a:xfrm>
          <a:prstGeom prst="rect">
            <a:avLst/>
          </a:prstGeom>
        </p:spPr>
        <p:txBody>
          <a:bodyPr wrap="square">
            <a:spAutoFit/>
          </a:bodyPr>
          <a:lstStyle/>
          <a:p>
            <a:pPr>
              <a:lnSpc>
                <a:spcPct val="150000"/>
              </a:lnSpc>
            </a:pPr>
            <a:r>
              <a:rPr lang="zh-CN" altLang="zh-CN" sz="1400" b="1" dirty="0" smtClean="0">
                <a:latin typeface="微软雅黑" panose="020B0503020204020204" pitchFamily="34" charset="-122"/>
                <a:ea typeface="微软雅黑" panose="020B0503020204020204" pitchFamily="34" charset="-122"/>
              </a:rPr>
              <a:t>绵阳</a:t>
            </a:r>
            <a:r>
              <a:rPr lang="zh-CN" altLang="zh-CN" sz="1400" b="1" dirty="0">
                <a:latin typeface="微软雅黑" panose="020B0503020204020204" pitchFamily="34" charset="-122"/>
                <a:ea typeface="微软雅黑" panose="020B0503020204020204" pitchFamily="34" charset="-122"/>
              </a:rPr>
              <a:t>锐洋新材料技术开发有限公司</a:t>
            </a:r>
            <a:r>
              <a:rPr lang="zh-CN" altLang="zh-CN" sz="1400" dirty="0">
                <a:latin typeface="微软雅黑" panose="020B0503020204020204" pitchFamily="34" charset="-122"/>
                <a:ea typeface="微软雅黑" panose="020B0503020204020204" pitchFamily="34" charset="-122"/>
              </a:rPr>
              <a:t>是工业和信息化部公告的废轮</a:t>
            </a:r>
            <a:r>
              <a:rPr lang="zh-CN" altLang="zh-CN" sz="1400" dirty="0" smtClean="0">
                <a:latin typeface="微软雅黑" panose="020B0503020204020204" pitchFamily="34" charset="-122"/>
                <a:ea typeface="微软雅黑" panose="020B0503020204020204" pitchFamily="34" charset="-122"/>
              </a:rPr>
              <a:t>胎综</a:t>
            </a:r>
            <a:r>
              <a:rPr lang="zh-CN" altLang="zh-CN" sz="1400" dirty="0">
                <a:latin typeface="微软雅黑" panose="020B0503020204020204" pitchFamily="34" charset="-122"/>
                <a:ea typeface="微软雅黑" panose="020B0503020204020204" pitchFamily="34" charset="-122"/>
              </a:rPr>
              <a:t>合利用企业，也</a:t>
            </a:r>
            <a:r>
              <a:rPr lang="zh-CN" altLang="zh-CN" sz="1400" dirty="0" smtClean="0">
                <a:latin typeface="微软雅黑" panose="020B0503020204020204" pitchFamily="34" charset="-122"/>
                <a:ea typeface="微软雅黑" panose="020B0503020204020204" pitchFamily="34" charset="-122"/>
              </a:rPr>
              <a:t>是</a:t>
            </a:r>
            <a:r>
              <a:rPr lang="zh-CN" altLang="en-US" sz="1400" dirty="0">
                <a:latin typeface="微软雅黑" panose="020B0503020204020204" pitchFamily="34" charset="-122"/>
                <a:ea typeface="微软雅黑" panose="020B0503020204020204" pitchFamily="34" charset="-122"/>
              </a:rPr>
              <a:t>中</a:t>
            </a:r>
            <a:r>
              <a:rPr lang="zh-CN" altLang="zh-CN" sz="1400" dirty="0" smtClean="0">
                <a:latin typeface="微软雅黑" panose="020B0503020204020204" pitchFamily="34" charset="-122"/>
                <a:ea typeface="微软雅黑" panose="020B0503020204020204" pitchFamily="34" charset="-122"/>
              </a:rPr>
              <a:t>国</a:t>
            </a:r>
            <a:r>
              <a:rPr lang="zh-CN" altLang="zh-CN" sz="1400" dirty="0">
                <a:latin typeface="微软雅黑" panose="020B0503020204020204" pitchFamily="34" charset="-122"/>
                <a:ea typeface="微软雅黑" panose="020B0503020204020204" pitchFamily="34" charset="-122"/>
              </a:rPr>
              <a:t>西南地区规模最大的废轮胎回收利用生产改</a:t>
            </a:r>
            <a:r>
              <a:rPr lang="zh-CN" altLang="zh-CN" sz="1400" dirty="0" smtClean="0">
                <a:latin typeface="微软雅黑" panose="020B0503020204020204" pitchFamily="34" charset="-122"/>
                <a:ea typeface="微软雅黑" panose="020B0503020204020204" pitchFamily="34" charset="-122"/>
              </a:rPr>
              <a:t>性橡胶</a:t>
            </a:r>
            <a:r>
              <a:rPr lang="zh-CN" altLang="zh-CN" sz="1400" dirty="0">
                <a:latin typeface="微软雅黑" panose="020B0503020204020204" pitchFamily="34" charset="-122"/>
                <a:ea typeface="微软雅黑" panose="020B0503020204020204" pitchFamily="34" charset="-122"/>
              </a:rPr>
              <a:t>粉</a:t>
            </a:r>
            <a:r>
              <a:rPr lang="zh-CN" altLang="zh-CN" sz="1400" dirty="0" smtClean="0">
                <a:latin typeface="微软雅黑" panose="020B0503020204020204" pitchFamily="34" charset="-122"/>
                <a:ea typeface="微软雅黑" panose="020B0503020204020204" pitchFamily="34" charset="-122"/>
              </a:rPr>
              <a:t>企业</a:t>
            </a:r>
            <a:r>
              <a:rPr lang="zh-CN" altLang="en-US" sz="1400" dirty="0" smtClean="0">
                <a:latin typeface="微软雅黑" panose="020B0503020204020204" pitchFamily="34" charset="-122"/>
                <a:ea typeface="微软雅黑" panose="020B0503020204020204" pitchFamily="34" charset="-122"/>
              </a:rPr>
              <a:t>。</a:t>
            </a:r>
            <a:endParaRPr lang="en-US" altLang="zh-CN" sz="1400" dirty="0" smtClean="0">
              <a:latin typeface="微软雅黑" panose="020B0503020204020204" pitchFamily="34" charset="-122"/>
              <a:ea typeface="微软雅黑" panose="020B0503020204020204" pitchFamily="34" charset="-122"/>
            </a:endParaRPr>
          </a:p>
        </p:txBody>
      </p:sp>
      <p:sp>
        <p:nvSpPr>
          <p:cNvPr id="5" name="TextBox 4"/>
          <p:cNvSpPr txBox="1"/>
          <p:nvPr/>
        </p:nvSpPr>
        <p:spPr>
          <a:xfrm>
            <a:off x="538039" y="1349355"/>
            <a:ext cx="8181858" cy="646331"/>
          </a:xfrm>
          <a:prstGeom prst="rect">
            <a:avLst/>
          </a:prstGeom>
          <a:noFill/>
        </p:spPr>
        <p:txBody>
          <a:bodyPr wrap="square" rtlCol="0">
            <a:spAutoFit/>
          </a:bodyPr>
          <a:lstStyle/>
          <a:p>
            <a:r>
              <a:rPr lang="en-US" altLang="zh-CN" sz="1200" kern="0" dirty="0" err="1">
                <a:latin typeface="Arial" panose="020B0604020202020204" pitchFamily="34" charset="0"/>
                <a:ea typeface="微软雅黑" panose="020B0503020204020204" pitchFamily="34" charset="-122"/>
                <a:cs typeface="Arial" panose="020B0604020202020204" pitchFamily="34" charset="0"/>
              </a:rPr>
              <a:t>Mianyang</a:t>
            </a:r>
            <a:r>
              <a:rPr lang="en-US" altLang="zh-CN" sz="1200" kern="0" dirty="0">
                <a:latin typeface="Arial" panose="020B0604020202020204" pitchFamily="34" charset="0"/>
                <a:ea typeface="微软雅黑" panose="020B0503020204020204" pitchFamily="34" charset="-122"/>
                <a:cs typeface="Arial" panose="020B0604020202020204" pitchFamily="34" charset="0"/>
              </a:rPr>
              <a:t> </a:t>
            </a:r>
            <a:r>
              <a:rPr lang="en-US" altLang="zh-CN" sz="1200" kern="0" dirty="0" err="1">
                <a:latin typeface="Arial" panose="020B0604020202020204" pitchFamily="34" charset="0"/>
                <a:ea typeface="微软雅黑" panose="020B0503020204020204" pitchFamily="34" charset="-122"/>
                <a:cs typeface="Arial" panose="020B0604020202020204" pitchFamily="34" charset="0"/>
              </a:rPr>
              <a:t>Ruiyang</a:t>
            </a:r>
            <a:r>
              <a:rPr lang="en-US" altLang="zh-CN" sz="1200" kern="0" dirty="0">
                <a:latin typeface="Arial" panose="020B0604020202020204" pitchFamily="34" charset="0"/>
                <a:ea typeface="微软雅黑" panose="020B0503020204020204" pitchFamily="34" charset="-122"/>
                <a:cs typeface="Arial" panose="020B0604020202020204" pitchFamily="34" charset="0"/>
              </a:rPr>
              <a:t> New Materials Technology Development Co., Ltd. is a waste tire comprehensive </a:t>
            </a:r>
            <a:r>
              <a:rPr lang="en-US" altLang="zh-CN" sz="1200" kern="0" dirty="0" smtClean="0">
                <a:latin typeface="Arial" panose="020B0604020202020204" pitchFamily="34" charset="0"/>
                <a:ea typeface="微软雅黑" panose="020B0503020204020204" pitchFamily="34" charset="-122"/>
                <a:cs typeface="Arial" panose="020B0604020202020204" pitchFamily="34" charset="0"/>
              </a:rPr>
              <a:t>utilization enterprise </a:t>
            </a:r>
            <a:r>
              <a:rPr lang="en-US" altLang="zh-CN" sz="1200" kern="0" dirty="0">
                <a:latin typeface="Arial" panose="020B0604020202020204" pitchFamily="34" charset="0"/>
                <a:ea typeface="微软雅黑" panose="020B0503020204020204" pitchFamily="34" charset="-122"/>
                <a:cs typeface="Arial" panose="020B0604020202020204" pitchFamily="34" charset="0"/>
              </a:rPr>
              <a:t>announced by the Ministry of Industry and Information Technology. It is also the largest waste tire recycling and modified rubber powder production enterprise in southwest China</a:t>
            </a:r>
            <a:r>
              <a:rPr lang="en-US" altLang="zh-CN" sz="1200" kern="0" dirty="0" smtClean="0">
                <a:latin typeface="Arial" panose="020B0604020202020204" pitchFamily="34" charset="0"/>
                <a:ea typeface="微软雅黑" panose="020B0503020204020204" pitchFamily="34" charset="-122"/>
                <a:cs typeface="Arial" panose="020B0604020202020204" pitchFamily="34" charset="0"/>
              </a:rPr>
              <a:t>.</a:t>
            </a:r>
            <a:endParaRPr lang="en-US" altLang="zh-CN" sz="1200" kern="0" dirty="0">
              <a:latin typeface="Arial" panose="020B0604020202020204" pitchFamily="34" charset="0"/>
              <a:ea typeface="微软雅黑" panose="020B0503020204020204" pitchFamily="34" charset="-122"/>
              <a:cs typeface="Arial" panose="020B0604020202020204" pitchFamily="34" charset="0"/>
            </a:endParaRPr>
          </a:p>
        </p:txBody>
      </p:sp>
      <p:grpSp>
        <p:nvGrpSpPr>
          <p:cNvPr id="9" name="组合 8"/>
          <p:cNvGrpSpPr/>
          <p:nvPr/>
        </p:nvGrpSpPr>
        <p:grpSpPr>
          <a:xfrm>
            <a:off x="611561" y="566986"/>
            <a:ext cx="2304256" cy="1129055"/>
            <a:chOff x="683569" y="3219822"/>
            <a:chExt cx="2304256" cy="1129055"/>
          </a:xfrm>
        </p:grpSpPr>
        <p:sp>
          <p:nvSpPr>
            <p:cNvPr id="11" name="剪去单角的矩形 10"/>
            <p:cNvSpPr/>
            <p:nvPr/>
          </p:nvSpPr>
          <p:spPr>
            <a:xfrm>
              <a:off x="683569" y="3219822"/>
              <a:ext cx="2160240" cy="636612"/>
            </a:xfrm>
            <a:prstGeom prst="snip1Rect">
              <a:avLst/>
            </a:prstGeom>
            <a:solidFill>
              <a:srgbClr val="2A827E"/>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683569" y="3271659"/>
              <a:ext cx="2304256" cy="1077218"/>
            </a:xfrm>
            <a:prstGeom prst="rect">
              <a:avLst/>
            </a:prstGeom>
          </p:spPr>
          <p:txBody>
            <a:bodyPr wrap="square">
              <a:spAutoFit/>
            </a:bodyPr>
            <a:lstStyle/>
            <a:p>
              <a:r>
                <a:rPr lang="en-US" altLang="zh-CN" sz="1600" b="1" dirty="0" smtClean="0">
                  <a:solidFill>
                    <a:schemeClr val="bg1"/>
                  </a:solidFill>
                  <a:latin typeface="Arial" panose="020B0604020202020204" pitchFamily="34" charset="0"/>
                  <a:ea typeface="Arial Unicode MS" panose="020B0604020202020204" pitchFamily="34" charset="-122"/>
                  <a:cs typeface="Arial" panose="020B0604020202020204" pitchFamily="34" charset="0"/>
                </a:rPr>
                <a:t>Company Profile</a:t>
              </a:r>
            </a:p>
            <a:p>
              <a:r>
                <a:rPr lang="zh-CN" altLang="zh-CN" sz="1600" b="1" dirty="0">
                  <a:solidFill>
                    <a:schemeClr val="bg1"/>
                  </a:solidFill>
                  <a:latin typeface="微软雅黑" panose="020B0503020204020204" pitchFamily="34" charset="-122"/>
                  <a:ea typeface="微软雅黑" panose="020B0503020204020204" pitchFamily="34" charset="-122"/>
                </a:rPr>
                <a:t>公司介绍</a:t>
              </a:r>
              <a:r>
                <a:rPr lang="en-US" altLang="zh-CN" sz="1600" b="1" dirty="0">
                  <a:solidFill>
                    <a:schemeClr val="bg1"/>
                  </a:solidFill>
                  <a:latin typeface="微软雅黑" panose="020B0503020204020204" pitchFamily="34" charset="-122"/>
                  <a:ea typeface="微软雅黑" panose="020B0503020204020204" pitchFamily="34" charset="-122"/>
                </a:rPr>
                <a:t>  </a:t>
              </a:r>
            </a:p>
            <a:p>
              <a:endParaRPr lang="en-US" altLang="zh-CN" sz="1600" b="1" dirty="0" smtClean="0">
                <a:solidFill>
                  <a:schemeClr val="bg1"/>
                </a:solidFill>
                <a:latin typeface="Arial" panose="020B0604020202020204" pitchFamily="34" charset="0"/>
                <a:ea typeface="Arial Unicode MS" panose="020B0604020202020204" pitchFamily="34" charset="-122"/>
                <a:cs typeface="Arial" panose="020B0604020202020204" pitchFamily="34" charset="0"/>
              </a:endParaRPr>
            </a:p>
            <a:p>
              <a:r>
                <a:rPr lang="en-US" altLang="zh-CN" sz="1600" b="1" dirty="0" smtClean="0">
                  <a:solidFill>
                    <a:schemeClr val="bg1"/>
                  </a:solidFill>
                  <a:latin typeface="Arial" panose="020B0604020202020204" pitchFamily="34" charset="0"/>
                  <a:ea typeface="Arial Unicode MS" panose="020B0604020202020204" pitchFamily="34" charset="-122"/>
                  <a:cs typeface="Arial" panose="020B0604020202020204" pitchFamily="34" charset="0"/>
                </a:rPr>
                <a:t> </a:t>
              </a:r>
            </a:p>
          </p:txBody>
        </p:sp>
      </p:grpSp>
      <p:grpSp>
        <p:nvGrpSpPr>
          <p:cNvPr id="10" name="组合 9"/>
          <p:cNvGrpSpPr/>
          <p:nvPr/>
        </p:nvGrpSpPr>
        <p:grpSpPr>
          <a:xfrm>
            <a:off x="458019" y="2931789"/>
            <a:ext cx="8261879" cy="1917689"/>
            <a:chOff x="630601" y="2931789"/>
            <a:chExt cx="8261879" cy="1917689"/>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2931789"/>
              <a:ext cx="2654402" cy="1917689"/>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601" y="2944478"/>
              <a:ext cx="2636838" cy="1905000"/>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2944478"/>
              <a:ext cx="2664296" cy="1905000"/>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6158" y="1185014"/>
            <a:ext cx="8212305" cy="738664"/>
          </a:xfrm>
          <a:prstGeom prst="rect">
            <a:avLst/>
          </a:prstGeom>
        </p:spPr>
        <p:txBody>
          <a:bodyPr wrap="square">
            <a:spAutoFit/>
          </a:bodyPr>
          <a:lstStyle/>
          <a:p>
            <a:pPr>
              <a:lnSpc>
                <a:spcPct val="150000"/>
              </a:lnSpc>
            </a:pPr>
            <a:r>
              <a:rPr lang="zh-CN" altLang="zh-CN" sz="1400" dirty="0" smtClean="0">
                <a:latin typeface="微软雅黑" panose="020B0503020204020204" pitchFamily="34" charset="-122"/>
                <a:ea typeface="微软雅黑" panose="020B0503020204020204" pitchFamily="34" charset="-122"/>
              </a:rPr>
              <a:t>公司</a:t>
            </a:r>
            <a:r>
              <a:rPr lang="zh-CN" altLang="zh-CN" sz="1400" dirty="0">
                <a:latin typeface="微软雅黑" panose="020B0503020204020204" pitchFamily="34" charset="-122"/>
                <a:ea typeface="微软雅黑" panose="020B0503020204020204" pitchFamily="34" charset="-122"/>
              </a:rPr>
              <a:t>主要产品为再生橡胶粉，涵盖了</a:t>
            </a:r>
            <a:r>
              <a:rPr lang="en-US" altLang="zh-CN" sz="1400" dirty="0">
                <a:latin typeface="微软雅黑" panose="020B0503020204020204" pitchFamily="34" charset="-122"/>
                <a:ea typeface="微软雅黑" panose="020B0503020204020204" pitchFamily="34" charset="-122"/>
              </a:rPr>
              <a:t>60</a:t>
            </a:r>
            <a:r>
              <a:rPr lang="zh-CN" altLang="zh-CN" sz="1400" dirty="0">
                <a:latin typeface="微软雅黑" panose="020B0503020204020204" pitchFamily="34" charset="-122"/>
                <a:ea typeface="微软雅黑" panose="020B0503020204020204" pitchFamily="34" charset="-122"/>
              </a:rPr>
              <a:t>目、</a:t>
            </a:r>
            <a:r>
              <a:rPr lang="en-US" altLang="zh-CN" sz="1400" dirty="0">
                <a:latin typeface="微软雅黑" panose="020B0503020204020204" pitchFamily="34" charset="-122"/>
                <a:ea typeface="微软雅黑" panose="020B0503020204020204" pitchFamily="34" charset="-122"/>
              </a:rPr>
              <a:t>80</a:t>
            </a:r>
            <a:r>
              <a:rPr lang="zh-CN" altLang="zh-CN" sz="1400" dirty="0">
                <a:latin typeface="微软雅黑" panose="020B0503020204020204" pitchFamily="34" charset="-122"/>
                <a:ea typeface="微软雅黑" panose="020B0503020204020204" pitchFamily="34" charset="-122"/>
              </a:rPr>
              <a:t>目、</a:t>
            </a:r>
            <a:r>
              <a:rPr lang="en-US" altLang="zh-CN" sz="1400" dirty="0">
                <a:latin typeface="微软雅黑" panose="020B0503020204020204" pitchFamily="34" charset="-122"/>
                <a:ea typeface="微软雅黑" panose="020B0503020204020204" pitchFamily="34" charset="-122"/>
              </a:rPr>
              <a:t>100-200</a:t>
            </a:r>
            <a:r>
              <a:rPr lang="zh-CN" altLang="zh-CN" sz="1400" dirty="0">
                <a:latin typeface="微软雅黑" panose="020B0503020204020204" pitchFamily="34" charset="-122"/>
                <a:ea typeface="微软雅黑" panose="020B0503020204020204" pitchFamily="34" charset="-122"/>
              </a:rPr>
              <a:t>目等多个系列，广泛应用于防水卷材、沥青改性、医用橡胶手</a:t>
            </a:r>
            <a:r>
              <a:rPr lang="zh-CN" altLang="zh-CN" sz="1400" dirty="0" smtClean="0">
                <a:latin typeface="微软雅黑" panose="020B0503020204020204" pitchFamily="34" charset="-122"/>
                <a:ea typeface="微软雅黑" panose="020B0503020204020204" pitchFamily="34" charset="-122"/>
              </a:rPr>
              <a:t>套</a:t>
            </a:r>
            <a:r>
              <a:rPr lang="zh-CN" altLang="en-US" sz="1400" dirty="0" smtClean="0">
                <a:latin typeface="微软雅黑" panose="020B0503020204020204" pitchFamily="34" charset="-122"/>
                <a:ea typeface="微软雅黑" panose="020B0503020204020204" pitchFamily="34" charset="-122"/>
              </a:rPr>
              <a:t>、</a:t>
            </a:r>
            <a:r>
              <a:rPr lang="zh-CN" altLang="zh-CN" sz="1400" dirty="0" smtClean="0">
                <a:latin typeface="微软雅黑" panose="020B0503020204020204" pitchFamily="34" charset="-122"/>
                <a:ea typeface="微软雅黑" panose="020B0503020204020204" pitchFamily="34" charset="-122"/>
              </a:rPr>
              <a:t>家</a:t>
            </a:r>
            <a:r>
              <a:rPr lang="zh-CN" altLang="zh-CN" sz="1400" dirty="0">
                <a:latin typeface="微软雅黑" panose="020B0503020204020204" pitchFamily="34" charset="-122"/>
                <a:ea typeface="微软雅黑" panose="020B0503020204020204" pitchFamily="34" charset="-122"/>
              </a:rPr>
              <a:t>电、无人驾驶机、舰艇、航空航天等领域</a:t>
            </a:r>
            <a:r>
              <a:rPr lang="zh-CN" altLang="zh-CN" sz="1400" dirty="0" smtClean="0">
                <a:latin typeface="微软雅黑" panose="020B0503020204020204" pitchFamily="34" charset="-122"/>
                <a:ea typeface="微软雅黑" panose="020B0503020204020204" pitchFamily="34" charset="-122"/>
              </a:rPr>
              <a:t>。</a:t>
            </a:r>
            <a:endParaRPr lang="en-US" altLang="zh-CN" sz="1400" dirty="0" smtClean="0">
              <a:latin typeface="微软雅黑" panose="020B0503020204020204" pitchFamily="34" charset="-122"/>
              <a:ea typeface="微软雅黑" panose="020B0503020204020204" pitchFamily="34" charset="-122"/>
            </a:endParaRPr>
          </a:p>
        </p:txBody>
      </p:sp>
      <p:sp>
        <p:nvSpPr>
          <p:cNvPr id="5" name="TextBox 4"/>
          <p:cNvSpPr txBox="1"/>
          <p:nvPr/>
        </p:nvSpPr>
        <p:spPr>
          <a:xfrm>
            <a:off x="538039" y="555526"/>
            <a:ext cx="8210424" cy="646331"/>
          </a:xfrm>
          <a:prstGeom prst="rect">
            <a:avLst/>
          </a:prstGeom>
          <a:noFill/>
        </p:spPr>
        <p:txBody>
          <a:bodyPr wrap="square" rtlCol="0">
            <a:spAutoFit/>
          </a:bodyPr>
          <a:lstStyle/>
          <a:p>
            <a:r>
              <a:rPr lang="en-US" altLang="zh-CN" sz="1200" kern="0" dirty="0">
                <a:latin typeface="Arial" panose="020B0604020202020204" pitchFamily="34" charset="0"/>
                <a:ea typeface="微软雅黑" panose="020B0503020204020204" pitchFamily="34" charset="-122"/>
                <a:cs typeface="Arial" panose="020B0604020202020204" pitchFamily="34" charset="0"/>
              </a:rPr>
              <a:t>The main product is recycled rubber powder, covering 60 mesh, 80 mesh, 100-200 mesh and other series, which are widely used in waterproof membrane, asphalt modification, medical rubber gloves, home appliances, unmanned aircraft, aerospace and other fields. </a:t>
            </a:r>
          </a:p>
        </p:txBody>
      </p:sp>
      <p:pic>
        <p:nvPicPr>
          <p:cNvPr id="16" name="图片 15" descr="设备10.png"/>
          <p:cNvPicPr/>
          <p:nvPr/>
        </p:nvPicPr>
        <p:blipFill>
          <a:blip r:embed="rId2" cstate="print"/>
          <a:stretch>
            <a:fillRect/>
          </a:stretch>
        </p:blipFill>
        <p:spPr>
          <a:xfrm>
            <a:off x="0" y="2355726"/>
            <a:ext cx="2946078" cy="2219053"/>
          </a:xfrm>
          <a:prstGeom prst="rect">
            <a:avLst/>
          </a:prstGeom>
          <a:noFill/>
          <a:ln w="9525">
            <a:solidFill>
              <a:srgbClr val="FFC000"/>
            </a:solidFill>
            <a:miter lim="800000"/>
            <a:headEnd/>
            <a:tailEnd/>
          </a:ln>
          <a:effectLst/>
        </p:spPr>
      </p:pic>
      <p:pic>
        <p:nvPicPr>
          <p:cNvPr id="17" name="图片 16" descr="设备12.png"/>
          <p:cNvPicPr/>
          <p:nvPr/>
        </p:nvPicPr>
        <p:blipFill>
          <a:blip r:embed="rId3" cstate="print"/>
          <a:stretch>
            <a:fillRect/>
          </a:stretch>
        </p:blipFill>
        <p:spPr>
          <a:xfrm>
            <a:off x="2699792" y="2355726"/>
            <a:ext cx="2952328" cy="2208859"/>
          </a:xfrm>
          <a:prstGeom prst="rect">
            <a:avLst/>
          </a:prstGeom>
          <a:noFill/>
          <a:ln w="9525">
            <a:solidFill>
              <a:srgbClr val="FFC000"/>
            </a:solidFill>
            <a:miter lim="800000"/>
            <a:headEnd/>
            <a:tailEnd/>
          </a:ln>
          <a:effectLst/>
        </p:spPr>
      </p:pic>
      <p:pic>
        <p:nvPicPr>
          <p:cNvPr id="18" name="图片 17" descr="设备13.png"/>
          <p:cNvPicPr/>
          <p:nvPr/>
        </p:nvPicPr>
        <p:blipFill rotWithShape="1">
          <a:blip r:embed="rId4" cstate="print"/>
          <a:srcRect t="27530" b="11430"/>
          <a:stretch/>
        </p:blipFill>
        <p:spPr>
          <a:xfrm>
            <a:off x="5652120" y="2355726"/>
            <a:ext cx="3491880" cy="2208859"/>
          </a:xfrm>
          <a:prstGeom prst="rect">
            <a:avLst/>
          </a:prstGeom>
          <a:noFill/>
          <a:ln w="9525">
            <a:solidFill>
              <a:srgbClr val="FFC000"/>
            </a:solidFill>
            <a:miter lim="800000"/>
            <a:headEnd/>
            <a:tailEnd/>
          </a:ln>
          <a:effectLst/>
        </p:spPr>
      </p:pic>
    </p:spTree>
    <p:extLst>
      <p:ext uri="{BB962C8B-B14F-4D97-AF65-F5344CB8AC3E}">
        <p14:creationId xmlns:p14="http://schemas.microsoft.com/office/powerpoint/2010/main" val="206444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6158" y="1608539"/>
            <a:ext cx="8140297" cy="1061829"/>
          </a:xfrm>
          <a:prstGeom prst="rect">
            <a:avLst/>
          </a:prstGeom>
        </p:spPr>
        <p:txBody>
          <a:bodyPr wrap="square">
            <a:spAutoFit/>
          </a:bodyPr>
          <a:lstStyle/>
          <a:p>
            <a:pPr>
              <a:lnSpc>
                <a:spcPct val="150000"/>
              </a:lnSpc>
            </a:pPr>
            <a:r>
              <a:rPr lang="zh-CN" altLang="zh-CN" sz="1400" dirty="0">
                <a:latin typeface="微软雅黑" panose="020B0503020204020204" pitchFamily="34" charset="-122"/>
                <a:ea typeface="微软雅黑" panose="020B0503020204020204" pitchFamily="34" charset="-122"/>
              </a:rPr>
              <a:t>围绕超细胶粉常温制取工艺、橡胶粉改性、改性胶粉应用等方面，开展关键核心技术产学研联合攻关，取得多项科研成果，获得发明专利</a:t>
            </a:r>
            <a:r>
              <a:rPr lang="en-US" altLang="zh-CN" sz="1400" dirty="0">
                <a:latin typeface="微软雅黑" panose="020B0503020204020204" pitchFamily="34" charset="-122"/>
                <a:ea typeface="微软雅黑" panose="020B0503020204020204" pitchFamily="34" charset="-122"/>
              </a:rPr>
              <a:t>4</a:t>
            </a:r>
            <a:r>
              <a:rPr lang="zh-CN" altLang="zh-CN" sz="1400" dirty="0">
                <a:latin typeface="微软雅黑" panose="020B0503020204020204" pitchFamily="34" charset="-122"/>
                <a:ea typeface="微软雅黑" panose="020B0503020204020204" pitchFamily="34" charset="-122"/>
              </a:rPr>
              <a:t>项。同时获得了美国、英国、荷兰、南非和尼日利亚等多个国家的认可与准入</a:t>
            </a:r>
            <a:r>
              <a:rPr lang="zh-CN" altLang="zh-CN" sz="1400" dirty="0" smtClean="0">
                <a:latin typeface="微软雅黑" panose="020B0503020204020204" pitchFamily="34" charset="-122"/>
                <a:ea typeface="微软雅黑" panose="020B0503020204020204" pitchFamily="34" charset="-122"/>
              </a:rPr>
              <a:t>。</a:t>
            </a:r>
            <a:endParaRPr lang="zh-CN" altLang="zh-CN" sz="1400" dirty="0">
              <a:latin typeface="微软雅黑" panose="020B0503020204020204" pitchFamily="34" charset="-122"/>
              <a:ea typeface="微软雅黑" panose="020B0503020204020204" pitchFamily="34" charset="-122"/>
            </a:endParaRPr>
          </a:p>
        </p:txBody>
      </p:sp>
      <p:sp>
        <p:nvSpPr>
          <p:cNvPr id="5" name="TextBox 4"/>
          <p:cNvSpPr txBox="1"/>
          <p:nvPr/>
        </p:nvSpPr>
        <p:spPr>
          <a:xfrm>
            <a:off x="538039" y="627534"/>
            <a:ext cx="7632848" cy="1015663"/>
          </a:xfrm>
          <a:prstGeom prst="rect">
            <a:avLst/>
          </a:prstGeom>
          <a:noFill/>
        </p:spPr>
        <p:txBody>
          <a:bodyPr wrap="square" rtlCol="0">
            <a:spAutoFit/>
          </a:bodyPr>
          <a:lstStyle/>
          <a:p>
            <a:r>
              <a:rPr lang="en-US" altLang="zh-CN" sz="1200" kern="0" dirty="0">
                <a:latin typeface="Arial" panose="020B0604020202020204" pitchFamily="34" charset="0"/>
                <a:ea typeface="微软雅黑" panose="020B0503020204020204" pitchFamily="34" charset="-122"/>
                <a:cs typeface="Arial" panose="020B0604020202020204" pitchFamily="34" charset="0"/>
              </a:rPr>
              <a:t>We have carried out joint research and development on key core technologies related to the preparation process of ultrafine rubber powder at room temperature, rubber powder modification, and application of modified rubber powder. We have achieved multiple scientific research results and obtained 4 invention patents. At the same time, it has gained recognition and access from multiple countries including the United States, the United Kingdom, the Netherlands, South Africa, and Nigeria.</a:t>
            </a:r>
          </a:p>
        </p:txBody>
      </p:sp>
      <p:grpSp>
        <p:nvGrpSpPr>
          <p:cNvPr id="3" name="组合 2"/>
          <p:cNvGrpSpPr/>
          <p:nvPr/>
        </p:nvGrpSpPr>
        <p:grpSpPr>
          <a:xfrm>
            <a:off x="107504" y="2535043"/>
            <a:ext cx="8908715" cy="2539277"/>
            <a:chOff x="107504" y="2535043"/>
            <a:chExt cx="8908715" cy="2539277"/>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176"/>
            <a:stretch/>
          </p:blipFill>
          <p:spPr bwMode="auto">
            <a:xfrm>
              <a:off x="107504" y="2922322"/>
              <a:ext cx="1440160" cy="2150440"/>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7" descr="专利证书2.png"/>
            <p:cNvPicPr/>
            <p:nvPr/>
          </p:nvPicPr>
          <p:blipFill>
            <a:blip r:embed="rId3" cstate="print"/>
            <a:stretch>
              <a:fillRect/>
            </a:stretch>
          </p:blipFill>
          <p:spPr>
            <a:xfrm>
              <a:off x="1151112" y="2682751"/>
              <a:ext cx="1440159" cy="2142530"/>
            </a:xfrm>
            <a:prstGeom prst="rect">
              <a:avLst/>
            </a:prstGeom>
            <a:noFill/>
            <a:ln w="9525">
              <a:solidFill>
                <a:srgbClr val="FFC000"/>
              </a:solidFill>
              <a:miter lim="800000"/>
              <a:headEnd/>
              <a:tailEnd/>
            </a:ln>
            <a:effectLst/>
          </p:spPr>
        </p:pic>
        <p:pic>
          <p:nvPicPr>
            <p:cNvPr id="9" name="图片 8" descr="专利证书3.png"/>
            <p:cNvPicPr/>
            <p:nvPr/>
          </p:nvPicPr>
          <p:blipFill>
            <a:blip r:embed="rId4" cstate="print"/>
            <a:stretch>
              <a:fillRect/>
            </a:stretch>
          </p:blipFill>
          <p:spPr>
            <a:xfrm>
              <a:off x="2303240" y="2931790"/>
              <a:ext cx="1455147" cy="2142530"/>
            </a:xfrm>
            <a:prstGeom prst="rect">
              <a:avLst/>
            </a:prstGeom>
            <a:noFill/>
            <a:ln w="9525">
              <a:solidFill>
                <a:srgbClr val="FFC000"/>
              </a:solidFill>
              <a:miter lim="800000"/>
              <a:headEnd/>
              <a:tailEnd/>
            </a:ln>
            <a:effectLst/>
          </p:spPr>
        </p:pic>
        <p:pic>
          <p:nvPicPr>
            <p:cNvPr id="10" name="图片 9" descr="专利证书4.png"/>
            <p:cNvPicPr/>
            <p:nvPr/>
          </p:nvPicPr>
          <p:blipFill>
            <a:blip r:embed="rId5" cstate="print"/>
            <a:stretch>
              <a:fillRect/>
            </a:stretch>
          </p:blipFill>
          <p:spPr>
            <a:xfrm>
              <a:off x="4031432" y="2537829"/>
              <a:ext cx="1517169" cy="2142530"/>
            </a:xfrm>
            <a:prstGeom prst="rect">
              <a:avLst/>
            </a:prstGeom>
            <a:noFill/>
            <a:ln w="9525">
              <a:solidFill>
                <a:srgbClr val="FFC000"/>
              </a:solidFill>
              <a:miter lim="800000"/>
              <a:headEnd/>
              <a:tailEnd/>
            </a:ln>
            <a:effectLst/>
          </p:spPr>
        </p:pic>
        <p:pic>
          <p:nvPicPr>
            <p:cNvPr id="11" name="图片 10" descr="专利证书5.png"/>
            <p:cNvPicPr/>
            <p:nvPr/>
          </p:nvPicPr>
          <p:blipFill>
            <a:blip r:embed="rId6" cstate="print"/>
            <a:stretch>
              <a:fillRect/>
            </a:stretch>
          </p:blipFill>
          <p:spPr>
            <a:xfrm>
              <a:off x="5039544" y="2929004"/>
              <a:ext cx="1529332" cy="2136203"/>
            </a:xfrm>
            <a:prstGeom prst="rect">
              <a:avLst/>
            </a:prstGeom>
            <a:noFill/>
            <a:ln w="9525">
              <a:solidFill>
                <a:srgbClr val="FFC000"/>
              </a:solidFill>
              <a:miter lim="800000"/>
              <a:headEnd/>
              <a:tailEnd/>
            </a:ln>
            <a:effectLst/>
          </p:spPr>
        </p:pic>
        <p:pic>
          <p:nvPicPr>
            <p:cNvPr id="12" name="图片 11" descr="专利证书6.png"/>
            <p:cNvPicPr/>
            <p:nvPr/>
          </p:nvPicPr>
          <p:blipFill>
            <a:blip r:embed="rId7" cstate="print"/>
            <a:stretch>
              <a:fillRect/>
            </a:stretch>
          </p:blipFill>
          <p:spPr>
            <a:xfrm>
              <a:off x="6259750" y="2535043"/>
              <a:ext cx="1516099" cy="2133417"/>
            </a:xfrm>
            <a:prstGeom prst="rect">
              <a:avLst/>
            </a:prstGeom>
            <a:noFill/>
            <a:ln w="9525">
              <a:solidFill>
                <a:srgbClr val="FFC000"/>
              </a:solidFill>
              <a:miter lim="800000"/>
              <a:headEnd/>
              <a:tailEnd/>
            </a:ln>
            <a:effectLst/>
          </p:spPr>
        </p:pic>
        <p:pic>
          <p:nvPicPr>
            <p:cNvPr id="13" name="图片 12" descr="专利证书7.png"/>
            <p:cNvPicPr/>
            <p:nvPr/>
          </p:nvPicPr>
          <p:blipFill>
            <a:blip r:embed="rId8" cstate="print"/>
            <a:stretch>
              <a:fillRect/>
            </a:stretch>
          </p:blipFill>
          <p:spPr>
            <a:xfrm>
              <a:off x="7540563" y="2900414"/>
              <a:ext cx="1475656" cy="2129428"/>
            </a:xfrm>
            <a:prstGeom prst="rect">
              <a:avLst/>
            </a:prstGeom>
            <a:noFill/>
            <a:ln w="9525">
              <a:solidFill>
                <a:srgbClr val="FFC000"/>
              </a:solidFill>
              <a:miter lim="800000"/>
              <a:headEnd/>
              <a:tailEnd/>
            </a:ln>
            <a:effectLst/>
          </p:spPr>
        </p:pic>
      </p:grpSp>
    </p:spTree>
    <p:extLst>
      <p:ext uri="{BB962C8B-B14F-4D97-AF65-F5344CB8AC3E}">
        <p14:creationId xmlns:p14="http://schemas.microsoft.com/office/powerpoint/2010/main" val="221852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608" y="771550"/>
            <a:ext cx="9099296" cy="4032448"/>
            <a:chOff x="15608" y="771550"/>
            <a:chExt cx="9099296" cy="4032448"/>
          </a:xfrm>
        </p:grpSpPr>
        <p:grpSp>
          <p:nvGrpSpPr>
            <p:cNvPr id="2" name="组合 1"/>
            <p:cNvGrpSpPr/>
            <p:nvPr/>
          </p:nvGrpSpPr>
          <p:grpSpPr>
            <a:xfrm>
              <a:off x="15608" y="771550"/>
              <a:ext cx="9099296" cy="4032448"/>
              <a:chOff x="-324544" y="771550"/>
              <a:chExt cx="9099296" cy="4032448"/>
            </a:xfrm>
          </p:grpSpPr>
          <p:pic>
            <p:nvPicPr>
              <p:cNvPr id="1026" name="Picture 2" descr="D:\桌面文件\易拉qq宝.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309" b="45899"/>
              <a:stretch/>
            </p:blipFill>
            <p:spPr bwMode="auto">
              <a:xfrm>
                <a:off x="-324544" y="771550"/>
                <a:ext cx="6243928" cy="3914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桌面文件\易拉qq宝.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4057" r="50000" b="24839"/>
              <a:stretch/>
            </p:blipFill>
            <p:spPr bwMode="auto">
              <a:xfrm>
                <a:off x="5249257" y="771550"/>
                <a:ext cx="3297775" cy="20882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桌面文件\易拉qq宝.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242" t="54057" b="24839"/>
              <a:stretch/>
            </p:blipFill>
            <p:spPr bwMode="auto">
              <a:xfrm>
                <a:off x="5646420" y="2715766"/>
                <a:ext cx="3128332" cy="2088232"/>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descr="D:\桌面文件\易拉qq宝.png"/>
            <p:cNvPicPr>
              <a:picLocks noChangeAspect="1" noChangeArrowheads="1"/>
            </p:cNvPicPr>
            <p:nvPr/>
          </p:nvPicPr>
          <p:blipFill rotWithShape="1">
            <a:blip r:embed="rId3" cstate="print">
              <a:clrChange>
                <a:clrFrom>
                  <a:srgbClr val="301F2C"/>
                </a:clrFrom>
                <a:clrTo>
                  <a:srgbClr val="301F2C">
                    <a:alpha val="0"/>
                  </a:srgbClr>
                </a:clrTo>
              </a:clrChange>
              <a:extLst>
                <a:ext uri="{28A0092B-C50C-407E-A947-70E740481C1C}">
                  <a14:useLocalDpi xmlns:a14="http://schemas.microsoft.com/office/drawing/2010/main" val="0"/>
                </a:ext>
              </a:extLst>
            </a:blip>
            <a:srcRect l="41465" t="66121" r="57842" b="33231"/>
            <a:stretch/>
          </p:blipFill>
          <p:spPr bwMode="auto">
            <a:xfrm>
              <a:off x="7303542" y="1964733"/>
              <a:ext cx="45719" cy="640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4229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0" y="1823794"/>
            <a:ext cx="9144000" cy="1107996"/>
          </a:xfrm>
          <a:prstGeom prst="rect">
            <a:avLst/>
          </a:prstGeom>
          <a:noFill/>
        </p:spPr>
        <p:txBody>
          <a:bodyPr wrap="square" rtlCol="0">
            <a:spAutoFit/>
          </a:bodyPr>
          <a:lstStyle/>
          <a:p>
            <a:pPr algn="ctr"/>
            <a:r>
              <a:rPr lang="en-US" altLang="zh-CN" sz="6600" b="1" dirty="0" smtClean="0">
                <a:solidFill>
                  <a:srgbClr val="329A95"/>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THANK YOU</a:t>
            </a:r>
            <a:endParaRPr lang="zh-CN" altLang="en-US" sz="6600" b="1" dirty="0">
              <a:solidFill>
                <a:srgbClr val="329A95"/>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2705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802</TotalTime>
  <Words>384</Words>
  <Application>Microsoft Office PowerPoint</Application>
  <PresentationFormat>全屏显示(16:9)</PresentationFormat>
  <Paragraphs>15</Paragraphs>
  <Slides>6</Slides>
  <Notes>0</Notes>
  <HiddenSlides>0</HiddenSlides>
  <MMClips>0</MMClips>
  <ScaleCrop>false</ScaleCrop>
  <HeadingPairs>
    <vt:vector size="4" baseType="variant">
      <vt:variant>
        <vt:lpstr>主题</vt:lpstr>
      </vt:variant>
      <vt:variant>
        <vt:i4>1</vt:i4>
      </vt:variant>
      <vt:variant>
        <vt:lpstr>幻灯片标题</vt:lpstr>
      </vt:variant>
      <vt:variant>
        <vt:i4>6</vt:i4>
      </vt:variant>
    </vt:vector>
  </HeadingPairs>
  <TitlesOfParts>
    <vt:vector size="7" baseType="lpstr">
      <vt:lpstr>Office 主题</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cp:lastModifiedBy>
  <cp:revision>154</cp:revision>
  <dcterms:created xsi:type="dcterms:W3CDTF">2021-10-27T02:53:48Z</dcterms:created>
  <dcterms:modified xsi:type="dcterms:W3CDTF">2024-09-23T03:20:17Z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2052-11.8.2.9831</vt:lpwstr>
  </property>
</Properties>
</file>