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9"/>
  </p:notesMasterIdLst>
  <p:sldIdLst>
    <p:sldId id="282" r:id="rId2"/>
    <p:sldId id="389" r:id="rId3"/>
    <p:sldId id="391" r:id="rId4"/>
    <p:sldId id="408" r:id="rId5"/>
    <p:sldId id="415" r:id="rId6"/>
    <p:sldId id="416" r:id="rId7"/>
    <p:sldId id="296" r:id="rId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Loan Diep" initials="LD" lastIdx="2" clrIdx="0">
    <p:extLst>
      <p:ext uri="{19B8F6BF-5375-455C-9EA6-DF929625EA0E}">
        <p15:presenceInfo xmlns:p15="http://schemas.microsoft.com/office/powerpoint/2012/main" userId="16b07eacb496e118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4366"/>
    <a:srgbClr val="A20300"/>
    <a:srgbClr val="9A0400"/>
    <a:srgbClr val="BC0000"/>
    <a:srgbClr val="820300"/>
    <a:srgbClr val="600200"/>
    <a:srgbClr val="41AD48"/>
    <a:srgbClr val="75C042"/>
    <a:srgbClr val="41AD4A"/>
    <a:srgbClr val="9CB73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9877" autoAdjust="0"/>
    <p:restoredTop sz="91058" autoAdjust="0"/>
  </p:normalViewPr>
  <p:slideViewPr>
    <p:cSldViewPr snapToGrid="0">
      <p:cViewPr varScale="1">
        <p:scale>
          <a:sx n="76" d="100"/>
          <a:sy n="76" d="100"/>
        </p:scale>
        <p:origin x="208" y="824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commentAuthors" Target="commentAuthors.xml"/><Relationship Id="rId4" Type="http://schemas.openxmlformats.org/officeDocument/2006/relationships/slide" Target="slides/slide3.xml"/><Relationship Id="rId9" Type="http://schemas.openxmlformats.org/officeDocument/2006/relationships/notesMaster" Target="notesMasters/notesMaster1.xml"/><Relationship Id="rId14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4C311E2-798E-4D8B-9E1B-A012FC001448}" type="datetimeFigureOut">
              <a:rPr lang="en-GB" smtClean="0"/>
              <a:t>21/10/2024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A29E191-F299-4ED1-BCDB-2328FC5D5FB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3115435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30193B-564F-4854-8A52-728F3FB19C85}" type="slidenum">
              <a:rPr lang="en-US" noProof="0" smtClean="0"/>
              <a:t>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6482396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A29E191-F299-4ED1-BCDB-2328FC5D5FB3}" type="slidenum">
              <a:rPr lang="en-GB" smtClean="0"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6481617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900" dirty="0"/>
              <a:t>Add graph from IPCC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30193B-564F-4854-8A52-728F3FB19C85}" type="slidenum">
              <a:rPr lang="en-US" noProof="0" smtClean="0"/>
              <a:t>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80498919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900" dirty="0"/>
              <a:t>Add graph from IPCC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30193B-564F-4854-8A52-728F3FB19C85}" type="slidenum">
              <a:rPr lang="en-US" noProof="0" smtClean="0"/>
              <a:t>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79053435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1FF1B3-7BEB-40E6-B335-0D7FB23820FC}" type="datetime1">
              <a:rPr lang="en-GB" smtClean="0"/>
              <a:t>21/10/2024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Green infrastructure: what?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CF06259-98BD-45FB-8651-6AE7FE735C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5930077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96DFF-3E7D-43EF-8A1F-B152F9416B7C}" type="datetime1">
              <a:rPr lang="en-GB" smtClean="0"/>
              <a:t>21/10/2024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Green infrastructure: what?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CF06259-98BD-45FB-8651-6AE7FE735C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7795024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12AD9F-AAA5-4108-8304-441B0AC465E9}" type="datetime1">
              <a:rPr lang="en-GB" smtClean="0"/>
              <a:t>21/10/2024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Green infrastructure: what?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CF06259-98BD-45FB-8651-6AE7FE735C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3215312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6980375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40833655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US" noProof="0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Thank You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 Number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Email or Social Media Handle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Company Website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07577519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C388C99-B75A-4B47-93FC-B0B309DF8552}" type="datetime1">
              <a:rPr lang="en-GB" smtClean="0"/>
              <a:t>21/10/2024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Green infrastructure: what?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CF06259-98BD-45FB-8651-6AE7FE735C82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Google Shape;27;p6">
            <a:extLst>
              <a:ext uri="{FF2B5EF4-FFF2-40B4-BE49-F238E27FC236}">
                <a16:creationId xmlns:a16="http://schemas.microsoft.com/office/drawing/2014/main" id="{C528C41F-6FF0-953B-4D3A-3E6B93AF1C09}"/>
              </a:ext>
            </a:extLst>
          </p:cNvPr>
          <p:cNvSpPr/>
          <p:nvPr userDrawn="1"/>
        </p:nvSpPr>
        <p:spPr>
          <a:xfrm>
            <a:off x="0" y="0"/>
            <a:ext cx="12255825" cy="1027416"/>
          </a:xfrm>
          <a:prstGeom prst="rect">
            <a:avLst/>
          </a:prstGeom>
          <a:solidFill>
            <a:srgbClr val="0044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8167657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2951C-2E49-4AFE-91F6-AB385485C18E}" type="datetime1">
              <a:rPr lang="en-GB" smtClean="0"/>
              <a:t>21/10/2024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Green infrastructure: what?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CF06259-98BD-45FB-8651-6AE7FE735C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508000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D58F84-7566-4F5B-8676-830E15F6A3DE}" type="datetime1">
              <a:rPr lang="en-GB" smtClean="0"/>
              <a:t>21/10/2024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Green infrastructure: what?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CF06259-98BD-45FB-8651-6AE7FE735C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4194557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CD3F0A-8618-4E6D-8164-3E7821772CB1}" type="datetime1">
              <a:rPr lang="en-GB" smtClean="0"/>
              <a:t>21/10/2024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Green infrastructure: what?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CF06259-98BD-45FB-8651-6AE7FE735C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339775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93EA4F8-0D7A-44F2-845D-39199252F424}" type="datetime1">
              <a:rPr lang="en-GB" smtClean="0"/>
              <a:t>21/10/2024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Green infrastructure: what?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CF06259-98BD-45FB-8651-6AE7FE735C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0748800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A3286E-33B9-465A-992B-BB57CE281CEC}" type="datetime1">
              <a:rPr lang="en-GB" smtClean="0"/>
              <a:t>21/10/2024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Green infrastructure: what?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CF06259-98BD-45FB-8651-6AE7FE735C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5160253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DC2EB9-828B-487F-A715-DED183B9972A}" type="datetime1">
              <a:rPr lang="en-GB" smtClean="0"/>
              <a:t>21/10/2024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Green infrastructure: what?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CF06259-98BD-45FB-8651-6AE7FE735C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9060326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995BE-8698-497F-B5E9-13A28ABE903E}" type="datetime1">
              <a:rPr lang="en-GB" smtClean="0"/>
              <a:t>21/10/2024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Green infrastructure: what?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CF06259-98BD-45FB-8651-6AE7FE735C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2963669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63C33C-0DC2-42E8-8681-D342F2837C0F}" type="datetime1">
              <a:rPr lang="en-GB" smtClean="0"/>
              <a:t>21/10/2024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GB"/>
              <a:t>Green infrastructure: what?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CF06259-98BD-45FB-8651-6AE7FE735C8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953482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3" r:id="rId14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svg"/><Relationship Id="rId3" Type="http://schemas.openxmlformats.org/officeDocument/2006/relationships/image" Target="../media/image6.jpeg"/><Relationship Id="rId7" Type="http://schemas.openxmlformats.org/officeDocument/2006/relationships/image" Target="../media/image10.png"/><Relationship Id="rId12" Type="http://schemas.openxmlformats.org/officeDocument/2006/relationships/image" Target="../media/image15.sv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9.sv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0" Type="http://schemas.openxmlformats.org/officeDocument/2006/relationships/image" Target="../media/image13.svg"/><Relationship Id="rId4" Type="http://schemas.openxmlformats.org/officeDocument/2006/relationships/image" Target="../media/image7.jpeg"/><Relationship Id="rId9" Type="http://schemas.openxmlformats.org/officeDocument/2006/relationships/image" Target="../media/image12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sv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Title 1047">
            <a:extLst>
              <a:ext uri="{FF2B5EF4-FFF2-40B4-BE49-F238E27FC236}">
                <a16:creationId xmlns:a16="http://schemas.microsoft.com/office/drawing/2014/main" id="{68A307F8-C872-4697-8D01-93B84BB73EF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-38708" y="0"/>
            <a:ext cx="8704384" cy="6858000"/>
          </a:xfrm>
          <a:solidFill>
            <a:schemeClr val="bg1">
              <a:lumMod val="95000"/>
              <a:alpha val="55000"/>
            </a:schemeClr>
          </a:solidFill>
        </p:spPr>
        <p:txBody>
          <a:bodyPr/>
          <a:lstStyle/>
          <a:p>
            <a:r>
              <a:rPr lang="en-US" sz="5000" dirty="0"/>
              <a:t>Urban Nature-Based Solutions : </a:t>
            </a:r>
            <a:br>
              <a:rPr lang="en-US" sz="5000" dirty="0"/>
            </a:br>
            <a:r>
              <a:rPr lang="en-US" sz="5000" dirty="0"/>
              <a:t>Evidence and Gaps</a:t>
            </a:r>
            <a:br>
              <a:rPr lang="en-US" sz="5000" dirty="0"/>
            </a:br>
            <a:endParaRPr lang="en-US" sz="5000" b="0" i="1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739644" y="4175893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5800" y="4499846"/>
            <a:ext cx="5124443" cy="891201"/>
          </a:xfrm>
        </p:spPr>
        <p:txBody>
          <a:bodyPr>
            <a:normAutofit fontScale="92500" lnSpcReduction="20000"/>
          </a:bodyPr>
          <a:lstStyle/>
          <a:p>
            <a:pPr>
              <a:lnSpc>
                <a:spcPct val="100000"/>
              </a:lnSpc>
              <a:spcBef>
                <a:spcPts val="400"/>
              </a:spcBef>
            </a:pPr>
            <a:r>
              <a:rPr lang="en-US" sz="2200" b="1" dirty="0">
                <a:solidFill>
                  <a:srgbClr val="075930"/>
                </a:solidFill>
              </a:rPr>
              <a:t>Loan Diep</a:t>
            </a:r>
          </a:p>
          <a:p>
            <a:pPr>
              <a:lnSpc>
                <a:spcPct val="100000"/>
              </a:lnSpc>
              <a:spcBef>
                <a:spcPts val="400"/>
              </a:spcBef>
            </a:pPr>
            <a:r>
              <a:rPr lang="en-US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Oct 24, 2024 – 19</a:t>
            </a:r>
            <a:r>
              <a:rPr lang="en-US" sz="2000" baseline="30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th</a:t>
            </a:r>
            <a:r>
              <a:rPr lang="en-US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Global Forum on Human Settlements</a:t>
            </a:r>
          </a:p>
          <a:p>
            <a:endParaRPr lang="en-US" sz="2000" dirty="0"/>
          </a:p>
        </p:txBody>
      </p:sp>
      <p:pic>
        <p:nvPicPr>
          <p:cNvPr id="5" name="Picture Placeholder 11" descr="Green fern" title="Green fern">
            <a:extLst>
              <a:ext uri="{FF2B5EF4-FFF2-40B4-BE49-F238E27FC236}">
                <a16:creationId xmlns:a16="http://schemas.microsoft.com/office/drawing/2014/main" id="{67FFFD03-4C3B-FC01-A25D-8E09E1B23B24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281465" y="724722"/>
            <a:ext cx="5844339" cy="5403347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E4679FF-CC54-95FD-2035-8A9D95E3A5B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87809" y="5622396"/>
            <a:ext cx="1209533" cy="1028103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CF5650F-6DE2-26C8-B579-69260FCEBEC1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b="15889"/>
          <a:stretch/>
        </p:blipFill>
        <p:spPr>
          <a:xfrm>
            <a:off x="685800" y="5715000"/>
            <a:ext cx="1631022" cy="964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996169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9658524" cy="695740"/>
          </a:xfrm>
        </p:spPr>
        <p:txBody>
          <a:bodyPr>
            <a:normAutofit/>
          </a:bodyPr>
          <a:lstStyle/>
          <a:p>
            <a:r>
              <a:rPr lang="en-US" sz="3000" dirty="0"/>
              <a:t>Nature-Based Solutions (NBS): Evidence of Impact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2</a:t>
            </a:fld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A87120C-7103-0F9D-1E39-E9AEB38457B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5183"/>
          <a:stretch/>
        </p:blipFill>
        <p:spPr>
          <a:xfrm>
            <a:off x="3251773" y="1223315"/>
            <a:ext cx="6169716" cy="548826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254DD8D-8764-9844-4CDA-8E2159FB49EB}"/>
              </a:ext>
            </a:extLst>
          </p:cNvPr>
          <p:cNvSpPr txBox="1"/>
          <p:nvPr/>
        </p:nvSpPr>
        <p:spPr>
          <a:xfrm>
            <a:off x="516834" y="2105817"/>
            <a:ext cx="3045072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300" dirty="0"/>
              <a:t>7 ways NBS can support climate action </a:t>
            </a:r>
            <a:br>
              <a:rPr lang="en-US" sz="2300" dirty="0"/>
            </a:br>
            <a:r>
              <a:rPr lang="en-US" sz="2300" dirty="0"/>
              <a:t>(IPCC’s AR6):</a:t>
            </a:r>
          </a:p>
        </p:txBody>
      </p:sp>
    </p:spTree>
    <p:extLst>
      <p:ext uri="{BB962C8B-B14F-4D97-AF65-F5344CB8AC3E}">
        <p14:creationId xmlns:p14="http://schemas.microsoft.com/office/powerpoint/2010/main" val="32791212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9658524" cy="695740"/>
          </a:xfrm>
        </p:spPr>
        <p:txBody>
          <a:bodyPr>
            <a:normAutofit/>
          </a:bodyPr>
          <a:lstStyle/>
          <a:p>
            <a:r>
              <a:rPr lang="en-US" sz="3000" dirty="0"/>
              <a:t>Nature-Based Solutions (NBS): Evidence of Impact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3</a:t>
            </a:fld>
            <a:endParaRPr lang="en-US" dirty="0"/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CAC074BE-2EA6-2A9E-39FC-EB4B93EC06E1}"/>
              </a:ext>
            </a:extLst>
          </p:cNvPr>
          <p:cNvSpPr txBox="1"/>
          <p:nvPr/>
        </p:nvSpPr>
        <p:spPr>
          <a:xfrm>
            <a:off x="1121093" y="2132305"/>
            <a:ext cx="10232707" cy="2385268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  <a:prstDash val="lgDash"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1200"/>
              </a:spcBef>
              <a:spcAft>
                <a:spcPts val="600"/>
              </a:spcAft>
            </a:pPr>
            <a:endParaRPr lang="en-GB" sz="2000" dirty="0"/>
          </a:p>
          <a:p>
            <a:pPr algn="ctr"/>
            <a:r>
              <a:rPr lang="en-GB" sz="2400" dirty="0"/>
              <a:t>“Investment </a:t>
            </a:r>
            <a:r>
              <a:rPr lang="en-US" sz="2400" dirty="0"/>
              <a:t>opportunities in NbS for infrastructure and land-sparing interventions could create more than </a:t>
            </a:r>
            <a:r>
              <a:rPr lang="en-US" sz="2400" b="1" u="sng" dirty="0"/>
              <a:t>59 million jobs </a:t>
            </a:r>
            <a:br>
              <a:rPr lang="en-US" sz="2400" b="1" u="sng" dirty="0"/>
            </a:br>
            <a:r>
              <a:rPr lang="en-US" sz="2400" dirty="0"/>
              <a:t>in cities worldwide by 2030”</a:t>
            </a:r>
            <a:endParaRPr lang="en-GB" sz="2000" dirty="0"/>
          </a:p>
          <a:p>
            <a:pPr algn="r"/>
            <a:r>
              <a:rPr lang="en-GB" i="1" dirty="0">
                <a:solidFill>
                  <a:schemeClr val="tx2">
                    <a:lumMod val="75000"/>
                  </a:schemeClr>
                </a:solidFill>
              </a:rPr>
              <a:t>							    	</a:t>
            </a:r>
          </a:p>
          <a:p>
            <a:pPr algn="r"/>
            <a:r>
              <a:rPr lang="en-GB" i="1" dirty="0"/>
              <a:t>(WEF, 2022)</a:t>
            </a:r>
            <a:endParaRPr lang="en-GB" sz="1600" i="1" dirty="0"/>
          </a:p>
          <a:p>
            <a:pPr algn="r"/>
            <a:endParaRPr lang="en-GB" sz="1600" i="1" dirty="0"/>
          </a:p>
        </p:txBody>
      </p:sp>
    </p:spTree>
    <p:extLst>
      <p:ext uri="{BB962C8B-B14F-4D97-AF65-F5344CB8AC3E}">
        <p14:creationId xmlns:p14="http://schemas.microsoft.com/office/powerpoint/2010/main" val="220966811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0253947" cy="695740"/>
          </a:xfrm>
        </p:spPr>
        <p:txBody>
          <a:bodyPr>
            <a:normAutofit/>
          </a:bodyPr>
          <a:lstStyle/>
          <a:p>
            <a:r>
              <a:rPr lang="en-US" sz="3000" dirty="0"/>
              <a:t>Implementing NBS: Challenges and Opportunities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4</a:t>
            </a:fld>
            <a:endParaRPr lang="en-US" dirty="0"/>
          </a:p>
        </p:txBody>
      </p:sp>
      <p:pic>
        <p:nvPicPr>
          <p:cNvPr id="9" name="Picture 2">
            <a:extLst>
              <a:ext uri="{FF2B5EF4-FFF2-40B4-BE49-F238E27FC236}">
                <a16:creationId xmlns:a16="http://schemas.microsoft.com/office/drawing/2014/main" id="{0B6DCF3F-CAD5-73A8-1F99-3AB9014E1E3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330" b="31655"/>
          <a:stretch/>
        </p:blipFill>
        <p:spPr bwMode="auto">
          <a:xfrm>
            <a:off x="1999028" y="1188167"/>
            <a:ext cx="8426649" cy="56596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74041549-30CB-E395-4E13-1A0A663794C8}"/>
              </a:ext>
            </a:extLst>
          </p:cNvPr>
          <p:cNvSpPr txBox="1"/>
          <p:nvPr/>
        </p:nvSpPr>
        <p:spPr>
          <a:xfrm>
            <a:off x="371141" y="6139904"/>
            <a:ext cx="16238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spcAft>
                <a:spcPts val="600"/>
              </a:spcAft>
              <a:defRPr sz="1600">
                <a:latin typeface="HP Simplified Light" panose="020B0404020204020204" pitchFamily="34" charset="0"/>
                <a:ea typeface="HP Simplified Hans Light" panose="020B0300000000000000" pitchFamily="34" charset="-122"/>
              </a:defRPr>
            </a:lvl1pPr>
          </a:lstStyle>
          <a:p>
            <a:pPr algn="r"/>
            <a:r>
              <a:rPr lang="en-GB" sz="2000" dirty="0">
                <a:latin typeface="Calibri" panose="020F0502020204030204" pitchFamily="34" charset="0"/>
                <a:cs typeface="Calibri" panose="020F0502020204030204" pitchFamily="34" charset="0"/>
              </a:rPr>
              <a:t>Rocinha (Rio de Janeiro)</a:t>
            </a:r>
          </a:p>
        </p:txBody>
      </p:sp>
    </p:spTree>
    <p:extLst>
      <p:ext uri="{BB962C8B-B14F-4D97-AF65-F5344CB8AC3E}">
        <p14:creationId xmlns:p14="http://schemas.microsoft.com/office/powerpoint/2010/main" val="424218053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0253947" cy="695740"/>
          </a:xfrm>
        </p:spPr>
        <p:txBody>
          <a:bodyPr>
            <a:normAutofit/>
          </a:bodyPr>
          <a:lstStyle/>
          <a:p>
            <a:r>
              <a:rPr lang="en-US" sz="3000" dirty="0"/>
              <a:t>Implementing NBS: Challenges and Opportunities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>
                <a:solidFill>
                  <a:schemeClr val="tx1"/>
                </a:solidFill>
              </a:rPr>
              <a:pPr/>
              <a:t>5</a:t>
            </a:fld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3" name="Picture 4" descr="View of Kibera slums">
            <a:extLst>
              <a:ext uri="{FF2B5EF4-FFF2-40B4-BE49-F238E27FC236}">
                <a16:creationId xmlns:a16="http://schemas.microsoft.com/office/drawing/2014/main" id="{AEACF0BF-114E-9D7B-EBD0-C0466D357B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39" y="1170215"/>
            <a:ext cx="6120634" cy="30442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Image result for Kibera green infrastructure kdi">
            <a:extLst>
              <a:ext uri="{FF2B5EF4-FFF2-40B4-BE49-F238E27FC236}">
                <a16:creationId xmlns:a16="http://schemas.microsoft.com/office/drawing/2014/main" id="{3750782F-7531-56EC-08B2-3D6384F8D3B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" b="74"/>
          <a:stretch/>
        </p:blipFill>
        <p:spPr bwMode="auto">
          <a:xfrm>
            <a:off x="6150849" y="3209925"/>
            <a:ext cx="6041151" cy="364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F99439DA-3D45-6894-4834-07CCCAD4B61B}"/>
              </a:ext>
            </a:extLst>
          </p:cNvPr>
          <p:cNvSpPr txBox="1"/>
          <p:nvPr/>
        </p:nvSpPr>
        <p:spPr>
          <a:xfrm>
            <a:off x="570987" y="5033962"/>
            <a:ext cx="5817552" cy="1077218"/>
          </a:xfrm>
          <a:prstGeom prst="rect">
            <a:avLst/>
          </a:prstGeom>
          <a:noFill/>
          <a:effectLst>
            <a:softEdge rad="25400"/>
          </a:effectLst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spcAft>
                <a:spcPts val="600"/>
              </a:spcAft>
              <a:defRPr sz="1600">
                <a:latin typeface="HP Simplified Light" panose="020B0404020204020204" pitchFamily="34" charset="0"/>
                <a:ea typeface="HP Simplified Hans Light" panose="020B0300000000000000" pitchFamily="34" charset="-122"/>
              </a:defRPr>
            </a:lvl1pPr>
          </a:lstStyle>
          <a:p>
            <a:pPr marL="285750" indent="-285750">
              <a:buFont typeface="Wingdings" pitchFamily="2" charset="2"/>
              <a:buChar char="à"/>
            </a:pPr>
            <a:r>
              <a:rPr lang="en-GB" sz="1800" dirty="0">
                <a:latin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Inclusive policies</a:t>
            </a:r>
          </a:p>
          <a:p>
            <a:pPr marL="285750" indent="-285750">
              <a:buFont typeface="Wingdings" pitchFamily="2" charset="2"/>
              <a:buChar char="à"/>
            </a:pPr>
            <a:r>
              <a:rPr lang="en-GB" sz="1800" dirty="0">
                <a:latin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Innovative governance</a:t>
            </a:r>
          </a:p>
          <a:p>
            <a:pPr marL="285750" indent="-285750">
              <a:buFont typeface="Wingdings" pitchFamily="2" charset="2"/>
              <a:buChar char="à"/>
            </a:pPr>
            <a:r>
              <a:rPr lang="en-GB" sz="1800" dirty="0">
                <a:latin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Targeted investment</a:t>
            </a:r>
            <a:endParaRPr lang="en-GB" sz="1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8D1DF87-7458-E06F-82FA-27182E16E832}"/>
              </a:ext>
            </a:extLst>
          </p:cNvPr>
          <p:cNvSpPr txBox="1"/>
          <p:nvPr/>
        </p:nvSpPr>
        <p:spPr>
          <a:xfrm>
            <a:off x="7386638" y="1228220"/>
            <a:ext cx="4474261" cy="17113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GB" dirty="0"/>
              <a:t>Land tenure</a:t>
            </a:r>
          </a:p>
          <a:p>
            <a:pPr>
              <a:lnSpc>
                <a:spcPct val="150000"/>
              </a:lnSpc>
            </a:pPr>
            <a:r>
              <a:rPr lang="en-GB" dirty="0"/>
              <a:t>Resources</a:t>
            </a:r>
          </a:p>
          <a:p>
            <a:pPr>
              <a:lnSpc>
                <a:spcPct val="150000"/>
              </a:lnSpc>
            </a:pPr>
            <a:r>
              <a:rPr lang="en-GB" dirty="0"/>
              <a:t>Climate risks</a:t>
            </a:r>
          </a:p>
          <a:p>
            <a:pPr>
              <a:lnSpc>
                <a:spcPct val="150000"/>
              </a:lnSpc>
            </a:pPr>
            <a:r>
              <a:rPr lang="en-GB" dirty="0"/>
              <a:t>Knowledge and data</a:t>
            </a:r>
            <a:endParaRPr lang="en-GB" sz="180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28B05E9-3C43-B2E7-3A08-1882215B0AE9}"/>
              </a:ext>
            </a:extLst>
          </p:cNvPr>
          <p:cNvSpPr txBox="1"/>
          <p:nvPr/>
        </p:nvSpPr>
        <p:spPr>
          <a:xfrm>
            <a:off x="-38100" y="4214425"/>
            <a:ext cx="1754365" cy="276999"/>
          </a:xfrm>
          <a:prstGeom prst="rect">
            <a:avLst/>
          </a:prstGeom>
          <a:noFill/>
          <a:effectLst>
            <a:softEdge rad="25400"/>
          </a:effectLst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spcAft>
                <a:spcPts val="600"/>
              </a:spcAft>
              <a:defRPr sz="1600">
                <a:latin typeface="HP Simplified Light" panose="020B0404020204020204" pitchFamily="34" charset="0"/>
                <a:ea typeface="HP Simplified Hans Light" panose="020B0300000000000000" pitchFamily="34" charset="-122"/>
              </a:defRPr>
            </a:lvl1pPr>
          </a:lstStyle>
          <a:p>
            <a:r>
              <a:rPr lang="en-GB" sz="1200" i="1" dirty="0">
                <a:latin typeface="Calibri" panose="020F0502020204030204" pitchFamily="34" charset="0"/>
                <a:cs typeface="Calibri" panose="020F0502020204030204" pitchFamily="34" charset="0"/>
              </a:rPr>
              <a:t>Kibera (Nairobi)</a:t>
            </a:r>
          </a:p>
        </p:txBody>
      </p:sp>
      <p:pic>
        <p:nvPicPr>
          <p:cNvPr id="9" name="Graphic 8" descr="House">
            <a:extLst>
              <a:ext uri="{FF2B5EF4-FFF2-40B4-BE49-F238E27FC236}">
                <a16:creationId xmlns:a16="http://schemas.microsoft.com/office/drawing/2014/main" id="{389A25AA-DB5E-40B7-AADD-D0E0F617374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977538" y="1282294"/>
            <a:ext cx="392588" cy="392588"/>
          </a:xfrm>
          <a:prstGeom prst="rect">
            <a:avLst/>
          </a:prstGeom>
        </p:spPr>
      </p:pic>
      <p:pic>
        <p:nvPicPr>
          <p:cNvPr id="12" name="Graphic 11" descr="Dollar">
            <a:extLst>
              <a:ext uri="{FF2B5EF4-FFF2-40B4-BE49-F238E27FC236}">
                <a16:creationId xmlns:a16="http://schemas.microsoft.com/office/drawing/2014/main" id="{73CA67AF-F594-E8D9-82F6-8E88F9DCE7F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977538" y="1742650"/>
            <a:ext cx="357188" cy="357188"/>
          </a:xfrm>
          <a:prstGeom prst="rect">
            <a:avLst/>
          </a:prstGeom>
        </p:spPr>
      </p:pic>
      <p:pic>
        <p:nvPicPr>
          <p:cNvPr id="14" name="Graphic 13" descr="Magnifying glass">
            <a:extLst>
              <a:ext uri="{FF2B5EF4-FFF2-40B4-BE49-F238E27FC236}">
                <a16:creationId xmlns:a16="http://schemas.microsoft.com/office/drawing/2014/main" id="{FED94617-D397-1B00-243B-2C24701BDAF5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7012939" y="2614612"/>
            <a:ext cx="357187" cy="357187"/>
          </a:xfrm>
          <a:prstGeom prst="rect">
            <a:avLst/>
          </a:prstGeom>
        </p:spPr>
      </p:pic>
      <p:pic>
        <p:nvPicPr>
          <p:cNvPr id="16" name="Graphic 15" descr="Thermometer">
            <a:extLst>
              <a:ext uri="{FF2B5EF4-FFF2-40B4-BE49-F238E27FC236}">
                <a16:creationId xmlns:a16="http://schemas.microsoft.com/office/drawing/2014/main" id="{C1C0C906-A002-DB84-CAEE-1CEFE2A17EAB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6977538" y="2185986"/>
            <a:ext cx="357187" cy="3571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738202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9658524" cy="695740"/>
          </a:xfrm>
        </p:spPr>
        <p:txBody>
          <a:bodyPr>
            <a:normAutofit/>
          </a:bodyPr>
          <a:lstStyle/>
          <a:p>
            <a:r>
              <a:rPr lang="en-US" sz="3000" dirty="0"/>
              <a:t>Two key recommendations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CAC074BE-2EA6-2A9E-39FC-EB4B93EC06E1}"/>
              </a:ext>
            </a:extLst>
          </p:cNvPr>
          <p:cNvSpPr txBox="1"/>
          <p:nvPr/>
        </p:nvSpPr>
        <p:spPr>
          <a:xfrm>
            <a:off x="516834" y="1742161"/>
            <a:ext cx="10836966" cy="1800493"/>
          </a:xfrm>
          <a:prstGeom prst="rect">
            <a:avLst/>
          </a:prstGeom>
          <a:noFill/>
          <a:ln>
            <a:noFill/>
            <a:prstDash val="lgDash"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Unlocking the potential of NBS in contexts such as those of informal settlements requires inclusive policies, innovative governance, and targeted investment</a:t>
            </a:r>
          </a:p>
          <a:p>
            <a:pPr marL="342900" indent="-3429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2400" dirty="0"/>
              <a:t>Produce, assess, and share knowledge on NBS from various socio-environmental contexts</a:t>
            </a:r>
          </a:p>
        </p:txBody>
      </p:sp>
    </p:spTree>
    <p:extLst>
      <p:ext uri="{BB962C8B-B14F-4D97-AF65-F5344CB8AC3E}">
        <p14:creationId xmlns:p14="http://schemas.microsoft.com/office/powerpoint/2010/main" val="98321763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23">
            <a:extLst>
              <a:ext uri="{FF2B5EF4-FFF2-40B4-BE49-F238E27FC236}">
                <a16:creationId xmlns:a16="http://schemas.microsoft.com/office/drawing/2014/main" id="{2065A35A-C57B-453D-BF8A-7C8AA18B24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b="1" dirty="0">
                <a:cs typeface="Calibri" panose="020F0502020204030204" pitchFamily="34" charset="0"/>
              </a:rPr>
              <a:t>Thank you!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1A2C98-AF4A-453D-882B-3123746E8A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436648" y="4861582"/>
            <a:ext cx="285052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Graphic 8" descr="Icon Email">
            <a:extLst>
              <a:ext uri="{FF2B5EF4-FFF2-40B4-BE49-F238E27FC236}">
                <a16:creationId xmlns:a16="http://schemas.microsoft.com/office/drawing/2014/main" id="{773C1382-ACE1-460F-A1B6-AB761A7D2E6B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36648" y="5573589"/>
            <a:ext cx="218900" cy="218900"/>
          </a:xfrm>
          <a:prstGeom prst="rect">
            <a:avLst/>
          </a:prstGeom>
        </p:spPr>
      </p:pic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50A3BCC3-A277-4C0B-9EBA-EB53990D8EB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69601" y="5459284"/>
            <a:ext cx="3716674" cy="250799"/>
          </a:xfrm>
        </p:spPr>
        <p:txBody>
          <a:bodyPr>
            <a:noAutofit/>
          </a:bodyPr>
          <a:lstStyle/>
          <a:p>
            <a:r>
              <a:rPr lang="en-US" sz="2000" dirty="0" err="1"/>
              <a:t>loan.diep@newschool.edu</a:t>
            </a:r>
            <a:endParaRPr lang="en-US" sz="2000" dirty="0"/>
          </a:p>
        </p:txBody>
      </p:sp>
      <p:pic>
        <p:nvPicPr>
          <p:cNvPr id="21" name="Picture Placeholder 20">
            <a:extLst>
              <a:ext uri="{FF2B5EF4-FFF2-40B4-BE49-F238E27FC236}">
                <a16:creationId xmlns:a16="http://schemas.microsoft.com/office/drawing/2014/main" id="{EBA3F094-D47B-8D8B-BF23-678229813844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4"/>
          <a:srcRect l="20679" r="20679"/>
          <a:stretch>
            <a:fillRect/>
          </a:stretch>
        </p:blipFill>
        <p:spPr/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6482DF4F-359C-FC6F-D1B4-A6A72DD9A99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38657" y="2329044"/>
            <a:ext cx="1209533" cy="1028103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C8917FD5-2EEF-417B-211D-3B33B776B333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b="15889"/>
          <a:stretch/>
        </p:blipFill>
        <p:spPr>
          <a:xfrm>
            <a:off x="436648" y="2421648"/>
            <a:ext cx="1631022" cy="964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367830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31731</TotalTime>
  <Words>190</Words>
  <Application>Microsoft Macintosh PowerPoint</Application>
  <PresentationFormat>Widescreen</PresentationFormat>
  <Paragraphs>37</Paragraphs>
  <Slides>7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</vt:i4>
      </vt:variant>
    </vt:vector>
  </HeadingPairs>
  <TitlesOfParts>
    <vt:vector size="15" baseType="lpstr">
      <vt:lpstr>-webkit-standard</vt:lpstr>
      <vt:lpstr>Arial</vt:lpstr>
      <vt:lpstr>Calibri</vt:lpstr>
      <vt:lpstr>Calibri Light</vt:lpstr>
      <vt:lpstr>Corbel</vt:lpstr>
      <vt:lpstr>Times New Roman</vt:lpstr>
      <vt:lpstr>Wingdings</vt:lpstr>
      <vt:lpstr>Office Theme</vt:lpstr>
      <vt:lpstr>Urban Nature-Based Solutions :  Evidence and Gaps </vt:lpstr>
      <vt:lpstr>Nature-Based Solutions (NBS): Evidence of Impact</vt:lpstr>
      <vt:lpstr>Nature-Based Solutions (NBS): Evidence of Impact</vt:lpstr>
      <vt:lpstr>Implementing NBS: Challenges and Opportunities</vt:lpstr>
      <vt:lpstr>Implementing NBS: Challenges and Opportunities</vt:lpstr>
      <vt:lpstr>Two key recommendations</vt:lpstr>
      <vt:lpstr>Thank you!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Loan Diep</dc:creator>
  <cp:lastModifiedBy>Microsoft Office User</cp:lastModifiedBy>
  <cp:revision>263</cp:revision>
  <dcterms:created xsi:type="dcterms:W3CDTF">2020-02-19T15:59:31Z</dcterms:created>
  <dcterms:modified xsi:type="dcterms:W3CDTF">2024-10-22T02:35:43Z</dcterms:modified>
</cp:coreProperties>
</file>