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4"/>
    <p:sldMasterId id="2147483837" r:id="rId5"/>
  </p:sldMasterIdLst>
  <p:notesMasterIdLst>
    <p:notesMasterId r:id="rId18"/>
  </p:notesMasterIdLst>
  <p:sldIdLst>
    <p:sldId id="256" r:id="rId6"/>
    <p:sldId id="2142533333" r:id="rId7"/>
    <p:sldId id="2142533334" r:id="rId8"/>
    <p:sldId id="2142533335" r:id="rId9"/>
    <p:sldId id="2142533326" r:id="rId10"/>
    <p:sldId id="2142533339" r:id="rId11"/>
    <p:sldId id="2142533341" r:id="rId12"/>
    <p:sldId id="2142533337" r:id="rId13"/>
    <p:sldId id="2142533327" r:id="rId14"/>
    <p:sldId id="266" r:id="rId15"/>
    <p:sldId id="2142533331" r:id="rId16"/>
    <p:sldId id="2142533329" r:id="rId17"/>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9E9732-8116-562A-827D-CCE980CCFCC6}" name="HA Joo Hyun" initials="" userId="S::HA@uic.org::8e9ac6ce-3f94-4910-a09a-eedcd217316c" providerId="AD"/>
  <p188:author id="{043AA3B5-00EE-88A2-BC17-DC9A90D13F80}" name="ANDERTON Lucie" initials="AL" userId="S::ANDERTON@uic.org::52e14add-4e55-4d60-8ba0-72820707ac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C5F7"/>
    <a:srgbClr val="2CC6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5A7353-9C75-4587-A56C-29A082E849C9}" v="1271" dt="2023-11-30T17:14:09.819"/>
    <p1510:client id="{A796C581-91EE-4DF4-B459-E97D1236F228}" v="856" dt="2023-11-29T19:59:20.4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30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46542AFA-D846-4E08-858C-B354BDB12172}" type="datetimeFigureOut">
              <a:rPr lang="en-GB" smtClean="0"/>
              <a:t>03/12/2023</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69F31DF7-2AC5-4F0D-85A9-B471F692F515}" type="slidenum">
              <a:rPr lang="en-GB" smtClean="0"/>
              <a:t>‹#›</a:t>
            </a:fld>
            <a:endParaRPr lang="en-GB"/>
          </a:p>
        </p:txBody>
      </p:sp>
    </p:spTree>
    <p:extLst>
      <p:ext uri="{BB962C8B-B14F-4D97-AF65-F5344CB8AC3E}">
        <p14:creationId xmlns:p14="http://schemas.microsoft.com/office/powerpoint/2010/main" val="1795846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fb87c9a92b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gfb87c9a92b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92a9bb486b_1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rial" panose="020B0604020202020204" pitchFamily="34" charset="0"/>
                <a:ea typeface="Malgun Gothic" panose="020B0503020000020004" pitchFamily="34" charset="-127"/>
                <a:cs typeface="Times New Roman" panose="02020603050405020304" pitchFamily="18" charset="0"/>
              </a:rPr>
              <a:t>=</a:t>
            </a:r>
            <a:endParaRPr/>
          </a:p>
        </p:txBody>
      </p:sp>
      <p:sp>
        <p:nvSpPr>
          <p:cNvPr id="385" name="Google Shape;385;g292a9bb486b_1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92a9bb486b_1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panose="020B0604020202020204" pitchFamily="34" charset="0"/>
                <a:ea typeface="Malgun Gothic" panose="020B0503020000020004" pitchFamily="34" charset="-127"/>
                <a:cs typeface="Times New Roman" panose="02020603050405020304" pitchFamily="18" charset="0"/>
              </a:rPr>
              <a:t>=</a:t>
            </a:r>
            <a:endParaRPr dirty="0"/>
          </a:p>
        </p:txBody>
      </p:sp>
      <p:sp>
        <p:nvSpPr>
          <p:cNvPr id="385" name="Google Shape;385;g292a9bb486b_1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3863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31DF7-2AC5-4F0D-85A9-B471F692F515}" type="slidenum">
              <a:rPr lang="en-GB" smtClean="0"/>
              <a:t>12</a:t>
            </a:fld>
            <a:endParaRPr lang="en-GB"/>
          </a:p>
        </p:txBody>
      </p:sp>
    </p:spTree>
    <p:extLst>
      <p:ext uri="{BB962C8B-B14F-4D97-AF65-F5344CB8AC3E}">
        <p14:creationId xmlns:p14="http://schemas.microsoft.com/office/powerpoint/2010/main" val="1966914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22g Co2 equivalent emissions per passenger km -  global average </a:t>
            </a:r>
          </a:p>
        </p:txBody>
      </p:sp>
      <p:sp>
        <p:nvSpPr>
          <p:cNvPr id="4" name="Slide Number Placeholder 3"/>
          <p:cNvSpPr>
            <a:spLocks noGrp="1"/>
          </p:cNvSpPr>
          <p:nvPr>
            <p:ph type="sldNum" sz="quarter" idx="5"/>
          </p:nvPr>
        </p:nvSpPr>
        <p:spPr/>
        <p:txBody>
          <a:bodyPr/>
          <a:lstStyle/>
          <a:p>
            <a:fld id="{69F31DF7-2AC5-4F0D-85A9-B471F692F515}" type="slidenum">
              <a:rPr lang="en-GB" smtClean="0"/>
              <a:t>2</a:t>
            </a:fld>
            <a:endParaRPr lang="en-GB"/>
          </a:p>
        </p:txBody>
      </p:sp>
    </p:spTree>
    <p:extLst>
      <p:ext uri="{BB962C8B-B14F-4D97-AF65-F5344CB8AC3E}">
        <p14:creationId xmlns:p14="http://schemas.microsoft.com/office/powerpoint/2010/main" val="937010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31DF7-2AC5-4F0D-85A9-B471F692F515}" type="slidenum">
              <a:rPr lang="en-GB" smtClean="0"/>
              <a:t>3</a:t>
            </a:fld>
            <a:endParaRPr lang="en-GB"/>
          </a:p>
        </p:txBody>
      </p:sp>
    </p:spTree>
    <p:extLst>
      <p:ext uri="{BB962C8B-B14F-4D97-AF65-F5344CB8AC3E}">
        <p14:creationId xmlns:p14="http://schemas.microsoft.com/office/powerpoint/2010/main" val="1007124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31DF7-2AC5-4F0D-85A9-B471F692F515}" type="slidenum">
              <a:rPr lang="en-GB" smtClean="0"/>
              <a:t>4</a:t>
            </a:fld>
            <a:endParaRPr lang="en-GB"/>
          </a:p>
        </p:txBody>
      </p:sp>
    </p:spTree>
    <p:extLst>
      <p:ext uri="{BB962C8B-B14F-4D97-AF65-F5344CB8AC3E}">
        <p14:creationId xmlns:p14="http://schemas.microsoft.com/office/powerpoint/2010/main" val="1200891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31DF7-2AC5-4F0D-85A9-B471F692F515}" type="slidenum">
              <a:rPr lang="en-GB" smtClean="0"/>
              <a:t>5</a:t>
            </a:fld>
            <a:endParaRPr lang="en-GB"/>
          </a:p>
        </p:txBody>
      </p:sp>
    </p:spTree>
    <p:extLst>
      <p:ext uri="{BB962C8B-B14F-4D97-AF65-F5344CB8AC3E}">
        <p14:creationId xmlns:p14="http://schemas.microsoft.com/office/powerpoint/2010/main" val="330764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31DF7-2AC5-4F0D-85A9-B471F692F515}" type="slidenum">
              <a:rPr lang="en-GB" smtClean="0"/>
              <a:t>6</a:t>
            </a:fld>
            <a:endParaRPr lang="en-GB"/>
          </a:p>
        </p:txBody>
      </p:sp>
    </p:spTree>
    <p:extLst>
      <p:ext uri="{BB962C8B-B14F-4D97-AF65-F5344CB8AC3E}">
        <p14:creationId xmlns:p14="http://schemas.microsoft.com/office/powerpoint/2010/main" val="2581330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B2E06-0606-4B94-862B-78B56C27CB63}" type="slidenum">
              <a:rPr lang="en-GB" smtClean="0"/>
              <a:t>7</a:t>
            </a:fld>
            <a:endParaRPr lang="en-GB"/>
          </a:p>
        </p:txBody>
      </p:sp>
    </p:spTree>
    <p:extLst>
      <p:ext uri="{BB962C8B-B14F-4D97-AF65-F5344CB8AC3E}">
        <p14:creationId xmlns:p14="http://schemas.microsoft.com/office/powerpoint/2010/main" val="211056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31DF7-2AC5-4F0D-85A9-B471F692F515}" type="slidenum">
              <a:rPr lang="en-GB" smtClean="0"/>
              <a:t>8</a:t>
            </a:fld>
            <a:endParaRPr lang="en-GB"/>
          </a:p>
        </p:txBody>
      </p:sp>
    </p:spTree>
    <p:extLst>
      <p:ext uri="{BB962C8B-B14F-4D97-AF65-F5344CB8AC3E}">
        <p14:creationId xmlns:p14="http://schemas.microsoft.com/office/powerpoint/2010/main" val="1685477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rial" panose="020B0604020202020204" pitchFamily="34" charset="0"/>
                <a:ea typeface="Calibri" panose="020F0502020204030204" pitchFamily="34" charset="0"/>
                <a:cs typeface="Arial" panose="020B0604020202020204" pitchFamily="34" charset="0"/>
              </a:rPr>
              <a:t>NDCs can be a powerful tool for countries to unlock the full potential of the rail sector to deliver reduction of GHG emissions from the transport sector needed to achieve the Paris Agreement, whilst promoting multiple Sustainable Development Goals. In the next cycle of NDCs, countries can portray how the rail sector can contribute as a climate solution in a more effective way, if considering the following recommendations:</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9F31DF7-2AC5-4F0D-85A9-B471F692F515}" type="slidenum">
              <a:rPr lang="en-GB" smtClean="0"/>
              <a:t>9</a:t>
            </a:fld>
            <a:endParaRPr lang="en-GB"/>
          </a:p>
        </p:txBody>
      </p:sp>
    </p:spTree>
    <p:extLst>
      <p:ext uri="{BB962C8B-B14F-4D97-AF65-F5344CB8AC3E}">
        <p14:creationId xmlns:p14="http://schemas.microsoft.com/office/powerpoint/2010/main" val="2698861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IC_Last pag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871FDFC-66CD-49E4-AE06-6FA217D00E4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487186" y="332619"/>
            <a:ext cx="2345724" cy="1034136"/>
          </a:xfrm>
          <a:prstGeom prst="rect">
            <a:avLst/>
          </a:prstGeom>
        </p:spPr>
      </p:pic>
      <p:pic>
        <p:nvPicPr>
          <p:cNvPr id="10" name="Image 9" descr="Une image contenant dessin&#10;&#10;Description générée automatiquement">
            <a:extLst>
              <a:ext uri="{FF2B5EF4-FFF2-40B4-BE49-F238E27FC236}">
                <a16:creationId xmlns:a16="http://schemas.microsoft.com/office/drawing/2014/main" id="{71347910-4735-4A4C-9856-18318AE12F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4774" y="2282837"/>
            <a:ext cx="4822451" cy="2271600"/>
          </a:xfrm>
          <a:prstGeom prst="rect">
            <a:avLst/>
          </a:prstGeom>
        </p:spPr>
      </p:pic>
      <p:sp>
        <p:nvSpPr>
          <p:cNvPr id="5" name="TextBox 54">
            <a:extLst>
              <a:ext uri="{FF2B5EF4-FFF2-40B4-BE49-F238E27FC236}">
                <a16:creationId xmlns:a16="http://schemas.microsoft.com/office/drawing/2014/main" id="{E73F68BC-BCAC-47AE-A886-44CAF3287D95}"/>
              </a:ext>
            </a:extLst>
          </p:cNvPr>
          <p:cNvSpPr txBox="1"/>
          <p:nvPr userDrawn="1"/>
        </p:nvSpPr>
        <p:spPr>
          <a:xfrm>
            <a:off x="3272992" y="1621509"/>
            <a:ext cx="5646018" cy="507831"/>
          </a:xfrm>
          <a:prstGeom prst="rect">
            <a:avLst/>
          </a:prstGeom>
          <a:noFill/>
        </p:spPr>
        <p:txBody>
          <a:bodyPr wrap="square" rtlCol="0">
            <a:spAutoFit/>
          </a:bodyPr>
          <a:lstStyle/>
          <a:p>
            <a:pPr algn="ctr"/>
            <a:r>
              <a:rPr lang="en-US" sz="2700" b="1">
                <a:solidFill>
                  <a:srgbClr val="575756"/>
                </a:solidFill>
                <a:latin typeface="Arial Black" panose="020B0A04020102020204" pitchFamily="34" charset="0"/>
                <a:cs typeface="Raleway"/>
              </a:rPr>
              <a:t>Stay in touch with UIC: </a:t>
            </a:r>
          </a:p>
        </p:txBody>
      </p:sp>
      <p:sp>
        <p:nvSpPr>
          <p:cNvPr id="6" name="AutoShape 5">
            <a:extLst>
              <a:ext uri="{FF2B5EF4-FFF2-40B4-BE49-F238E27FC236}">
                <a16:creationId xmlns:a16="http://schemas.microsoft.com/office/drawing/2014/main" id="{03C81352-0069-4FFC-B00E-292D35DA23DA}"/>
              </a:ext>
            </a:extLst>
          </p:cNvPr>
          <p:cNvSpPr>
            <a:spLocks/>
          </p:cNvSpPr>
          <p:nvPr userDrawn="1"/>
        </p:nvSpPr>
        <p:spPr bwMode="auto">
          <a:xfrm>
            <a:off x="4872905" y="5970497"/>
            <a:ext cx="6851013" cy="793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5395" tIns="25395" rIns="25395" bIns="25395" anchor="ctr"/>
          <a:lstStyle/>
          <a:p>
            <a:pPr algn="r">
              <a:defRPr/>
            </a:pPr>
            <a:r>
              <a:rPr lang="en-US" sz="2200" b="1">
                <a:solidFill>
                  <a:srgbClr val="62B576"/>
                </a:solidFill>
                <a:latin typeface="Arial Black" panose="020B0A04020102020204" pitchFamily="34" charset="0"/>
                <a:cs typeface="Raleway"/>
              </a:rPr>
              <a:t>Thank you for your attention.</a:t>
            </a:r>
            <a:endParaRPr lang="es-ES" sz="2200">
              <a:solidFill>
                <a:srgbClr val="62B576"/>
              </a:solidFill>
              <a:latin typeface="Arial Black" panose="020B0A04020102020204" pitchFamily="34" charset="0"/>
              <a:cs typeface="Raleway"/>
            </a:endParaRPr>
          </a:p>
        </p:txBody>
      </p:sp>
    </p:spTree>
    <p:extLst>
      <p:ext uri="{BB962C8B-B14F-4D97-AF65-F5344CB8AC3E}">
        <p14:creationId xmlns:p14="http://schemas.microsoft.com/office/powerpoint/2010/main" val="53217217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12"/>
          <p:cNvSpPr txBox="1">
            <a:spLocks noGrp="1"/>
          </p:cNvSpPr>
          <p:nvPr>
            <p:ph type="dt" idx="10"/>
          </p:nvPr>
        </p:nvSpPr>
        <p:spPr>
          <a:xfrm>
            <a:off x="304800" y="4237568"/>
            <a:ext cx="1422400" cy="243417"/>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2" name="Google Shape;92;p12"/>
          <p:cNvSpPr txBox="1">
            <a:spLocks noGrp="1"/>
          </p:cNvSpPr>
          <p:nvPr>
            <p:ph type="ftr" idx="11"/>
          </p:nvPr>
        </p:nvSpPr>
        <p:spPr>
          <a:xfrm>
            <a:off x="2082800" y="4237568"/>
            <a:ext cx="1930400" cy="243417"/>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3" name="Google Shape;93;p12"/>
          <p:cNvSpPr txBox="1">
            <a:spLocks noGrp="1"/>
          </p:cNvSpPr>
          <p:nvPr>
            <p:ph type="sldNum" idx="12"/>
          </p:nvPr>
        </p:nvSpPr>
        <p:spPr>
          <a:xfrm>
            <a:off x="4368800" y="4237568"/>
            <a:ext cx="1422400" cy="243417"/>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1975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0"/>
        <p:cNvGrpSpPr/>
        <p:nvPr/>
      </p:nvGrpSpPr>
      <p:grpSpPr>
        <a:xfrm>
          <a:off x="0" y="0"/>
          <a:ext cx="0" cy="0"/>
          <a:chOff x="0" y="0"/>
          <a:chExt cx="0" cy="0"/>
        </a:xfrm>
      </p:grpSpPr>
      <p:sp>
        <p:nvSpPr>
          <p:cNvPr id="91" name="Google Shape;91;p12"/>
          <p:cNvSpPr txBox="1">
            <a:spLocks noGrp="1"/>
          </p:cNvSpPr>
          <p:nvPr>
            <p:ph type="dt" idx="10"/>
          </p:nvPr>
        </p:nvSpPr>
        <p:spPr>
          <a:xfrm>
            <a:off x="304800" y="4237568"/>
            <a:ext cx="1422400" cy="243417"/>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2" name="Google Shape;92;p12"/>
          <p:cNvSpPr txBox="1">
            <a:spLocks noGrp="1"/>
          </p:cNvSpPr>
          <p:nvPr>
            <p:ph type="ftr" idx="11"/>
          </p:nvPr>
        </p:nvSpPr>
        <p:spPr>
          <a:xfrm>
            <a:off x="2082800" y="4237568"/>
            <a:ext cx="1930400" cy="243417"/>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3" name="Google Shape;93;p12"/>
          <p:cNvSpPr txBox="1">
            <a:spLocks noGrp="1"/>
          </p:cNvSpPr>
          <p:nvPr>
            <p:ph type="sldNum" idx="12"/>
          </p:nvPr>
        </p:nvSpPr>
        <p:spPr>
          <a:xfrm>
            <a:off x="4368800" y="4237568"/>
            <a:ext cx="1422400" cy="243417"/>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2" name="Google Shape;10;p2">
            <a:extLst>
              <a:ext uri="{FF2B5EF4-FFF2-40B4-BE49-F238E27FC236}">
                <a16:creationId xmlns:a16="http://schemas.microsoft.com/office/drawing/2014/main" id="{D0F539B9-A4EB-1B57-E27A-2FD8E0E3BBA9}"/>
              </a:ext>
            </a:extLst>
          </p:cNvPr>
          <p:cNvSpPr/>
          <p:nvPr userDrawn="1"/>
        </p:nvSpPr>
        <p:spPr>
          <a:xfrm>
            <a:off x="-2120900" y="-573872"/>
            <a:ext cx="8521600" cy="8521600"/>
          </a:xfrm>
          <a:prstGeom prst="chord">
            <a:avLst>
              <a:gd name="adj1" fmla="val 14385217"/>
              <a:gd name="adj2" fmla="val 7208317"/>
            </a:avLst>
          </a:prstGeom>
          <a:blipFill dpi="0" rotWithShape="1">
            <a:blip r:embed="rId2">
              <a:extLst>
                <a:ext uri="{28A0092B-C50C-407E-A947-70E740481C1C}">
                  <a14:useLocalDpi xmlns:a14="http://schemas.microsoft.com/office/drawing/2010/main" val="0"/>
                </a:ext>
              </a:extLst>
            </a:blip>
            <a:srcRect/>
            <a:stretch>
              <a:fillRect/>
            </a:stretch>
          </a:blip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206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UIC_Default light">
    <p:spTree>
      <p:nvGrpSpPr>
        <p:cNvPr id="1" name=""/>
        <p:cNvGrpSpPr/>
        <p:nvPr/>
      </p:nvGrpSpPr>
      <p:grpSpPr>
        <a:xfrm>
          <a:off x="0" y="0"/>
          <a:ext cx="0" cy="0"/>
          <a:chOff x="0" y="0"/>
          <a:chExt cx="0" cy="0"/>
        </a:xfrm>
      </p:grpSpPr>
      <p:sp>
        <p:nvSpPr>
          <p:cNvPr id="14" name="Teardrop 13"/>
          <p:cNvSpPr/>
          <p:nvPr/>
        </p:nvSpPr>
        <p:spPr>
          <a:xfrm>
            <a:off x="11541412" y="405699"/>
            <a:ext cx="356581" cy="356477"/>
          </a:xfrm>
          <a:prstGeom prst="teardrop">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extBox 14"/>
          <p:cNvSpPr txBox="1"/>
          <p:nvPr/>
        </p:nvSpPr>
        <p:spPr>
          <a:xfrm>
            <a:off x="11458682" y="409843"/>
            <a:ext cx="541438" cy="307823"/>
          </a:xfrm>
          <a:prstGeom prst="rect">
            <a:avLst/>
          </a:prstGeom>
          <a:noFill/>
          <a:effectLst>
            <a:outerShdw sx="1000" sy="1000" algn="ctr" rotWithShape="0">
              <a:schemeClr val="bg2"/>
            </a:outerShdw>
          </a:effectLst>
        </p:spPr>
        <p:txBody>
          <a:bodyPr wrap="square" lIns="91422" tIns="45711" rIns="91422" bIns="45711" rtlCol="0">
            <a:spAutoFit/>
          </a:bodyPr>
          <a:lstStyle/>
          <a:p>
            <a:pPr algn="ctr"/>
            <a:fld id="{260E2A6B-A809-4840-BF14-8648BC0BDF87}" type="slidenum">
              <a:rPr lang="id-ID" sz="1401" b="1" smtClean="0">
                <a:solidFill>
                  <a:schemeClr val="bg2"/>
                </a:solidFill>
                <a:latin typeface="Raleway Light"/>
                <a:cs typeface="Raleway Light"/>
              </a:rPr>
              <a:pPr algn="ctr"/>
              <a:t>‹#›</a:t>
            </a:fld>
            <a:endParaRPr lang="id-ID" sz="1401">
              <a:solidFill>
                <a:schemeClr val="bg2"/>
              </a:solidFill>
              <a:latin typeface="Raleway Light"/>
              <a:cs typeface="Raleway Light"/>
            </a:endParaRPr>
          </a:p>
        </p:txBody>
      </p:sp>
      <p:sp>
        <p:nvSpPr>
          <p:cNvPr id="4" name="Titre 3">
            <a:extLst>
              <a:ext uri="{FF2B5EF4-FFF2-40B4-BE49-F238E27FC236}">
                <a16:creationId xmlns:a16="http://schemas.microsoft.com/office/drawing/2014/main" id="{0D136CA8-CC35-4BAF-BF4E-8B4C24FAFD4F}"/>
              </a:ext>
            </a:extLst>
          </p:cNvPr>
          <p:cNvSpPr>
            <a:spLocks noGrp="1"/>
          </p:cNvSpPr>
          <p:nvPr>
            <p:ph type="title"/>
          </p:nvPr>
        </p:nvSpPr>
        <p:spPr/>
        <p:txBody>
          <a:bodyPr/>
          <a:lstStyle/>
          <a:p>
            <a:r>
              <a:rPr lang="fr-FR"/>
              <a:t>Modifiez le style du titre</a:t>
            </a:r>
          </a:p>
        </p:txBody>
      </p:sp>
      <p:sp>
        <p:nvSpPr>
          <p:cNvPr id="11" name="Espace réservé du contenu 5">
            <a:extLst>
              <a:ext uri="{FF2B5EF4-FFF2-40B4-BE49-F238E27FC236}">
                <a16:creationId xmlns:a16="http://schemas.microsoft.com/office/drawing/2014/main" id="{7B8BC83F-2B7F-416F-8DB8-51F4BB5D4610}"/>
              </a:ext>
            </a:extLst>
          </p:cNvPr>
          <p:cNvSpPr>
            <a:spLocks noGrp="1"/>
          </p:cNvSpPr>
          <p:nvPr>
            <p:ph sz="quarter" idx="10"/>
          </p:nvPr>
        </p:nvSpPr>
        <p:spPr>
          <a:xfrm>
            <a:off x="838420" y="1346662"/>
            <a:ext cx="10515164" cy="483030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20434485"/>
      </p:ext>
    </p:extLst>
  </p:cSld>
  <p:clrMapOvr>
    <a:masterClrMapping/>
  </p:clrMapOvr>
  <p:transition advClick="0">
    <p:fade/>
  </p:transition>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7F64891-1A32-4E16-AC05-917B5EA27B3E}"/>
              </a:ext>
            </a:extLst>
          </p:cNvPr>
          <p:cNvSpPr>
            <a:spLocks noGrp="1"/>
          </p:cNvSpPr>
          <p:nvPr>
            <p:ph type="title"/>
          </p:nvPr>
        </p:nvSpPr>
        <p:spPr>
          <a:xfrm>
            <a:off x="838420" y="365127"/>
            <a:ext cx="10515164" cy="773717"/>
          </a:xfrm>
          <a:prstGeom prst="rect">
            <a:avLst/>
          </a:prstGeom>
        </p:spPr>
        <p:txBody>
          <a:bodyPr vert="horz" lIns="91440" tIns="45720" rIns="91440" bIns="45720" rtlCol="0" anchor="ctr">
            <a:normAutofit/>
          </a:bodyPr>
          <a:lstStyle/>
          <a:p>
            <a:r>
              <a:rPr lang="en-GB" noProof="0"/>
              <a:t>Modifiez le style du titre</a:t>
            </a:r>
          </a:p>
        </p:txBody>
      </p:sp>
      <p:sp>
        <p:nvSpPr>
          <p:cNvPr id="3" name="Espace réservé du texte 2">
            <a:extLst>
              <a:ext uri="{FF2B5EF4-FFF2-40B4-BE49-F238E27FC236}">
                <a16:creationId xmlns:a16="http://schemas.microsoft.com/office/drawing/2014/main" id="{96380766-3B07-4F85-9A0B-CD08A6CBF43F}"/>
              </a:ext>
            </a:extLst>
          </p:cNvPr>
          <p:cNvSpPr>
            <a:spLocks noGrp="1"/>
          </p:cNvSpPr>
          <p:nvPr>
            <p:ph type="body" idx="1"/>
          </p:nvPr>
        </p:nvSpPr>
        <p:spPr>
          <a:xfrm>
            <a:off x="838420" y="1371600"/>
            <a:ext cx="10515164" cy="4805363"/>
          </a:xfrm>
          <a:prstGeom prst="rect">
            <a:avLst/>
          </a:prstGeom>
        </p:spPr>
        <p:txBody>
          <a:bodyPr vert="horz" lIns="91440" tIns="45720" rIns="91440" bIns="45720" rtlCol="0">
            <a:normAutofit/>
          </a:bodyPr>
          <a:lstStyle/>
          <a:p>
            <a:pPr lvl="0"/>
            <a:r>
              <a:rPr lang="en-GB" noProof="0"/>
              <a:t>Modifier les styles du </a:t>
            </a:r>
            <a:r>
              <a:rPr lang="en-GB" noProof="0" err="1"/>
              <a:t>texte</a:t>
            </a:r>
            <a:r>
              <a:rPr lang="en-GB" noProof="0"/>
              <a:t> du masque</a:t>
            </a:r>
          </a:p>
          <a:p>
            <a:pPr lvl="1"/>
            <a:r>
              <a:rPr lang="en-GB" noProof="0" err="1"/>
              <a:t>Deuxièmeniveau</a:t>
            </a:r>
            <a:endParaRPr lang="en-GB" noProof="0"/>
          </a:p>
          <a:p>
            <a:pPr lvl="2"/>
            <a:r>
              <a:rPr lang="en-GB" noProof="0" err="1"/>
              <a:t>Troisièmeniveau</a:t>
            </a:r>
            <a:endParaRPr lang="en-GB" noProof="0"/>
          </a:p>
          <a:p>
            <a:pPr lvl="3"/>
            <a:r>
              <a:rPr lang="en-GB" noProof="0" err="1"/>
              <a:t>Quatrièmeniveau</a:t>
            </a:r>
            <a:endParaRPr lang="en-GB" noProof="0"/>
          </a:p>
          <a:p>
            <a:pPr lvl="4"/>
            <a:r>
              <a:rPr lang="en-GB" noProof="0" err="1"/>
              <a:t>Cinquièmeniveau</a:t>
            </a:r>
            <a:endParaRPr lang="en-GB" noProof="0"/>
          </a:p>
        </p:txBody>
      </p:sp>
      <p:sp>
        <p:nvSpPr>
          <p:cNvPr id="4" name="Rectangle 3">
            <a:extLst>
              <a:ext uri="{FF2B5EF4-FFF2-40B4-BE49-F238E27FC236}">
                <a16:creationId xmlns:a16="http://schemas.microsoft.com/office/drawing/2014/main" id="{15E59F2E-B5EE-4420-862A-4322BA2CBC67}"/>
              </a:ext>
            </a:extLst>
          </p:cNvPr>
          <p:cNvSpPr/>
          <p:nvPr/>
        </p:nvSpPr>
        <p:spPr>
          <a:xfrm>
            <a:off x="0" y="6761002"/>
            <a:ext cx="12192000" cy="96998"/>
          </a:xfrm>
          <a:prstGeom prst="rect">
            <a:avLst/>
          </a:prstGeom>
          <a:gradFill flip="none" rotWithShape="1">
            <a:gsLst>
              <a:gs pos="32000">
                <a:schemeClr val="accent2"/>
              </a:gs>
              <a:gs pos="100000">
                <a:schemeClr val="accent1"/>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926" tIns="60963" rIns="121926" bIns="60963" rtlCol="0" anchor="ctr"/>
          <a:lstStyle/>
          <a:p>
            <a:pPr algn="ctr"/>
            <a:endParaRPr lang="en-US" sz="1800"/>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796" r:id="rId1"/>
    <p:sldLayoutId id="2147484465" r:id="rId2"/>
    <p:sldLayoutId id="2147484466" r:id="rId3"/>
  </p:sldLayoutIdLst>
  <p:transition advClick="0">
    <p:fade/>
  </p:transition>
  <p:hf hdr="0" ftr="0" dt="0"/>
  <p:txStyles>
    <p:titleStyle>
      <a:lvl1pPr algn="l" defTabSz="1828464" rtl="0" eaLnBrk="1" latinLnBrk="0" hangingPunct="1">
        <a:lnSpc>
          <a:spcPct val="90000"/>
        </a:lnSpc>
        <a:spcBef>
          <a:spcPct val="0"/>
        </a:spcBef>
        <a:buNone/>
        <a:defRPr lang="en-US" sz="6000" kern="1200">
          <a:solidFill>
            <a:schemeClr val="tx1"/>
          </a:solidFill>
          <a:latin typeface="Arial Black" panose="020B0A04020102020204" pitchFamily="34" charset="0"/>
          <a:ea typeface="+mj-ea"/>
          <a:cs typeface="+mj-cs"/>
        </a:defRPr>
      </a:lvl1pPr>
    </p:titleStyle>
    <p:bodyStyle>
      <a:lvl1pPr marL="0" indent="0" algn="l" defTabSz="1828464" rtl="0" eaLnBrk="1" latinLnBrk="0" hangingPunct="1">
        <a:lnSpc>
          <a:spcPct val="100000"/>
        </a:lnSpc>
        <a:spcBef>
          <a:spcPts val="0"/>
        </a:spcBef>
        <a:spcAft>
          <a:spcPts val="600"/>
        </a:spcAft>
        <a:buFont typeface="Arial" panose="020B0604020202020204" pitchFamily="34" charset="0"/>
        <a:buNone/>
        <a:defRPr lang="en-US" sz="4800" kern="1200" dirty="0" smtClean="0">
          <a:solidFill>
            <a:schemeClr val="tx1"/>
          </a:solidFill>
          <a:effectLst/>
          <a:latin typeface="Arial" panose="020B0604020202020204" pitchFamily="34" charset="0"/>
          <a:ea typeface="+mn-ea"/>
          <a:cs typeface="Arial" panose="020B0604020202020204" pitchFamily="34" charset="0"/>
        </a:defRPr>
      </a:lvl1pPr>
      <a:lvl2pPr marL="1371349" indent="-457116" algn="l" defTabSz="1828464" rtl="0" eaLnBrk="1" latinLnBrk="0" hangingPunct="1">
        <a:lnSpc>
          <a:spcPct val="100000"/>
        </a:lnSpc>
        <a:spcBef>
          <a:spcPts val="0"/>
        </a:spcBef>
        <a:buClr>
          <a:schemeClr val="accent1"/>
        </a:buClr>
        <a:buFont typeface="Arial" panose="020B0604020202020204" pitchFamily="34" charset="0"/>
        <a:buChar char="•"/>
        <a:defRPr lang="en-US" sz="4800" kern="1200" dirty="0" smtClean="0">
          <a:solidFill>
            <a:schemeClr val="tx1"/>
          </a:solidFill>
          <a:effectLst/>
          <a:latin typeface="Arial" panose="020B0604020202020204" pitchFamily="34" charset="0"/>
          <a:ea typeface="+mn-ea"/>
          <a:cs typeface="Arial" panose="020B0604020202020204" pitchFamily="34" charset="0"/>
        </a:defRPr>
      </a:lvl2pPr>
      <a:lvl3pPr marL="2285580" indent="-457116" algn="l" defTabSz="1828464" rtl="0" eaLnBrk="1" latinLnBrk="0" hangingPunct="1">
        <a:lnSpc>
          <a:spcPct val="100000"/>
        </a:lnSpc>
        <a:spcBef>
          <a:spcPts val="0"/>
        </a:spcBef>
        <a:buClr>
          <a:schemeClr val="accent1"/>
        </a:buClr>
        <a:buFont typeface="Arial" pitchFamily="34" charset="0"/>
        <a:buChar char="-"/>
        <a:defRPr lang="en-US" sz="4800" kern="1200" dirty="0" smtClean="0">
          <a:solidFill>
            <a:schemeClr val="tx1"/>
          </a:solidFill>
          <a:effectLst/>
          <a:latin typeface="Arial" panose="020B0604020202020204" pitchFamily="34" charset="0"/>
          <a:ea typeface="+mn-ea"/>
          <a:cs typeface="Arial" panose="020B0604020202020204" pitchFamily="34" charset="0"/>
        </a:defRPr>
      </a:lvl3pPr>
      <a:lvl4pPr marL="3199813" indent="-457116" algn="l" defTabSz="1828464" rtl="0" eaLnBrk="1" latinLnBrk="0" hangingPunct="1">
        <a:lnSpc>
          <a:spcPct val="100000"/>
        </a:lnSpc>
        <a:spcBef>
          <a:spcPts val="0"/>
        </a:spcBef>
        <a:buClr>
          <a:schemeClr val="accent1"/>
        </a:buClr>
        <a:buFont typeface="Wingdings" pitchFamily="2" charset="2"/>
        <a:buChar char="§"/>
        <a:defRPr lang="en-US" sz="4800" kern="1200" dirty="0" smtClean="0">
          <a:solidFill>
            <a:schemeClr val="tx1"/>
          </a:solidFill>
          <a:effectLst/>
          <a:latin typeface="Arial" panose="020B0604020202020204" pitchFamily="34" charset="0"/>
          <a:ea typeface="+mn-ea"/>
          <a:cs typeface="Arial" panose="020B0604020202020204" pitchFamily="34" charset="0"/>
        </a:defRPr>
      </a:lvl4pPr>
      <a:lvl5pPr marL="4114046" indent="-457116" algn="l" defTabSz="1828464" rtl="0" eaLnBrk="1" latinLnBrk="0" hangingPunct="1">
        <a:lnSpc>
          <a:spcPct val="100000"/>
        </a:lnSpc>
        <a:spcBef>
          <a:spcPts val="0"/>
        </a:spcBef>
        <a:buClr>
          <a:schemeClr val="accent1"/>
        </a:buClr>
        <a:buFont typeface="Arial" pitchFamily="34" charset="0"/>
        <a:buChar char="-"/>
        <a:defRPr lang="en-US" sz="4800" kern="1200" dirty="0">
          <a:solidFill>
            <a:schemeClr val="tx1"/>
          </a:solidFill>
          <a:effectLst/>
          <a:latin typeface="Arial" panose="020B0604020202020204" pitchFamily="34" charset="0"/>
          <a:ea typeface="+mn-ea"/>
          <a:cs typeface="Arial" panose="020B0604020202020204" pitchFamily="34" charset="0"/>
        </a:defRPr>
      </a:lvl5pPr>
      <a:lvl6pPr marL="5028277"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510"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741"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975"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64" rtl="0" eaLnBrk="1" latinLnBrk="0" hangingPunct="1">
        <a:defRPr sz="3600" kern="1200">
          <a:solidFill>
            <a:schemeClr val="tx1"/>
          </a:solidFill>
          <a:latin typeface="+mn-lt"/>
          <a:ea typeface="+mn-ea"/>
          <a:cs typeface="+mn-cs"/>
        </a:defRPr>
      </a:lvl1pPr>
      <a:lvl2pPr marL="914233" algn="l" defTabSz="1828464" rtl="0" eaLnBrk="1" latinLnBrk="0" hangingPunct="1">
        <a:defRPr sz="3600" kern="1200">
          <a:solidFill>
            <a:schemeClr val="tx1"/>
          </a:solidFill>
          <a:latin typeface="+mn-lt"/>
          <a:ea typeface="+mn-ea"/>
          <a:cs typeface="+mn-cs"/>
        </a:defRPr>
      </a:lvl2pPr>
      <a:lvl3pPr marL="1828464" algn="l" defTabSz="1828464" rtl="0" eaLnBrk="1" latinLnBrk="0" hangingPunct="1">
        <a:defRPr sz="3600" kern="1200">
          <a:solidFill>
            <a:schemeClr val="tx1"/>
          </a:solidFill>
          <a:latin typeface="+mn-lt"/>
          <a:ea typeface="+mn-ea"/>
          <a:cs typeface="+mn-cs"/>
        </a:defRPr>
      </a:lvl3pPr>
      <a:lvl4pPr marL="2742697" algn="l" defTabSz="1828464" rtl="0" eaLnBrk="1" latinLnBrk="0" hangingPunct="1">
        <a:defRPr sz="3600" kern="1200">
          <a:solidFill>
            <a:schemeClr val="tx1"/>
          </a:solidFill>
          <a:latin typeface="+mn-lt"/>
          <a:ea typeface="+mn-ea"/>
          <a:cs typeface="+mn-cs"/>
        </a:defRPr>
      </a:lvl4pPr>
      <a:lvl5pPr marL="3656928" algn="l" defTabSz="1828464" rtl="0" eaLnBrk="1" latinLnBrk="0" hangingPunct="1">
        <a:defRPr sz="3600" kern="1200">
          <a:solidFill>
            <a:schemeClr val="tx1"/>
          </a:solidFill>
          <a:latin typeface="+mn-lt"/>
          <a:ea typeface="+mn-ea"/>
          <a:cs typeface="+mn-cs"/>
        </a:defRPr>
      </a:lvl5pPr>
      <a:lvl6pPr marL="4571162" algn="l" defTabSz="1828464" rtl="0" eaLnBrk="1" latinLnBrk="0" hangingPunct="1">
        <a:defRPr sz="3600" kern="1200">
          <a:solidFill>
            <a:schemeClr val="tx1"/>
          </a:solidFill>
          <a:latin typeface="+mn-lt"/>
          <a:ea typeface="+mn-ea"/>
          <a:cs typeface="+mn-cs"/>
        </a:defRPr>
      </a:lvl6pPr>
      <a:lvl7pPr marL="5485394" algn="l" defTabSz="1828464" rtl="0" eaLnBrk="1" latinLnBrk="0" hangingPunct="1">
        <a:defRPr sz="3600" kern="1200">
          <a:solidFill>
            <a:schemeClr val="tx1"/>
          </a:solidFill>
          <a:latin typeface="+mn-lt"/>
          <a:ea typeface="+mn-ea"/>
          <a:cs typeface="+mn-cs"/>
        </a:defRPr>
      </a:lvl7pPr>
      <a:lvl8pPr marL="6399626" algn="l" defTabSz="1828464" rtl="0" eaLnBrk="1" latinLnBrk="0" hangingPunct="1">
        <a:defRPr sz="3600" kern="1200">
          <a:solidFill>
            <a:schemeClr val="tx1"/>
          </a:solidFill>
          <a:latin typeface="+mn-lt"/>
          <a:ea typeface="+mn-ea"/>
          <a:cs typeface="+mn-cs"/>
        </a:defRPr>
      </a:lvl8pPr>
      <a:lvl9pPr marL="7313858" algn="l" defTabSz="1828464"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7F64891-1A32-4E16-AC05-917B5EA27B3E}"/>
              </a:ext>
            </a:extLst>
          </p:cNvPr>
          <p:cNvSpPr>
            <a:spLocks noGrp="1"/>
          </p:cNvSpPr>
          <p:nvPr>
            <p:ph type="title"/>
          </p:nvPr>
        </p:nvSpPr>
        <p:spPr>
          <a:xfrm>
            <a:off x="838420" y="365127"/>
            <a:ext cx="10515164" cy="773717"/>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6380766-3B07-4F85-9A0B-CD08A6CBF43F}"/>
              </a:ext>
            </a:extLst>
          </p:cNvPr>
          <p:cNvSpPr>
            <a:spLocks noGrp="1"/>
          </p:cNvSpPr>
          <p:nvPr>
            <p:ph type="body" idx="1"/>
          </p:nvPr>
        </p:nvSpPr>
        <p:spPr>
          <a:xfrm>
            <a:off x="838420" y="1371600"/>
            <a:ext cx="10515164" cy="480536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a:extLst>
              <a:ext uri="{FF2B5EF4-FFF2-40B4-BE49-F238E27FC236}">
                <a16:creationId xmlns:a16="http://schemas.microsoft.com/office/drawing/2014/main" id="{15E59F2E-B5EE-4420-862A-4322BA2CBC67}"/>
              </a:ext>
            </a:extLst>
          </p:cNvPr>
          <p:cNvSpPr/>
          <p:nvPr/>
        </p:nvSpPr>
        <p:spPr>
          <a:xfrm>
            <a:off x="0" y="6761002"/>
            <a:ext cx="12192000" cy="96998"/>
          </a:xfrm>
          <a:prstGeom prst="rect">
            <a:avLst/>
          </a:prstGeom>
          <a:gradFill flip="none" rotWithShape="1">
            <a:gsLst>
              <a:gs pos="32000">
                <a:schemeClr val="accent2"/>
              </a:gs>
              <a:gs pos="100000">
                <a:schemeClr val="accent1"/>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926" tIns="60963" rIns="121926" bIns="60963" rtlCol="0" anchor="ctr"/>
          <a:lstStyle/>
          <a:p>
            <a:pPr algn="ctr"/>
            <a:endParaRPr lang="en-US" sz="1800"/>
          </a:p>
        </p:txBody>
      </p:sp>
      <p:sp>
        <p:nvSpPr>
          <p:cNvPr id="5" name="Rectangle 4">
            <a:extLst>
              <a:ext uri="{FF2B5EF4-FFF2-40B4-BE49-F238E27FC236}">
                <a16:creationId xmlns:a16="http://schemas.microsoft.com/office/drawing/2014/main" id="{15E59F2E-B5EE-4420-862A-4322BA2CBC67}"/>
              </a:ext>
            </a:extLst>
          </p:cNvPr>
          <p:cNvSpPr/>
          <p:nvPr/>
        </p:nvSpPr>
        <p:spPr>
          <a:xfrm>
            <a:off x="0" y="6761002"/>
            <a:ext cx="12192000" cy="96998"/>
          </a:xfrm>
          <a:prstGeom prst="rect">
            <a:avLst/>
          </a:prstGeom>
          <a:gradFill flip="none" rotWithShape="1">
            <a:gsLst>
              <a:gs pos="32000">
                <a:schemeClr val="accent2"/>
              </a:gs>
              <a:gs pos="100000">
                <a:schemeClr val="accent1"/>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926" tIns="60963" rIns="121926" bIns="60963" rtlCol="0" anchor="ctr"/>
          <a:lstStyle/>
          <a:p>
            <a:pPr algn="ctr"/>
            <a:endParaRPr lang="en-US" sz="1800"/>
          </a:p>
        </p:txBody>
      </p:sp>
    </p:spTree>
    <p:extLst>
      <p:ext uri="{BB962C8B-B14F-4D97-AF65-F5344CB8AC3E}">
        <p14:creationId xmlns:p14="http://schemas.microsoft.com/office/powerpoint/2010/main" val="3657707604"/>
      </p:ext>
    </p:extLst>
  </p:cSld>
  <p:clrMap bg1="lt1" tx1="dk1" bg2="lt2" tx2="dk2" accent1="accent1" accent2="accent2" accent3="accent3" accent4="accent4" accent5="accent5" accent6="accent6" hlink="hlink" folHlink="folHlink"/>
  <p:sldLayoutIdLst>
    <p:sldLayoutId id="2147483802" r:id="rId1"/>
  </p:sldLayoutIdLst>
  <p:transition advClick="0">
    <p:fade/>
  </p:transition>
  <p:hf hdr="0" ftr="0" dt="0"/>
  <p:txStyles>
    <p:titleStyle>
      <a:lvl1pPr algn="l" defTabSz="1828464" rtl="0" eaLnBrk="1" latinLnBrk="0" hangingPunct="1">
        <a:lnSpc>
          <a:spcPct val="90000"/>
        </a:lnSpc>
        <a:spcBef>
          <a:spcPct val="0"/>
        </a:spcBef>
        <a:buNone/>
        <a:defRPr lang="en-US" sz="6000" kern="1200">
          <a:solidFill>
            <a:schemeClr val="tx1"/>
          </a:solidFill>
          <a:latin typeface="Arial Black" panose="020B0A04020102020204" pitchFamily="34" charset="0"/>
          <a:ea typeface="+mj-ea"/>
          <a:cs typeface="+mj-cs"/>
        </a:defRPr>
      </a:lvl1pPr>
    </p:titleStyle>
    <p:bodyStyle>
      <a:lvl1pPr marL="0" indent="0" algn="l" defTabSz="1828464" rtl="0" eaLnBrk="1" latinLnBrk="0" hangingPunct="1">
        <a:lnSpc>
          <a:spcPct val="100000"/>
        </a:lnSpc>
        <a:spcBef>
          <a:spcPts val="0"/>
        </a:spcBef>
        <a:spcAft>
          <a:spcPts val="600"/>
        </a:spcAft>
        <a:buFont typeface="Arial" panose="020B0604020202020204" pitchFamily="34" charset="0"/>
        <a:buNone/>
        <a:defRPr lang="en-US" sz="4800" kern="1200" dirty="0" smtClean="0">
          <a:solidFill>
            <a:schemeClr val="tx1"/>
          </a:solidFill>
          <a:effectLst/>
          <a:latin typeface="Arial" panose="020B0604020202020204" pitchFamily="34" charset="0"/>
          <a:ea typeface="+mn-ea"/>
          <a:cs typeface="Arial" panose="020B0604020202020204" pitchFamily="34" charset="0"/>
        </a:defRPr>
      </a:lvl1pPr>
      <a:lvl2pPr marL="1371349" indent="-457116" algn="l" defTabSz="1828464" rtl="0" eaLnBrk="1" latinLnBrk="0" hangingPunct="1">
        <a:lnSpc>
          <a:spcPct val="100000"/>
        </a:lnSpc>
        <a:spcBef>
          <a:spcPts val="0"/>
        </a:spcBef>
        <a:buFont typeface="Arial" panose="020B0604020202020204" pitchFamily="34" charset="0"/>
        <a:buChar char="•"/>
        <a:defRPr lang="en-US" sz="4000" kern="1200" dirty="0" smtClean="0">
          <a:solidFill>
            <a:schemeClr val="tx1"/>
          </a:solidFill>
          <a:effectLst/>
          <a:latin typeface="Arial" panose="020B0604020202020204" pitchFamily="34" charset="0"/>
          <a:ea typeface="+mn-ea"/>
          <a:cs typeface="Arial" panose="020B0604020202020204" pitchFamily="34" charset="0"/>
        </a:defRPr>
      </a:lvl2pPr>
      <a:lvl3pPr marL="2285580" indent="-457116" algn="l" defTabSz="1828464" rtl="0" eaLnBrk="1" latinLnBrk="0" hangingPunct="1">
        <a:lnSpc>
          <a:spcPct val="100000"/>
        </a:lnSpc>
        <a:spcBef>
          <a:spcPts val="0"/>
        </a:spcBef>
        <a:buFont typeface="Arial" panose="020B0604020202020204" pitchFamily="34" charset="0"/>
        <a:buChar char="•"/>
        <a:defRPr lang="en-US" sz="3600" kern="1200" dirty="0" smtClean="0">
          <a:solidFill>
            <a:schemeClr val="tx1"/>
          </a:solidFill>
          <a:effectLst/>
          <a:latin typeface="Arial" panose="020B0604020202020204" pitchFamily="34" charset="0"/>
          <a:ea typeface="+mn-ea"/>
          <a:cs typeface="Arial" panose="020B0604020202020204" pitchFamily="34" charset="0"/>
        </a:defRPr>
      </a:lvl3pPr>
      <a:lvl4pPr marL="3199813" indent="-457116" algn="l" defTabSz="1828464" rtl="0" eaLnBrk="1" latinLnBrk="0" hangingPunct="1">
        <a:lnSpc>
          <a:spcPct val="100000"/>
        </a:lnSpc>
        <a:spcBef>
          <a:spcPts val="0"/>
        </a:spcBef>
        <a:buFont typeface="Arial" panose="020B0604020202020204" pitchFamily="34" charset="0"/>
        <a:buChar char="•"/>
        <a:defRPr lang="en-US" sz="3201" kern="1200" dirty="0" smtClean="0">
          <a:solidFill>
            <a:schemeClr val="tx1"/>
          </a:solidFill>
          <a:effectLst/>
          <a:latin typeface="Arial" panose="020B0604020202020204" pitchFamily="34" charset="0"/>
          <a:ea typeface="+mn-ea"/>
          <a:cs typeface="Arial" panose="020B0604020202020204" pitchFamily="34" charset="0"/>
        </a:defRPr>
      </a:lvl4pPr>
      <a:lvl5pPr marL="4114046" indent="-457116" algn="l" defTabSz="1828464" rtl="0" eaLnBrk="1" latinLnBrk="0" hangingPunct="1">
        <a:lnSpc>
          <a:spcPct val="100000"/>
        </a:lnSpc>
        <a:spcBef>
          <a:spcPts val="0"/>
        </a:spcBef>
        <a:buFont typeface="Arial" panose="020B0604020202020204" pitchFamily="34" charset="0"/>
        <a:buChar char="•"/>
        <a:defRPr lang="en-US" sz="3201" kern="1200" dirty="0">
          <a:solidFill>
            <a:schemeClr val="tx1"/>
          </a:solidFill>
          <a:effectLst/>
          <a:latin typeface="Arial" panose="020B0604020202020204" pitchFamily="34" charset="0"/>
          <a:ea typeface="+mn-ea"/>
          <a:cs typeface="Arial" panose="020B0604020202020204" pitchFamily="34" charset="0"/>
        </a:defRPr>
      </a:lvl5pPr>
      <a:lvl6pPr marL="5028277"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510"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741"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975"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64" rtl="0" eaLnBrk="1" latinLnBrk="0" hangingPunct="1">
        <a:defRPr sz="3600" kern="1200">
          <a:solidFill>
            <a:schemeClr val="tx1"/>
          </a:solidFill>
          <a:latin typeface="+mn-lt"/>
          <a:ea typeface="+mn-ea"/>
          <a:cs typeface="+mn-cs"/>
        </a:defRPr>
      </a:lvl1pPr>
      <a:lvl2pPr marL="914233" algn="l" defTabSz="1828464" rtl="0" eaLnBrk="1" latinLnBrk="0" hangingPunct="1">
        <a:defRPr sz="3600" kern="1200">
          <a:solidFill>
            <a:schemeClr val="tx1"/>
          </a:solidFill>
          <a:latin typeface="+mn-lt"/>
          <a:ea typeface="+mn-ea"/>
          <a:cs typeface="+mn-cs"/>
        </a:defRPr>
      </a:lvl2pPr>
      <a:lvl3pPr marL="1828464" algn="l" defTabSz="1828464" rtl="0" eaLnBrk="1" latinLnBrk="0" hangingPunct="1">
        <a:defRPr sz="3600" kern="1200">
          <a:solidFill>
            <a:schemeClr val="tx1"/>
          </a:solidFill>
          <a:latin typeface="+mn-lt"/>
          <a:ea typeface="+mn-ea"/>
          <a:cs typeface="+mn-cs"/>
        </a:defRPr>
      </a:lvl3pPr>
      <a:lvl4pPr marL="2742697" algn="l" defTabSz="1828464" rtl="0" eaLnBrk="1" latinLnBrk="0" hangingPunct="1">
        <a:defRPr sz="3600" kern="1200">
          <a:solidFill>
            <a:schemeClr val="tx1"/>
          </a:solidFill>
          <a:latin typeface="+mn-lt"/>
          <a:ea typeface="+mn-ea"/>
          <a:cs typeface="+mn-cs"/>
        </a:defRPr>
      </a:lvl4pPr>
      <a:lvl5pPr marL="3656928" algn="l" defTabSz="1828464" rtl="0" eaLnBrk="1" latinLnBrk="0" hangingPunct="1">
        <a:defRPr sz="3600" kern="1200">
          <a:solidFill>
            <a:schemeClr val="tx1"/>
          </a:solidFill>
          <a:latin typeface="+mn-lt"/>
          <a:ea typeface="+mn-ea"/>
          <a:cs typeface="+mn-cs"/>
        </a:defRPr>
      </a:lvl5pPr>
      <a:lvl6pPr marL="4571162" algn="l" defTabSz="1828464" rtl="0" eaLnBrk="1" latinLnBrk="0" hangingPunct="1">
        <a:defRPr sz="3600" kern="1200">
          <a:solidFill>
            <a:schemeClr val="tx1"/>
          </a:solidFill>
          <a:latin typeface="+mn-lt"/>
          <a:ea typeface="+mn-ea"/>
          <a:cs typeface="+mn-cs"/>
        </a:defRPr>
      </a:lvl6pPr>
      <a:lvl7pPr marL="5485394" algn="l" defTabSz="1828464" rtl="0" eaLnBrk="1" latinLnBrk="0" hangingPunct="1">
        <a:defRPr sz="3600" kern="1200">
          <a:solidFill>
            <a:schemeClr val="tx1"/>
          </a:solidFill>
          <a:latin typeface="+mn-lt"/>
          <a:ea typeface="+mn-ea"/>
          <a:cs typeface="+mn-cs"/>
        </a:defRPr>
      </a:lvl7pPr>
      <a:lvl8pPr marL="6399626" algn="l" defTabSz="1828464" rtl="0" eaLnBrk="1" latinLnBrk="0" hangingPunct="1">
        <a:defRPr sz="3600" kern="1200">
          <a:solidFill>
            <a:schemeClr val="tx1"/>
          </a:solidFill>
          <a:latin typeface="+mn-lt"/>
          <a:ea typeface="+mn-ea"/>
          <a:cs typeface="+mn-cs"/>
        </a:defRPr>
      </a:lvl8pPr>
      <a:lvl9pPr marL="7313858" algn="l" defTabSz="182846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https://uic.org/IMG/pdf/global-rail-sustainability-report-2022.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uic.org/com/IMG/pdf/the_modal_share_of_rail_in_inland_transport_and_infrastructure_investment.pdf"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notesSlide" Target="../notesSlides/notesSlide9.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
        <p:cNvGrpSpPr/>
        <p:nvPr/>
      </p:nvGrpSpPr>
      <p:grpSpPr>
        <a:xfrm>
          <a:off x="0" y="0"/>
          <a:ext cx="0" cy="0"/>
          <a:chOff x="0" y="0"/>
          <a:chExt cx="0" cy="0"/>
        </a:xfrm>
      </p:grpSpPr>
      <p:sp>
        <p:nvSpPr>
          <p:cNvPr id="59" name="Google Shape;59;p12"/>
          <p:cNvSpPr txBox="1">
            <a:spLocks noGrp="1"/>
          </p:cNvSpPr>
          <p:nvPr>
            <p:ph type="ctrTitle" idx="4294967295"/>
          </p:nvPr>
        </p:nvSpPr>
        <p:spPr>
          <a:xfrm>
            <a:off x="7208242" y="2468435"/>
            <a:ext cx="4662487" cy="2463800"/>
          </a:xfrm>
          <a:prstGeom prst="rect">
            <a:avLst/>
          </a:prstGeom>
        </p:spPr>
        <p:txBody>
          <a:bodyPr spcFirstLastPara="1" wrap="square" lIns="0" tIns="0" rIns="0" bIns="0" anchor="ctr" anchorCtr="0">
            <a:noAutofit/>
          </a:bodyPr>
          <a:lstStyle/>
          <a:p>
            <a:r>
              <a:rPr lang="en-US" sz="3200">
                <a:latin typeface="Arial Black" panose="020B0A04020102020204" pitchFamily="34" charset="0"/>
              </a:rPr>
              <a:t>Rail as the backbone of sustainable mobility: </a:t>
            </a:r>
            <a:r>
              <a:rPr lang="en-US" sz="2400" err="1">
                <a:latin typeface="Arial Black" panose="020B0A04020102020204" pitchFamily="34" charset="0"/>
              </a:rPr>
              <a:t>decarbonising</a:t>
            </a:r>
            <a:r>
              <a:rPr lang="en-US" sz="2400">
                <a:latin typeface="Arial Black" panose="020B0A04020102020204" pitchFamily="34" charset="0"/>
              </a:rPr>
              <a:t> the transport sector</a:t>
            </a:r>
            <a:endParaRPr lang="en-US" sz="3200" b="0" i="1">
              <a:latin typeface="Arial Nova Light" panose="020B0304020202020204" pitchFamily="34" charset="0"/>
            </a:endParaRPr>
          </a:p>
        </p:txBody>
      </p:sp>
      <p:sp>
        <p:nvSpPr>
          <p:cNvPr id="60" name="Google Shape;60;p12"/>
          <p:cNvSpPr txBox="1"/>
          <p:nvPr/>
        </p:nvSpPr>
        <p:spPr>
          <a:xfrm>
            <a:off x="419504" y="6384401"/>
            <a:ext cx="532800" cy="282193"/>
          </a:xfrm>
          <a:prstGeom prst="rect">
            <a:avLst/>
          </a:prstGeom>
          <a:noFill/>
          <a:ln>
            <a:noFill/>
          </a:ln>
        </p:spPr>
        <p:txBody>
          <a:bodyPr spcFirstLastPara="1" wrap="square" lIns="0" tIns="0" rIns="0" bIns="0" anchor="t" anchorCtr="0">
            <a:spAutoFit/>
          </a:bodyPr>
          <a:lstStyle/>
          <a:p>
            <a:pPr defTabSz="1219170">
              <a:lnSpc>
                <a:spcPct val="125011"/>
              </a:lnSpc>
              <a:buClr>
                <a:srgbClr val="000000"/>
              </a:buClr>
            </a:pPr>
            <a:r>
              <a:rPr lang="en" sz="1467" b="1" kern="0">
                <a:solidFill>
                  <a:srgbClr val="363739"/>
                </a:solidFill>
                <a:latin typeface="Barlow"/>
                <a:ea typeface="Barlow"/>
                <a:cs typeface="Barlow"/>
                <a:sym typeface="Barlow"/>
              </a:rPr>
              <a:t>01</a:t>
            </a:r>
            <a:endParaRPr sz="933" kern="0">
              <a:solidFill>
                <a:srgbClr val="363739"/>
              </a:solidFill>
              <a:latin typeface="Arial"/>
              <a:cs typeface="Arial"/>
              <a:sym typeface="Arial"/>
            </a:endParaRPr>
          </a:p>
        </p:txBody>
      </p:sp>
      <p:sp>
        <p:nvSpPr>
          <p:cNvPr id="4" name="Google Shape;74;p13">
            <a:extLst>
              <a:ext uri="{FF2B5EF4-FFF2-40B4-BE49-F238E27FC236}">
                <a16:creationId xmlns:a16="http://schemas.microsoft.com/office/drawing/2014/main" id="{0E2239D7-6B1F-E1BE-DB7E-743B31E36AFE}"/>
              </a:ext>
            </a:extLst>
          </p:cNvPr>
          <p:cNvSpPr/>
          <p:nvPr/>
        </p:nvSpPr>
        <p:spPr>
          <a:xfrm>
            <a:off x="9984043" y="969075"/>
            <a:ext cx="1516651" cy="1516648"/>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rgbClr val="BEEDF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363739"/>
              </a:solidFill>
              <a:latin typeface="Calibri"/>
              <a:ea typeface="Calibri"/>
              <a:cs typeface="Calibri"/>
              <a:sym typeface="Calibri"/>
            </a:endParaRPr>
          </a:p>
        </p:txBody>
      </p:sp>
      <p:sp>
        <p:nvSpPr>
          <p:cNvPr id="5" name="Google Shape;75;p13">
            <a:extLst>
              <a:ext uri="{FF2B5EF4-FFF2-40B4-BE49-F238E27FC236}">
                <a16:creationId xmlns:a16="http://schemas.microsoft.com/office/drawing/2014/main" id="{B9735D3C-4F02-8FAE-B872-76E84FDD3ABE}"/>
              </a:ext>
            </a:extLst>
          </p:cNvPr>
          <p:cNvSpPr/>
          <p:nvPr/>
        </p:nvSpPr>
        <p:spPr>
          <a:xfrm>
            <a:off x="9080202" y="1488882"/>
            <a:ext cx="1474893" cy="368724"/>
          </a:xfrm>
          <a:custGeom>
            <a:avLst/>
            <a:gdLst/>
            <a:ahLst/>
            <a:cxnLst/>
            <a:rect l="l" t="t" r="r" b="b"/>
            <a:pathLst>
              <a:path w="2212339" h="553085" extrusionOk="0">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363739"/>
              </a:solidFill>
              <a:latin typeface="Calibri"/>
              <a:ea typeface="Calibri"/>
              <a:cs typeface="Calibri"/>
              <a:sym typeface="Calibri"/>
            </a:endParaRPr>
          </a:p>
        </p:txBody>
      </p:sp>
      <p:sp>
        <p:nvSpPr>
          <p:cNvPr id="10" name="Google Shape;112;p15">
            <a:extLst>
              <a:ext uri="{FF2B5EF4-FFF2-40B4-BE49-F238E27FC236}">
                <a16:creationId xmlns:a16="http://schemas.microsoft.com/office/drawing/2014/main" id="{E6E4BB6C-DF89-8B7D-77B4-345B64DCC78C}"/>
              </a:ext>
            </a:extLst>
          </p:cNvPr>
          <p:cNvSpPr txBox="1"/>
          <p:nvPr/>
        </p:nvSpPr>
        <p:spPr>
          <a:xfrm>
            <a:off x="7208242" y="4914947"/>
            <a:ext cx="4292452" cy="861774"/>
          </a:xfrm>
          <a:prstGeom prst="rect">
            <a:avLst/>
          </a:prstGeom>
          <a:noFill/>
          <a:ln>
            <a:noFill/>
          </a:ln>
        </p:spPr>
        <p:txBody>
          <a:bodyPr spcFirstLastPara="1" wrap="square" lIns="0" tIns="0" rIns="0" bIns="0" anchor="t" anchorCtr="0">
            <a:spAutoFit/>
          </a:bodyPr>
          <a:lstStyle/>
          <a:p>
            <a:pPr algn="r" defTabSz="1219170">
              <a:lnSpc>
                <a:spcPct val="140012"/>
              </a:lnSpc>
              <a:buClr>
                <a:srgbClr val="000000"/>
              </a:buClr>
            </a:pPr>
            <a:r>
              <a:rPr lang="en" kern="0">
                <a:solidFill>
                  <a:srgbClr val="888888"/>
                </a:solidFill>
                <a:latin typeface="Barlow Medium"/>
                <a:ea typeface="Barlow Medium"/>
                <a:cs typeface="Barlow Medium"/>
                <a:sym typeface="Barlow Medium"/>
              </a:rPr>
              <a:t>Lucie Anderton</a:t>
            </a:r>
          </a:p>
          <a:p>
            <a:pPr algn="r" defTabSz="1219170">
              <a:lnSpc>
                <a:spcPct val="140012"/>
              </a:lnSpc>
              <a:buClr>
                <a:srgbClr val="000000"/>
              </a:buClr>
            </a:pPr>
            <a:r>
              <a:rPr lang="en" kern="0">
                <a:solidFill>
                  <a:srgbClr val="888888"/>
                </a:solidFill>
                <a:latin typeface="Barlow Medium"/>
                <a:ea typeface="Barlow Medium"/>
                <a:cs typeface="Barlow Medium"/>
                <a:sym typeface="Barlow Medium"/>
              </a:rPr>
              <a:t>Head of Sustainability , UIC</a:t>
            </a:r>
          </a:p>
          <a:p>
            <a:pPr algn="r" defTabSz="1219170">
              <a:lnSpc>
                <a:spcPct val="140012"/>
              </a:lnSpc>
              <a:buClr>
                <a:srgbClr val="000000"/>
              </a:buClr>
            </a:pPr>
            <a:endParaRPr sz="400" kern="0">
              <a:solidFill>
                <a:srgbClr val="888888"/>
              </a:solidFill>
              <a:latin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386"/>
        <p:cNvGrpSpPr/>
        <p:nvPr/>
      </p:nvGrpSpPr>
      <p:grpSpPr>
        <a:xfrm>
          <a:off x="0" y="0"/>
          <a:ext cx="0" cy="0"/>
          <a:chOff x="0" y="0"/>
          <a:chExt cx="0" cy="0"/>
        </a:xfrm>
      </p:grpSpPr>
      <p:sp>
        <p:nvSpPr>
          <p:cNvPr id="395" name="Google Shape;395;p33"/>
          <p:cNvSpPr txBox="1"/>
          <p:nvPr/>
        </p:nvSpPr>
        <p:spPr>
          <a:xfrm>
            <a:off x="433275" y="1677023"/>
            <a:ext cx="6553383" cy="424732"/>
          </a:xfrm>
          <a:prstGeom prst="rect">
            <a:avLst/>
          </a:prstGeom>
          <a:noFill/>
          <a:ln>
            <a:noFill/>
          </a:ln>
        </p:spPr>
        <p:txBody>
          <a:bodyPr spcFirstLastPara="1" wrap="square" lIns="0" tIns="0" rIns="0" bIns="0" anchor="t" anchorCtr="0">
            <a:spAutoFit/>
          </a:bodyPr>
          <a:lstStyle/>
          <a:p>
            <a:pPr defTabSz="1219170">
              <a:lnSpc>
                <a:spcPct val="115000"/>
              </a:lnSpc>
              <a:buClr>
                <a:srgbClr val="000000"/>
              </a:buClr>
            </a:pPr>
            <a:r>
              <a:rPr lang="en-US" sz="2400" b="1" i="1">
                <a:solidFill>
                  <a:schemeClr val="tx1">
                    <a:lumMod val="50000"/>
                    <a:lumOff val="50000"/>
                  </a:schemeClr>
                </a:solidFill>
                <a:sym typeface="Nunito Sans"/>
              </a:rPr>
              <a:t>I</a:t>
            </a:r>
            <a:r>
              <a:rPr lang="en" sz="2400" b="1" i="1">
                <a:solidFill>
                  <a:schemeClr val="tx1">
                    <a:lumMod val="50000"/>
                    <a:lumOff val="50000"/>
                  </a:schemeClr>
                </a:solidFill>
                <a:sym typeface="Nunito Sans"/>
              </a:rPr>
              <a:t>n Low and Low-Middle I</a:t>
            </a:r>
            <a:r>
              <a:rPr lang="en-US" sz="2400" b="1" i="1">
                <a:solidFill>
                  <a:schemeClr val="tx1">
                    <a:lumMod val="50000"/>
                    <a:lumOff val="50000"/>
                  </a:schemeClr>
                </a:solidFill>
                <a:sym typeface="Nunito Sans"/>
              </a:rPr>
              <a:t>n</a:t>
            </a:r>
            <a:r>
              <a:rPr lang="en" sz="2400" b="1" i="1">
                <a:solidFill>
                  <a:schemeClr val="tx1">
                    <a:lumMod val="50000"/>
                    <a:lumOff val="50000"/>
                  </a:schemeClr>
                </a:solidFill>
                <a:sym typeface="Nunito Sans"/>
              </a:rPr>
              <a:t>come Countries </a:t>
            </a:r>
            <a:endParaRPr sz="2400" b="1" i="1">
              <a:solidFill>
                <a:schemeClr val="tx1">
                  <a:lumMod val="50000"/>
                  <a:lumOff val="50000"/>
                </a:schemeClr>
              </a:solidFill>
              <a:sym typeface="Arial"/>
            </a:endParaRPr>
          </a:p>
        </p:txBody>
      </p:sp>
      <p:sp>
        <p:nvSpPr>
          <p:cNvPr id="396" name="Google Shape;396;p33"/>
          <p:cNvSpPr txBox="1"/>
          <p:nvPr/>
        </p:nvSpPr>
        <p:spPr>
          <a:xfrm>
            <a:off x="433274" y="189006"/>
            <a:ext cx="6553384" cy="1415772"/>
          </a:xfrm>
          <a:prstGeom prst="rect">
            <a:avLst/>
          </a:prstGeom>
          <a:noFill/>
          <a:ln>
            <a:noFill/>
          </a:ln>
        </p:spPr>
        <p:txBody>
          <a:bodyPr spcFirstLastPara="1" wrap="square" lIns="0" tIns="0" rIns="0" bIns="0" anchor="t" anchorCtr="0">
            <a:spAutoFit/>
          </a:bodyPr>
          <a:lstStyle/>
          <a:p>
            <a:pPr defTabSz="1219170">
              <a:lnSpc>
                <a:spcPct val="115000"/>
              </a:lnSpc>
              <a:buClr>
                <a:srgbClr val="000000"/>
              </a:buClr>
            </a:pPr>
            <a:r>
              <a:rPr lang="en" sz="4000">
                <a:latin typeface="+mj-lt"/>
                <a:cs typeface="Times New Roman" panose="02020603050405020304" pitchFamily="18" charset="0"/>
                <a:sym typeface="Montserrat"/>
              </a:rPr>
              <a:t>Bridging the Rail Finance Gap</a:t>
            </a:r>
            <a:endParaRPr lang="en-US" sz="4000">
              <a:latin typeface="+mj-lt"/>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F3E7E61F-7BB6-3AD6-2066-083A1621AF50}"/>
              </a:ext>
            </a:extLst>
          </p:cNvPr>
          <p:cNvSpPr txBox="1"/>
          <p:nvPr/>
        </p:nvSpPr>
        <p:spPr>
          <a:xfrm>
            <a:off x="433274" y="2323857"/>
            <a:ext cx="7093325" cy="2752357"/>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kern="100">
                <a:effectLst/>
                <a:latin typeface="Arial" panose="020B0604020202020204" pitchFamily="34" charset="0"/>
                <a:ea typeface="Malgun Gothic" panose="020B0503020000020004" pitchFamily="34" charset="-127"/>
                <a:cs typeface="Times New Roman" panose="02020603050405020304" pitchFamily="18" charset="0"/>
              </a:rPr>
              <a:t>If transport emissions in LICs and LMICs grow </a:t>
            </a:r>
            <a:r>
              <a:rPr lang="en-US" kern="100">
                <a:latin typeface="Arial" panose="020B0604020202020204" pitchFamily="34" charset="0"/>
                <a:ea typeface="Malgun Gothic" panose="020B0503020000020004" pitchFamily="34" charset="-127"/>
                <a:cs typeface="Times New Roman" panose="02020603050405020304" pitchFamily="18" charset="0"/>
              </a:rPr>
              <a:t>at</a:t>
            </a:r>
            <a:r>
              <a:rPr lang="en-US" kern="100">
                <a:effectLst/>
                <a:latin typeface="Arial" panose="020B0604020202020204" pitchFamily="34" charset="0"/>
                <a:ea typeface="Malgun Gothic" panose="020B0503020000020004" pitchFamily="34" charset="-127"/>
                <a:cs typeface="Times New Roman" panose="02020603050405020304" pitchFamily="18" charset="0"/>
              </a:rPr>
              <a:t> the same rate as </a:t>
            </a:r>
            <a:r>
              <a:rPr lang="en-US" kern="100">
                <a:latin typeface="Arial" panose="020B0604020202020204" pitchFamily="34" charset="0"/>
                <a:ea typeface="Malgun Gothic" panose="020B0503020000020004" pitchFamily="34" charset="-127"/>
                <a:cs typeface="Times New Roman" panose="02020603050405020304" pitchFamily="18" charset="0"/>
              </a:rPr>
              <a:t>HICs</a:t>
            </a:r>
            <a:r>
              <a:rPr lang="en-US" b="1" kern="100">
                <a:effectLst/>
                <a:latin typeface="Arial" panose="020B0604020202020204" pitchFamily="34" charset="0"/>
                <a:ea typeface="Malgun Gothic" panose="020B0503020000020004" pitchFamily="34" charset="-127"/>
                <a:cs typeface="Times New Roman" panose="02020603050405020304" pitchFamily="18" charset="0"/>
              </a:rPr>
              <a:t>, </a:t>
            </a:r>
            <a:r>
              <a:rPr lang="en-US" sz="2400" b="1" kern="100">
                <a:effectLst/>
                <a:latin typeface="Arial" panose="020B0604020202020204" pitchFamily="34" charset="0"/>
                <a:ea typeface="Malgun Gothic" panose="020B0503020000020004" pitchFamily="34" charset="-127"/>
                <a:cs typeface="Times New Roman" panose="02020603050405020304" pitchFamily="18" charset="0"/>
              </a:rPr>
              <a:t>global emissions could increase by 16%. </a:t>
            </a:r>
            <a:endParaRPr lang="en-US" sz="2400" b="1" kern="100">
              <a:latin typeface="Arial" panose="020B0604020202020204" pitchFamily="34" charset="0"/>
              <a:ea typeface="Malgun Gothic" panose="020B0503020000020004" pitchFamily="34" charset="-127"/>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kern="100">
                <a:effectLst/>
                <a:latin typeface="Arial" panose="020B0604020202020204" pitchFamily="34" charset="0"/>
                <a:ea typeface="Malgun Gothic" panose="020B0503020000020004" pitchFamily="34" charset="-127"/>
                <a:cs typeface="Times New Roman" panose="02020603050405020304" pitchFamily="18" charset="0"/>
              </a:rPr>
              <a:t>LICs and LMICs currently have </a:t>
            </a:r>
            <a:r>
              <a:rPr lang="en-US" sz="2400" b="1" kern="100">
                <a:latin typeface="Arial" panose="020B0604020202020204" pitchFamily="34" charset="0"/>
                <a:ea typeface="Malgun Gothic" panose="020B0503020000020004" pitchFamily="34" charset="-127"/>
                <a:cs typeface="Times New Roman" panose="02020603050405020304" pitchFamily="18" charset="0"/>
              </a:rPr>
              <a:t>10x less rail infrastructure </a:t>
            </a:r>
            <a:r>
              <a:rPr lang="en-US" kern="100">
                <a:latin typeface="Arial" panose="020B0604020202020204" pitchFamily="34" charset="0"/>
                <a:ea typeface="Malgun Gothic" panose="020B0503020000020004" pitchFamily="34" charset="-127"/>
                <a:cs typeface="Times New Roman" panose="02020603050405020304" pitchFamily="18" charset="0"/>
              </a:rPr>
              <a:t>than HICs</a:t>
            </a:r>
            <a:r>
              <a:rPr lang="en-US" kern="100">
                <a:effectLst/>
                <a:latin typeface="Arial" panose="020B0604020202020204" pitchFamily="34" charset="0"/>
                <a:ea typeface="Malgun Gothic" panose="020B0503020000020004" pitchFamily="34" charset="-127"/>
                <a:cs typeface="Times New Roman" panose="02020603050405020304" pitchFamily="18" charset="0"/>
              </a:rPr>
              <a:t>, with an average network density of 4.95 km per 1,000 km</a:t>
            </a:r>
          </a:p>
          <a:p>
            <a:pPr marL="285750" marR="0" indent="-285750">
              <a:lnSpc>
                <a:spcPct val="107000"/>
              </a:lnSpc>
              <a:spcBef>
                <a:spcPts val="0"/>
              </a:spcBef>
              <a:spcAft>
                <a:spcPts val="800"/>
              </a:spcAft>
              <a:buFont typeface="Arial" panose="020B0604020202020204" pitchFamily="34" charset="0"/>
              <a:buChar char="•"/>
            </a:pPr>
            <a:r>
              <a:rPr lang="en-US" kern="100">
                <a:effectLst/>
                <a:latin typeface="Arial" panose="020B0604020202020204" pitchFamily="34" charset="0"/>
                <a:ea typeface="Malgun Gothic" panose="020B0503020000020004" pitchFamily="34" charset="-127"/>
                <a:cs typeface="Times New Roman" panose="02020603050405020304" pitchFamily="18" charset="0"/>
              </a:rPr>
              <a:t>What are the barriers for more rail finance? </a:t>
            </a:r>
            <a:endParaRPr lang="en-US" sz="2400" kern="100">
              <a:effectLst/>
              <a:latin typeface="Calibri" panose="020F0502020204030204" pitchFamily="34" charset="0"/>
              <a:ea typeface="Malgun Gothic" panose="020B0503020000020004" pitchFamily="34" charset="-127"/>
              <a:cs typeface="Times New Roman" panose="02020603050405020304" pitchFamily="18" charset="0"/>
            </a:endParaRPr>
          </a:p>
        </p:txBody>
      </p:sp>
      <p:grpSp>
        <p:nvGrpSpPr>
          <p:cNvPr id="8" name="Group 7">
            <a:extLst>
              <a:ext uri="{FF2B5EF4-FFF2-40B4-BE49-F238E27FC236}">
                <a16:creationId xmlns:a16="http://schemas.microsoft.com/office/drawing/2014/main" id="{C02B5F6D-3C75-D8A1-51FA-7C03F3D77918}"/>
              </a:ext>
            </a:extLst>
          </p:cNvPr>
          <p:cNvGrpSpPr/>
          <p:nvPr/>
        </p:nvGrpSpPr>
        <p:grpSpPr>
          <a:xfrm>
            <a:off x="7389956" y="465386"/>
            <a:ext cx="4368770" cy="3363771"/>
            <a:chOff x="7238984" y="889936"/>
            <a:chExt cx="4709176" cy="3836357"/>
          </a:xfrm>
        </p:grpSpPr>
        <p:pic>
          <p:nvPicPr>
            <p:cNvPr id="3" name="Picture 2" descr="A black background with numbers and symbols&#10;&#10;Description automatically generated with medium confidence">
              <a:extLst>
                <a:ext uri="{FF2B5EF4-FFF2-40B4-BE49-F238E27FC236}">
                  <a16:creationId xmlns:a16="http://schemas.microsoft.com/office/drawing/2014/main" id="{DDAF096F-605A-DB92-6B45-73F1FE5AD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984" y="2700893"/>
              <a:ext cx="4709176" cy="2025400"/>
            </a:xfrm>
            <a:prstGeom prst="rect">
              <a:avLst/>
            </a:prstGeom>
          </p:spPr>
        </p:pic>
        <p:sp>
          <p:nvSpPr>
            <p:cNvPr id="7" name="TextBox 6">
              <a:extLst>
                <a:ext uri="{FF2B5EF4-FFF2-40B4-BE49-F238E27FC236}">
                  <a16:creationId xmlns:a16="http://schemas.microsoft.com/office/drawing/2014/main" id="{05FF0B40-5CD4-781A-009F-C23ED668D63F}"/>
                </a:ext>
              </a:extLst>
            </p:cNvPr>
            <p:cNvSpPr txBox="1"/>
            <p:nvPr/>
          </p:nvSpPr>
          <p:spPr>
            <a:xfrm>
              <a:off x="7386274" y="889936"/>
              <a:ext cx="4561886" cy="1053051"/>
            </a:xfrm>
            <a:prstGeom prst="rect">
              <a:avLst/>
            </a:prstGeom>
            <a:solidFill>
              <a:schemeClr val="accent1"/>
            </a:solidFill>
          </p:spPr>
          <p:txBody>
            <a:bodyPr wrap="square">
              <a:spAutoFit/>
            </a:bodyPr>
            <a:lstStyle/>
            <a:p>
              <a:pPr algn="ctr"/>
              <a:r>
                <a:rPr lang="en-US" kern="100" spc="150">
                  <a:solidFill>
                    <a:schemeClr val="bg2"/>
                  </a:solidFill>
                  <a:effectLst/>
                  <a:ea typeface="Malgun Gothic" panose="020B0503020000020004" pitchFamily="34" charset="-127"/>
                  <a:cs typeface="Times New Roman" panose="02020603050405020304" pitchFamily="18" charset="0"/>
                </a:rPr>
                <a:t>Rail investment can help LICs and LMICs achieve climate goals by quadrupling rail modal share </a:t>
              </a:r>
              <a:endParaRPr lang="en-US" spc="150">
                <a:solidFill>
                  <a:schemeClr val="bg2"/>
                </a:solidFill>
              </a:endParaRPr>
            </a:p>
          </p:txBody>
        </p:sp>
      </p:grpSp>
      <p:pic>
        <p:nvPicPr>
          <p:cNvPr id="10" name="Picture 9" descr="A red and blue sign with black text&#10;&#10;Description automatically generated">
            <a:extLst>
              <a:ext uri="{FF2B5EF4-FFF2-40B4-BE49-F238E27FC236}">
                <a16:creationId xmlns:a16="http://schemas.microsoft.com/office/drawing/2014/main" id="{29A279CE-AA11-51AC-9FF0-5D3DF6E73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554" y="5147999"/>
            <a:ext cx="1514896" cy="1444752"/>
          </a:xfrm>
          <a:prstGeom prst="rect">
            <a:avLst/>
          </a:prstGeom>
        </p:spPr>
      </p:pic>
      <p:pic>
        <p:nvPicPr>
          <p:cNvPr id="12" name="Picture 11" descr="A sign with a dollar sign and arrow&#10;&#10;Description automatically generated">
            <a:extLst>
              <a:ext uri="{FF2B5EF4-FFF2-40B4-BE49-F238E27FC236}">
                <a16:creationId xmlns:a16="http://schemas.microsoft.com/office/drawing/2014/main" id="{E6B4EA70-6E6A-2910-5D56-29B990BD6F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5557" y="5147999"/>
            <a:ext cx="1987754" cy="1444752"/>
          </a:xfrm>
          <a:prstGeom prst="rect">
            <a:avLst/>
          </a:prstGeom>
        </p:spPr>
      </p:pic>
      <p:pic>
        <p:nvPicPr>
          <p:cNvPr id="14" name="Picture 13" descr="A sign with a dollar sign on it&#10;&#10;Description automatically generated">
            <a:extLst>
              <a:ext uri="{FF2B5EF4-FFF2-40B4-BE49-F238E27FC236}">
                <a16:creationId xmlns:a16="http://schemas.microsoft.com/office/drawing/2014/main" id="{132251DF-B81D-1F4F-D9DE-29A65761A9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8418" y="5147999"/>
            <a:ext cx="1643133" cy="1444752"/>
          </a:xfrm>
          <a:prstGeom prst="rect">
            <a:avLst/>
          </a:prstGeom>
        </p:spPr>
      </p:pic>
      <p:pic>
        <p:nvPicPr>
          <p:cNvPr id="16" name="Picture 15" descr="A sign with text and images&#10;&#10;Description automatically generated">
            <a:extLst>
              <a:ext uri="{FF2B5EF4-FFF2-40B4-BE49-F238E27FC236}">
                <a16:creationId xmlns:a16="http://schemas.microsoft.com/office/drawing/2014/main" id="{F0937EB2-B21A-44DC-0442-62C71EFDF6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6658" y="5147999"/>
            <a:ext cx="2359098" cy="1444752"/>
          </a:xfrm>
          <a:prstGeom prst="rect">
            <a:avLst/>
          </a:prstGeom>
        </p:spPr>
      </p:pic>
      <p:pic>
        <p:nvPicPr>
          <p:cNvPr id="18" name="Picture 17" descr="A white sign with black text and red and green graphics&#10;&#10;Description automatically generated">
            <a:extLst>
              <a:ext uri="{FF2B5EF4-FFF2-40B4-BE49-F238E27FC236}">
                <a16:creationId xmlns:a16="http://schemas.microsoft.com/office/drawing/2014/main" id="{58D40006-2DBA-7774-D170-676C4F1D8C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40862" y="5147999"/>
            <a:ext cx="2207298" cy="1444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xEl>
                                              <p:pRg st="0" end="0"/>
                                            </p:txEl>
                                          </p:spTgt>
                                        </p:tgtEl>
                                      </p:cBhvr>
                                    </p:animEffect>
                                    <p:animScale>
                                      <p:cBhvr>
                                        <p:cTn id="7" dur="250" autoRev="1" fill="hold"/>
                                        <p:tgtEl>
                                          <p:spTgt spid="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xEl>
                                              <p:pRg st="1" end="1"/>
                                            </p:txEl>
                                          </p:spTgt>
                                        </p:tgtEl>
                                      </p:cBhvr>
                                    </p:animEffect>
                                    <p:animScale>
                                      <p:cBhvr>
                                        <p:cTn id="12" dur="250" autoRev="1" fill="hold"/>
                                        <p:tgtEl>
                                          <p:spTgt spid="5">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xEl>
                                              <p:pRg st="2" end="2"/>
                                            </p:txEl>
                                          </p:spTgt>
                                        </p:tgtEl>
                                      </p:cBhvr>
                                    </p:animEffect>
                                    <p:animScale>
                                      <p:cBhvr>
                                        <p:cTn id="17" dur="250" autoRev="1" fill="hold"/>
                                        <p:tgtEl>
                                          <p:spTgt spid="5">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4"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4"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par>
                          <p:cTn id="45" fill="hold">
                            <p:stCondLst>
                              <p:cond delay="2000"/>
                            </p:stCondLst>
                            <p:childTnLst>
                              <p:par>
                                <p:cTn id="46" presetID="2" presetClass="entr" presetSubtype="4"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386"/>
        <p:cNvGrpSpPr/>
        <p:nvPr/>
      </p:nvGrpSpPr>
      <p:grpSpPr>
        <a:xfrm>
          <a:off x="0" y="0"/>
          <a:ext cx="0" cy="0"/>
          <a:chOff x="0" y="0"/>
          <a:chExt cx="0" cy="0"/>
        </a:xfrm>
      </p:grpSpPr>
      <p:pic>
        <p:nvPicPr>
          <p:cNvPr id="398" name="Picture 397" descr="A screenshot of a video game&#10;&#10;Description automatically generated">
            <a:extLst>
              <a:ext uri="{FF2B5EF4-FFF2-40B4-BE49-F238E27FC236}">
                <a16:creationId xmlns:a16="http://schemas.microsoft.com/office/drawing/2014/main" id="{BB23F077-944E-6A88-7391-B90B626FDAF8}"/>
              </a:ext>
            </a:extLst>
          </p:cNvPr>
          <p:cNvPicPr>
            <a:picLocks noChangeAspect="1"/>
          </p:cNvPicPr>
          <p:nvPr/>
        </p:nvPicPr>
        <p:blipFill rotWithShape="1">
          <a:blip r:embed="rId3">
            <a:extLst>
              <a:ext uri="{28A0092B-C50C-407E-A947-70E740481C1C}">
                <a14:useLocalDpi xmlns:a14="http://schemas.microsoft.com/office/drawing/2010/main" val="0"/>
              </a:ext>
            </a:extLst>
          </a:blip>
          <a:srcRect l="51729" r="32155"/>
          <a:stretch/>
        </p:blipFill>
        <p:spPr>
          <a:xfrm>
            <a:off x="274125" y="4938064"/>
            <a:ext cx="1262769" cy="1251883"/>
          </a:xfrm>
          <a:prstGeom prst="rect">
            <a:avLst/>
          </a:prstGeom>
        </p:spPr>
      </p:pic>
      <p:pic>
        <p:nvPicPr>
          <p:cNvPr id="399" name="Picture 398" descr="A screenshot of a video game&#10;&#10;Description automatically generated">
            <a:extLst>
              <a:ext uri="{FF2B5EF4-FFF2-40B4-BE49-F238E27FC236}">
                <a16:creationId xmlns:a16="http://schemas.microsoft.com/office/drawing/2014/main" id="{A300E91E-DECF-288E-6D25-9FAEB512C885}"/>
              </a:ext>
            </a:extLst>
          </p:cNvPr>
          <p:cNvPicPr>
            <a:picLocks noChangeAspect="1"/>
          </p:cNvPicPr>
          <p:nvPr/>
        </p:nvPicPr>
        <p:blipFill rotWithShape="1">
          <a:blip r:embed="rId3">
            <a:extLst>
              <a:ext uri="{28A0092B-C50C-407E-A947-70E740481C1C}">
                <a14:useLocalDpi xmlns:a14="http://schemas.microsoft.com/office/drawing/2010/main" val="0"/>
              </a:ext>
            </a:extLst>
          </a:blip>
          <a:srcRect r="84651"/>
          <a:stretch/>
        </p:blipFill>
        <p:spPr>
          <a:xfrm>
            <a:off x="10763250" y="354335"/>
            <a:ext cx="1026966" cy="1068982"/>
          </a:xfrm>
          <a:prstGeom prst="rect">
            <a:avLst/>
          </a:prstGeom>
        </p:spPr>
      </p:pic>
      <p:pic>
        <p:nvPicPr>
          <p:cNvPr id="401" name="Picture 400" descr="A screenshot of a video game&#10;&#10;Description automatically generated">
            <a:extLst>
              <a:ext uri="{FF2B5EF4-FFF2-40B4-BE49-F238E27FC236}">
                <a16:creationId xmlns:a16="http://schemas.microsoft.com/office/drawing/2014/main" id="{18F502D9-E448-4F7A-2772-ED072A793BAF}"/>
              </a:ext>
            </a:extLst>
          </p:cNvPr>
          <p:cNvPicPr>
            <a:picLocks noChangeAspect="1"/>
          </p:cNvPicPr>
          <p:nvPr/>
        </p:nvPicPr>
        <p:blipFill rotWithShape="1">
          <a:blip r:embed="rId3">
            <a:extLst>
              <a:ext uri="{28A0092B-C50C-407E-A947-70E740481C1C}">
                <a14:useLocalDpi xmlns:a14="http://schemas.microsoft.com/office/drawing/2010/main" val="0"/>
              </a:ext>
            </a:extLst>
          </a:blip>
          <a:srcRect l="17651" t="1417" r="67000" b="-1417"/>
          <a:stretch/>
        </p:blipFill>
        <p:spPr>
          <a:xfrm>
            <a:off x="10763250" y="1548410"/>
            <a:ext cx="1026966" cy="1068982"/>
          </a:xfrm>
          <a:prstGeom prst="rect">
            <a:avLst/>
          </a:prstGeom>
        </p:spPr>
      </p:pic>
      <p:pic>
        <p:nvPicPr>
          <p:cNvPr id="402" name="Picture 401" descr="A screenshot of a video game&#10;&#10;Description automatically generated">
            <a:extLst>
              <a:ext uri="{FF2B5EF4-FFF2-40B4-BE49-F238E27FC236}">
                <a16:creationId xmlns:a16="http://schemas.microsoft.com/office/drawing/2014/main" id="{5B22EBBD-F1EE-9355-58C0-6B3E9B29107B}"/>
              </a:ext>
            </a:extLst>
          </p:cNvPr>
          <p:cNvPicPr>
            <a:picLocks noChangeAspect="1"/>
          </p:cNvPicPr>
          <p:nvPr/>
        </p:nvPicPr>
        <p:blipFill rotWithShape="1">
          <a:blip r:embed="rId3">
            <a:extLst>
              <a:ext uri="{28A0092B-C50C-407E-A947-70E740481C1C}">
                <a14:useLocalDpi xmlns:a14="http://schemas.microsoft.com/office/drawing/2010/main" val="0"/>
              </a:ext>
            </a:extLst>
          </a:blip>
          <a:srcRect l="34651" t="-1306" r="50000" b="1306"/>
          <a:stretch/>
        </p:blipFill>
        <p:spPr>
          <a:xfrm>
            <a:off x="10763250" y="2593547"/>
            <a:ext cx="1026966" cy="1068982"/>
          </a:xfrm>
          <a:prstGeom prst="rect">
            <a:avLst/>
          </a:prstGeom>
        </p:spPr>
      </p:pic>
      <p:sp>
        <p:nvSpPr>
          <p:cNvPr id="404" name="Google Shape;395;p33">
            <a:extLst>
              <a:ext uri="{FF2B5EF4-FFF2-40B4-BE49-F238E27FC236}">
                <a16:creationId xmlns:a16="http://schemas.microsoft.com/office/drawing/2014/main" id="{12529AE2-536C-12A6-0AD1-C6030CEB6A30}"/>
              </a:ext>
            </a:extLst>
          </p:cNvPr>
          <p:cNvSpPr txBox="1"/>
          <p:nvPr/>
        </p:nvSpPr>
        <p:spPr>
          <a:xfrm>
            <a:off x="676810" y="193052"/>
            <a:ext cx="8808920" cy="778675"/>
          </a:xfrm>
          <a:prstGeom prst="rect">
            <a:avLst/>
          </a:prstGeom>
          <a:noFill/>
          <a:ln>
            <a:noFill/>
          </a:ln>
        </p:spPr>
        <p:txBody>
          <a:bodyPr spcFirstLastPara="1" wrap="square" lIns="0" tIns="0" rIns="0" bIns="0" anchor="t" anchorCtr="0">
            <a:spAutoFit/>
          </a:bodyPr>
          <a:lstStyle/>
          <a:p>
            <a:pPr defTabSz="1219170">
              <a:lnSpc>
                <a:spcPct val="115000"/>
              </a:lnSpc>
              <a:buClr>
                <a:srgbClr val="000000"/>
              </a:buClr>
            </a:pPr>
            <a:r>
              <a:rPr lang="en-US" sz="4400" b="1" kern="0">
                <a:solidFill>
                  <a:schemeClr val="accent5"/>
                </a:solidFill>
                <a:latin typeface="+mj-lt"/>
                <a:sym typeface="Nunito Sans"/>
              </a:rPr>
              <a:t>Recommendations</a:t>
            </a:r>
            <a:endParaRPr lang="en-US" sz="4400" b="1" kern="0">
              <a:solidFill>
                <a:schemeClr val="accent5"/>
              </a:solidFill>
              <a:latin typeface="+mj-lt"/>
              <a:sym typeface="Arial"/>
            </a:endParaRPr>
          </a:p>
        </p:txBody>
      </p:sp>
      <p:grpSp>
        <p:nvGrpSpPr>
          <p:cNvPr id="500" name="Group 499">
            <a:extLst>
              <a:ext uri="{FF2B5EF4-FFF2-40B4-BE49-F238E27FC236}">
                <a16:creationId xmlns:a16="http://schemas.microsoft.com/office/drawing/2014/main" id="{077ACEA1-5225-BE4E-0497-08F4BBE5B2CE}"/>
              </a:ext>
            </a:extLst>
          </p:cNvPr>
          <p:cNvGrpSpPr/>
          <p:nvPr/>
        </p:nvGrpSpPr>
        <p:grpSpPr>
          <a:xfrm>
            <a:off x="560070" y="889049"/>
            <a:ext cx="2324100" cy="2768833"/>
            <a:chOff x="560070" y="889049"/>
            <a:chExt cx="2324100" cy="2768833"/>
          </a:xfrm>
        </p:grpSpPr>
        <p:sp>
          <p:nvSpPr>
            <p:cNvPr id="6" name="Rectangle: Rounded Corners 5">
              <a:extLst>
                <a:ext uri="{FF2B5EF4-FFF2-40B4-BE49-F238E27FC236}">
                  <a16:creationId xmlns:a16="http://schemas.microsoft.com/office/drawing/2014/main" id="{6F9245C0-7EB3-EF9E-722E-90EBD95BBEAE}"/>
                </a:ext>
              </a:extLst>
            </p:cNvPr>
            <p:cNvSpPr/>
            <p:nvPr/>
          </p:nvSpPr>
          <p:spPr>
            <a:xfrm>
              <a:off x="560070" y="1215301"/>
              <a:ext cx="2324100" cy="2053757"/>
            </a:xfrm>
            <a:prstGeom prst="roundRect">
              <a:avLst/>
            </a:prstGeom>
            <a:solidFill>
              <a:schemeClr val="bg1"/>
            </a:solidFill>
            <a:ln>
              <a:solidFill>
                <a:schemeClr val="bg1"/>
              </a:solidFill>
            </a:ln>
            <a:effectLst>
              <a:outerShdw blurRad="63500" sx="102000" sy="102000" algn="ctr" rotWithShape="0">
                <a:schemeClr val="tx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5" name="Group 404">
              <a:extLst>
                <a:ext uri="{FF2B5EF4-FFF2-40B4-BE49-F238E27FC236}">
                  <a16:creationId xmlns:a16="http://schemas.microsoft.com/office/drawing/2014/main" id="{C2AAF497-C5CD-F266-75FC-8F135B31350F}"/>
                </a:ext>
              </a:extLst>
            </p:cNvPr>
            <p:cNvGrpSpPr/>
            <p:nvPr/>
          </p:nvGrpSpPr>
          <p:grpSpPr>
            <a:xfrm>
              <a:off x="1470660" y="889049"/>
              <a:ext cx="502920" cy="502920"/>
              <a:chOff x="1356360" y="665033"/>
              <a:chExt cx="502920" cy="502920"/>
            </a:xfrm>
          </p:grpSpPr>
          <p:sp>
            <p:nvSpPr>
              <p:cNvPr id="37" name="Oval 36">
                <a:extLst>
                  <a:ext uri="{FF2B5EF4-FFF2-40B4-BE49-F238E27FC236}">
                    <a16:creationId xmlns:a16="http://schemas.microsoft.com/office/drawing/2014/main" id="{42DA4BA4-9F60-6AC1-86D0-2D9428E17FAB}"/>
                  </a:ext>
                </a:extLst>
              </p:cNvPr>
              <p:cNvSpPr/>
              <p:nvPr/>
            </p:nvSpPr>
            <p:spPr>
              <a:xfrm>
                <a:off x="1356360" y="665033"/>
                <a:ext cx="502920" cy="5029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5FB8BE9-9CEE-8A45-B796-03D503123A94}"/>
                  </a:ext>
                </a:extLst>
              </p:cNvPr>
              <p:cNvSpPr/>
              <p:nvPr/>
            </p:nvSpPr>
            <p:spPr>
              <a:xfrm>
                <a:off x="1427480" y="734096"/>
                <a:ext cx="365760" cy="365760"/>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latin typeface="Aptos Black" panose="020B0004020202020204" pitchFamily="34" charset="0"/>
                  </a:rPr>
                  <a:t>1</a:t>
                </a:r>
                <a:endParaRPr lang="en-US" sz="1600">
                  <a:solidFill>
                    <a:schemeClr val="accent1"/>
                  </a:solidFill>
                  <a:latin typeface="Aptos Black" panose="020B0004020202020204" pitchFamily="34" charset="0"/>
                </a:endParaRPr>
              </a:p>
            </p:txBody>
          </p:sp>
        </p:grpSp>
        <p:sp>
          <p:nvSpPr>
            <p:cNvPr id="62" name="TextBox 61">
              <a:extLst>
                <a:ext uri="{FF2B5EF4-FFF2-40B4-BE49-F238E27FC236}">
                  <a16:creationId xmlns:a16="http://schemas.microsoft.com/office/drawing/2014/main" id="{AC0D2036-88FE-A384-247F-CCDAE6524C31}"/>
                </a:ext>
              </a:extLst>
            </p:cNvPr>
            <p:cNvSpPr txBox="1"/>
            <p:nvPr/>
          </p:nvSpPr>
          <p:spPr>
            <a:xfrm>
              <a:off x="786448" y="1632197"/>
              <a:ext cx="1871344" cy="1169551"/>
            </a:xfrm>
            <a:prstGeom prst="rect">
              <a:avLst/>
            </a:prstGeom>
            <a:noFill/>
          </p:spPr>
          <p:txBody>
            <a:bodyPr wrap="square">
              <a:spAutoFit/>
            </a:bodyPr>
            <a:lstStyle/>
            <a:p>
              <a:pPr algn="ctr"/>
              <a:r>
                <a:rPr lang="en-US" sz="1400" b="0" i="0" u="none" strike="noStrike" baseline="0">
                  <a:solidFill>
                    <a:srgbClr val="000000"/>
                  </a:solidFill>
                </a:rPr>
                <a:t>High income countries should </a:t>
              </a:r>
              <a:r>
                <a:rPr lang="en-US" sz="1400" b="1" i="0" u="none" strike="noStrike" baseline="0">
                  <a:solidFill>
                    <a:srgbClr val="000000"/>
                  </a:solidFill>
                </a:rPr>
                <a:t>provide grants </a:t>
              </a:r>
              <a:r>
                <a:rPr lang="en-US" sz="1400" i="0" u="none" strike="noStrike" baseline="0">
                  <a:solidFill>
                    <a:srgbClr val="000000"/>
                  </a:solidFill>
                </a:rPr>
                <a:t>to fund rail projects</a:t>
              </a:r>
              <a:r>
                <a:rPr lang="en-US" sz="1400" b="0" i="0" u="none" strike="noStrike" baseline="0">
                  <a:solidFill>
                    <a:srgbClr val="000000"/>
                  </a:solidFill>
                </a:rPr>
                <a:t> in LICs and LMICs</a:t>
              </a:r>
              <a:endParaRPr lang="en-US" sz="1400"/>
            </a:p>
          </p:txBody>
        </p:sp>
        <p:grpSp>
          <p:nvGrpSpPr>
            <p:cNvPr id="429" name="Group 428">
              <a:extLst>
                <a:ext uri="{FF2B5EF4-FFF2-40B4-BE49-F238E27FC236}">
                  <a16:creationId xmlns:a16="http://schemas.microsoft.com/office/drawing/2014/main" id="{922067BE-36F3-0F72-C04F-B7204C6E4705}"/>
                </a:ext>
              </a:extLst>
            </p:cNvPr>
            <p:cNvGrpSpPr/>
            <p:nvPr/>
          </p:nvGrpSpPr>
          <p:grpSpPr>
            <a:xfrm>
              <a:off x="1327785" y="2871498"/>
              <a:ext cx="788670" cy="786384"/>
              <a:chOff x="1327785" y="3054140"/>
              <a:chExt cx="788670" cy="786384"/>
            </a:xfrm>
          </p:grpSpPr>
          <p:grpSp>
            <p:nvGrpSpPr>
              <p:cNvPr id="426" name="Group 425">
                <a:extLst>
                  <a:ext uri="{FF2B5EF4-FFF2-40B4-BE49-F238E27FC236}">
                    <a16:creationId xmlns:a16="http://schemas.microsoft.com/office/drawing/2014/main" id="{971359D3-D857-8D77-9F94-54C2033C4DAA}"/>
                  </a:ext>
                </a:extLst>
              </p:cNvPr>
              <p:cNvGrpSpPr/>
              <p:nvPr/>
            </p:nvGrpSpPr>
            <p:grpSpPr>
              <a:xfrm>
                <a:off x="1327785" y="3054140"/>
                <a:ext cx="788670" cy="786384"/>
                <a:chOff x="1364998" y="3104018"/>
                <a:chExt cx="788670" cy="786384"/>
              </a:xfrm>
            </p:grpSpPr>
            <p:sp>
              <p:nvSpPr>
                <p:cNvPr id="424" name="Teardrop 423">
                  <a:extLst>
                    <a:ext uri="{FF2B5EF4-FFF2-40B4-BE49-F238E27FC236}">
                      <a16:creationId xmlns:a16="http://schemas.microsoft.com/office/drawing/2014/main" id="{071CA477-97E1-F1DB-651B-8B835C3C1DB3}"/>
                    </a:ext>
                  </a:extLst>
                </p:cNvPr>
                <p:cNvSpPr/>
                <p:nvPr/>
              </p:nvSpPr>
              <p:spPr>
                <a:xfrm rot="8093765">
                  <a:off x="1366141" y="3102875"/>
                  <a:ext cx="786384" cy="788670"/>
                </a:xfrm>
                <a:prstGeom prst="teardrop">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78FCE908-FD67-EEFD-7590-C24F817B5306}"/>
                    </a:ext>
                  </a:extLst>
                </p:cNvPr>
                <p:cNvSpPr/>
                <p:nvPr/>
              </p:nvSpPr>
              <p:spPr>
                <a:xfrm>
                  <a:off x="1458412" y="3192877"/>
                  <a:ext cx="603504" cy="6035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8" name="Picture 427" descr="A green outline of a certificate and a money bag&#10;&#10;Description automatically generated">
                <a:extLst>
                  <a:ext uri="{FF2B5EF4-FFF2-40B4-BE49-F238E27FC236}">
                    <a16:creationId xmlns:a16="http://schemas.microsoft.com/office/drawing/2014/main" id="{92B0DBE1-514B-C590-3A5A-183BB8794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894" y="3254080"/>
                <a:ext cx="384421" cy="384421"/>
              </a:xfrm>
              <a:prstGeom prst="rect">
                <a:avLst/>
              </a:prstGeom>
            </p:spPr>
          </p:pic>
        </p:grpSp>
      </p:grpSp>
      <p:grpSp>
        <p:nvGrpSpPr>
          <p:cNvPr id="501" name="Group 500">
            <a:extLst>
              <a:ext uri="{FF2B5EF4-FFF2-40B4-BE49-F238E27FC236}">
                <a16:creationId xmlns:a16="http://schemas.microsoft.com/office/drawing/2014/main" id="{4A3D3107-F6B1-50DE-BDD2-58CC0EC72957}"/>
              </a:ext>
            </a:extLst>
          </p:cNvPr>
          <p:cNvGrpSpPr/>
          <p:nvPr/>
        </p:nvGrpSpPr>
        <p:grpSpPr>
          <a:xfrm>
            <a:off x="3035300" y="902708"/>
            <a:ext cx="2324100" cy="2755174"/>
            <a:chOff x="3035300" y="902708"/>
            <a:chExt cx="2324100" cy="2755174"/>
          </a:xfrm>
        </p:grpSpPr>
        <p:sp>
          <p:nvSpPr>
            <p:cNvPr id="9" name="Rectangle: Rounded Corners 8">
              <a:extLst>
                <a:ext uri="{FF2B5EF4-FFF2-40B4-BE49-F238E27FC236}">
                  <a16:creationId xmlns:a16="http://schemas.microsoft.com/office/drawing/2014/main" id="{EAF1996C-671F-B5A3-EE1E-828F9CC9DF9B}"/>
                </a:ext>
              </a:extLst>
            </p:cNvPr>
            <p:cNvSpPr/>
            <p:nvPr/>
          </p:nvSpPr>
          <p:spPr>
            <a:xfrm>
              <a:off x="3035300" y="1202682"/>
              <a:ext cx="2324100" cy="2053757"/>
            </a:xfrm>
            <a:prstGeom prst="roundRect">
              <a:avLst/>
            </a:prstGeom>
            <a:solidFill>
              <a:schemeClr val="bg1"/>
            </a:solidFill>
            <a:ln>
              <a:solidFill>
                <a:schemeClr val="bg1"/>
              </a:solidFill>
            </a:ln>
            <a:effectLst>
              <a:outerShdw blurRad="63500" sx="102000" sy="102000" algn="ctr" rotWithShape="0">
                <a:schemeClr val="tx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TextBox 383">
              <a:extLst>
                <a:ext uri="{FF2B5EF4-FFF2-40B4-BE49-F238E27FC236}">
                  <a16:creationId xmlns:a16="http://schemas.microsoft.com/office/drawing/2014/main" id="{A75D1883-26DC-EC2E-97C6-3E7A9D870537}"/>
                </a:ext>
              </a:extLst>
            </p:cNvPr>
            <p:cNvSpPr txBox="1"/>
            <p:nvPr/>
          </p:nvSpPr>
          <p:spPr>
            <a:xfrm>
              <a:off x="3042127" y="1632197"/>
              <a:ext cx="2310447" cy="1169551"/>
            </a:xfrm>
            <a:prstGeom prst="rect">
              <a:avLst/>
            </a:prstGeom>
            <a:noFill/>
          </p:spPr>
          <p:txBody>
            <a:bodyPr wrap="square">
              <a:spAutoFit/>
            </a:bodyPr>
            <a:lstStyle/>
            <a:p>
              <a:pPr algn="ctr"/>
              <a:r>
                <a:rPr lang="en-US" sz="1400" i="0" u="none" strike="noStrike" baseline="0">
                  <a:solidFill>
                    <a:srgbClr val="000000"/>
                  </a:solidFill>
                  <a:latin typeface="Arial" panose="020B0604020202020204" pitchFamily="34" charset="0"/>
                </a:rPr>
                <a:t>Allow rail projects to be funded under Article 6 and support the development of </a:t>
              </a:r>
              <a:r>
                <a:rPr lang="en-US" sz="1400" b="1" i="0" u="none" strike="noStrike" baseline="0">
                  <a:solidFill>
                    <a:srgbClr val="000000"/>
                  </a:solidFill>
                  <a:latin typeface="Arial" panose="020B0604020202020204" pitchFamily="34" charset="0"/>
                </a:rPr>
                <a:t>carbon finance </a:t>
              </a:r>
              <a:r>
                <a:rPr lang="en-US" sz="1400" i="0" u="none" strike="noStrike" baseline="0">
                  <a:solidFill>
                    <a:srgbClr val="000000"/>
                  </a:solidFill>
                  <a:latin typeface="Arial" panose="020B0604020202020204" pitchFamily="34" charset="0"/>
                </a:rPr>
                <a:t>market regulations for rail</a:t>
              </a:r>
              <a:endParaRPr lang="en-US" sz="1400"/>
            </a:p>
          </p:txBody>
        </p:sp>
        <p:grpSp>
          <p:nvGrpSpPr>
            <p:cNvPr id="437" name="Group 436">
              <a:extLst>
                <a:ext uri="{FF2B5EF4-FFF2-40B4-BE49-F238E27FC236}">
                  <a16:creationId xmlns:a16="http://schemas.microsoft.com/office/drawing/2014/main" id="{84475DE0-0F8B-2E71-85A5-5AAA7010AFAC}"/>
                </a:ext>
              </a:extLst>
            </p:cNvPr>
            <p:cNvGrpSpPr/>
            <p:nvPr/>
          </p:nvGrpSpPr>
          <p:grpSpPr>
            <a:xfrm>
              <a:off x="3803015" y="2871498"/>
              <a:ext cx="788670" cy="786384"/>
              <a:chOff x="3803832" y="3057277"/>
              <a:chExt cx="788670" cy="786384"/>
            </a:xfrm>
          </p:grpSpPr>
          <p:grpSp>
            <p:nvGrpSpPr>
              <p:cNvPr id="431" name="Group 430">
                <a:extLst>
                  <a:ext uri="{FF2B5EF4-FFF2-40B4-BE49-F238E27FC236}">
                    <a16:creationId xmlns:a16="http://schemas.microsoft.com/office/drawing/2014/main" id="{207655A2-371F-436C-8BAE-FF4061557926}"/>
                  </a:ext>
                </a:extLst>
              </p:cNvPr>
              <p:cNvGrpSpPr/>
              <p:nvPr/>
            </p:nvGrpSpPr>
            <p:grpSpPr>
              <a:xfrm>
                <a:off x="3803832" y="3057277"/>
                <a:ext cx="788670" cy="786384"/>
                <a:chOff x="1364998" y="3104018"/>
                <a:chExt cx="788670" cy="786384"/>
              </a:xfrm>
            </p:grpSpPr>
            <p:sp>
              <p:nvSpPr>
                <p:cNvPr id="433" name="Teardrop 432">
                  <a:extLst>
                    <a:ext uri="{FF2B5EF4-FFF2-40B4-BE49-F238E27FC236}">
                      <a16:creationId xmlns:a16="http://schemas.microsoft.com/office/drawing/2014/main" id="{1ECD77E4-99A5-3E90-A9FE-031D6EC7ABB8}"/>
                    </a:ext>
                  </a:extLst>
                </p:cNvPr>
                <p:cNvSpPr/>
                <p:nvPr/>
              </p:nvSpPr>
              <p:spPr>
                <a:xfrm rot="8093765">
                  <a:off x="1366141" y="3102875"/>
                  <a:ext cx="786384" cy="788670"/>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380EF76B-AB21-EF57-DF83-C4BE9DDDA86E}"/>
                    </a:ext>
                  </a:extLst>
                </p:cNvPr>
                <p:cNvSpPr/>
                <p:nvPr/>
              </p:nvSpPr>
              <p:spPr>
                <a:xfrm>
                  <a:off x="1458412" y="3192877"/>
                  <a:ext cx="603504" cy="6035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6" name="Picture 435" descr="A blue line drawing of a plant with leaves and a dollar sign&#10;&#10;Description automatically generated">
                <a:extLst>
                  <a:ext uri="{FF2B5EF4-FFF2-40B4-BE49-F238E27FC236}">
                    <a16:creationId xmlns:a16="http://schemas.microsoft.com/office/drawing/2014/main" id="{12CA73DD-0E4D-F33A-9F1C-DA3081DD21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769" y="3216605"/>
                <a:ext cx="474133" cy="474133"/>
              </a:xfrm>
              <a:prstGeom prst="rect">
                <a:avLst/>
              </a:prstGeom>
            </p:spPr>
          </p:pic>
        </p:grpSp>
        <p:grpSp>
          <p:nvGrpSpPr>
            <p:cNvPr id="482" name="Group 481">
              <a:extLst>
                <a:ext uri="{FF2B5EF4-FFF2-40B4-BE49-F238E27FC236}">
                  <a16:creationId xmlns:a16="http://schemas.microsoft.com/office/drawing/2014/main" id="{1A99D6BF-7FA8-63B0-A4B1-4EFFB210C090}"/>
                </a:ext>
              </a:extLst>
            </p:cNvPr>
            <p:cNvGrpSpPr/>
            <p:nvPr/>
          </p:nvGrpSpPr>
          <p:grpSpPr>
            <a:xfrm>
              <a:off x="3945890" y="902708"/>
              <a:ext cx="502920" cy="502920"/>
              <a:chOff x="1356360" y="665033"/>
              <a:chExt cx="502920" cy="502920"/>
            </a:xfrm>
          </p:grpSpPr>
          <p:sp>
            <p:nvSpPr>
              <p:cNvPr id="483" name="Oval 482">
                <a:extLst>
                  <a:ext uri="{FF2B5EF4-FFF2-40B4-BE49-F238E27FC236}">
                    <a16:creationId xmlns:a16="http://schemas.microsoft.com/office/drawing/2014/main" id="{6564B1F0-FA0A-D35D-FA48-C505433ED4BA}"/>
                  </a:ext>
                </a:extLst>
              </p:cNvPr>
              <p:cNvSpPr/>
              <p:nvPr/>
            </p:nvSpPr>
            <p:spPr>
              <a:xfrm>
                <a:off x="1356360" y="665033"/>
                <a:ext cx="502920" cy="502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70D2C6F4-3699-96EF-0B18-9DECB599F44D}"/>
                  </a:ext>
                </a:extLst>
              </p:cNvPr>
              <p:cNvSpPr/>
              <p:nvPr/>
            </p:nvSpPr>
            <p:spPr>
              <a:xfrm>
                <a:off x="1427480" y="734096"/>
                <a:ext cx="365760" cy="365760"/>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2"/>
                    </a:solidFill>
                    <a:latin typeface="Aptos Black" panose="020B0004020202020204" pitchFamily="34" charset="0"/>
                  </a:rPr>
                  <a:t>2</a:t>
                </a:r>
              </a:p>
            </p:txBody>
          </p:sp>
        </p:grpSp>
      </p:grpSp>
      <p:grpSp>
        <p:nvGrpSpPr>
          <p:cNvPr id="502" name="Group 501">
            <a:extLst>
              <a:ext uri="{FF2B5EF4-FFF2-40B4-BE49-F238E27FC236}">
                <a16:creationId xmlns:a16="http://schemas.microsoft.com/office/drawing/2014/main" id="{7EB78063-2793-8AB3-9B51-B5EDD6FFD548}"/>
              </a:ext>
            </a:extLst>
          </p:cNvPr>
          <p:cNvGrpSpPr/>
          <p:nvPr/>
        </p:nvGrpSpPr>
        <p:grpSpPr>
          <a:xfrm>
            <a:off x="5510530" y="951093"/>
            <a:ext cx="2324100" cy="2706789"/>
            <a:chOff x="5510530" y="951093"/>
            <a:chExt cx="2324100" cy="2706789"/>
          </a:xfrm>
        </p:grpSpPr>
        <p:sp>
          <p:nvSpPr>
            <p:cNvPr id="11" name="Rectangle: Rounded Corners 10">
              <a:extLst>
                <a:ext uri="{FF2B5EF4-FFF2-40B4-BE49-F238E27FC236}">
                  <a16:creationId xmlns:a16="http://schemas.microsoft.com/office/drawing/2014/main" id="{82CB3E68-B7B2-8415-6279-2CFA4EDA8187}"/>
                </a:ext>
              </a:extLst>
            </p:cNvPr>
            <p:cNvSpPr/>
            <p:nvPr/>
          </p:nvSpPr>
          <p:spPr>
            <a:xfrm>
              <a:off x="5510530" y="1215301"/>
              <a:ext cx="2324100" cy="2053757"/>
            </a:xfrm>
            <a:prstGeom prst="roundRect">
              <a:avLst/>
            </a:prstGeom>
            <a:solidFill>
              <a:schemeClr val="bg1"/>
            </a:solidFill>
            <a:ln>
              <a:solidFill>
                <a:schemeClr val="bg1"/>
              </a:solidFill>
            </a:ln>
            <a:effectLst>
              <a:outerShdw blurRad="63500" sx="102000" sy="102000" algn="ctr" rotWithShape="0">
                <a:schemeClr val="tx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86" name="TextBox 385">
              <a:extLst>
                <a:ext uri="{FF2B5EF4-FFF2-40B4-BE49-F238E27FC236}">
                  <a16:creationId xmlns:a16="http://schemas.microsoft.com/office/drawing/2014/main" id="{C460576B-0172-2081-D2A9-6232E3BF2660}"/>
                </a:ext>
              </a:extLst>
            </p:cNvPr>
            <p:cNvSpPr txBox="1"/>
            <p:nvPr/>
          </p:nvSpPr>
          <p:spPr>
            <a:xfrm>
              <a:off x="5610702" y="1632197"/>
              <a:ext cx="2123757" cy="1169551"/>
            </a:xfrm>
            <a:prstGeom prst="rect">
              <a:avLst/>
            </a:prstGeom>
            <a:noFill/>
          </p:spPr>
          <p:txBody>
            <a:bodyPr wrap="square">
              <a:spAutoFit/>
            </a:bodyPr>
            <a:lstStyle/>
            <a:p>
              <a:pPr algn="ctr"/>
              <a:r>
                <a:rPr lang="en-US" sz="1400" i="0" u="none" strike="noStrike" baseline="0" dirty="0">
                  <a:solidFill>
                    <a:schemeClr val="tx2"/>
                  </a:solidFill>
                  <a:latin typeface="Arial" panose="020B0604020202020204" pitchFamily="34" charset="0"/>
                </a:rPr>
                <a:t>IFIs should adapt methods of </a:t>
              </a:r>
              <a:r>
                <a:rPr lang="en-US" sz="1400" b="1" i="0" u="none" strike="noStrike" baseline="0" dirty="0">
                  <a:solidFill>
                    <a:schemeClr val="tx2"/>
                  </a:solidFill>
                  <a:latin typeface="Arial" panose="020B0604020202020204" pitchFamily="34" charset="0"/>
                </a:rPr>
                <a:t>cost-benefit analysis </a:t>
              </a:r>
              <a:r>
                <a:rPr lang="en-US" sz="1400" i="0" u="none" strike="noStrike" baseline="0" dirty="0">
                  <a:solidFill>
                    <a:schemeClr val="tx2"/>
                  </a:solidFill>
                  <a:latin typeface="Arial" panose="020B0604020202020204" pitchFamily="34" charset="0"/>
                </a:rPr>
                <a:t>of rail projects and greatly increase funding to rail</a:t>
              </a:r>
              <a:endParaRPr lang="en-US" sz="1400" dirty="0">
                <a:solidFill>
                  <a:schemeClr val="tx2"/>
                </a:solidFill>
              </a:endParaRPr>
            </a:p>
          </p:txBody>
        </p:sp>
        <p:grpSp>
          <p:nvGrpSpPr>
            <p:cNvPr id="445" name="Group 444">
              <a:extLst>
                <a:ext uri="{FF2B5EF4-FFF2-40B4-BE49-F238E27FC236}">
                  <a16:creationId xmlns:a16="http://schemas.microsoft.com/office/drawing/2014/main" id="{7524B6F2-BE43-23E0-47E7-FC8118A92D46}"/>
                </a:ext>
              </a:extLst>
            </p:cNvPr>
            <p:cNvGrpSpPr/>
            <p:nvPr/>
          </p:nvGrpSpPr>
          <p:grpSpPr>
            <a:xfrm>
              <a:off x="6278245" y="2871498"/>
              <a:ext cx="788670" cy="786384"/>
              <a:chOff x="6275545" y="3079146"/>
              <a:chExt cx="788670" cy="786384"/>
            </a:xfrm>
          </p:grpSpPr>
          <p:grpSp>
            <p:nvGrpSpPr>
              <p:cNvPr id="439" name="Group 438">
                <a:extLst>
                  <a:ext uri="{FF2B5EF4-FFF2-40B4-BE49-F238E27FC236}">
                    <a16:creationId xmlns:a16="http://schemas.microsoft.com/office/drawing/2014/main" id="{DE450FCB-9457-DEB1-5E4F-BE0B699F2A1C}"/>
                  </a:ext>
                </a:extLst>
              </p:cNvPr>
              <p:cNvGrpSpPr/>
              <p:nvPr/>
            </p:nvGrpSpPr>
            <p:grpSpPr>
              <a:xfrm>
                <a:off x="6275545" y="3079146"/>
                <a:ext cx="788670" cy="786384"/>
                <a:chOff x="1364998" y="3104018"/>
                <a:chExt cx="788670" cy="786384"/>
              </a:xfrm>
            </p:grpSpPr>
            <p:sp>
              <p:nvSpPr>
                <p:cNvPr id="441" name="Teardrop 440">
                  <a:extLst>
                    <a:ext uri="{FF2B5EF4-FFF2-40B4-BE49-F238E27FC236}">
                      <a16:creationId xmlns:a16="http://schemas.microsoft.com/office/drawing/2014/main" id="{41CB6145-0B2A-F622-CB50-3461633FC340}"/>
                    </a:ext>
                  </a:extLst>
                </p:cNvPr>
                <p:cNvSpPr/>
                <p:nvPr/>
              </p:nvSpPr>
              <p:spPr>
                <a:xfrm rot="8093765">
                  <a:off x="1366141" y="3102875"/>
                  <a:ext cx="786384" cy="788670"/>
                </a:xfrm>
                <a:prstGeom prst="teardrop">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42" name="Oval 441">
                  <a:extLst>
                    <a:ext uri="{FF2B5EF4-FFF2-40B4-BE49-F238E27FC236}">
                      <a16:creationId xmlns:a16="http://schemas.microsoft.com/office/drawing/2014/main" id="{1C4AA586-894D-0CD5-DDF6-18D349F66DC5}"/>
                    </a:ext>
                  </a:extLst>
                </p:cNvPr>
                <p:cNvSpPr/>
                <p:nvPr/>
              </p:nvSpPr>
              <p:spPr>
                <a:xfrm>
                  <a:off x="1458412" y="3192877"/>
                  <a:ext cx="603504" cy="6035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pic>
            <p:nvPicPr>
              <p:cNvPr id="444" name="Picture 443" descr="A magnifying glass and a graph&#10;&#10;Description automatically generated">
                <a:extLst>
                  <a:ext uri="{FF2B5EF4-FFF2-40B4-BE49-F238E27FC236}">
                    <a16:creationId xmlns:a16="http://schemas.microsoft.com/office/drawing/2014/main" id="{F133DE14-AFC4-4804-A96F-0154A0F00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9051" y="3291431"/>
                <a:ext cx="382351" cy="382351"/>
              </a:xfrm>
              <a:prstGeom prst="rect">
                <a:avLst/>
              </a:prstGeom>
            </p:spPr>
          </p:pic>
        </p:grpSp>
        <p:grpSp>
          <p:nvGrpSpPr>
            <p:cNvPr id="485" name="Group 484">
              <a:extLst>
                <a:ext uri="{FF2B5EF4-FFF2-40B4-BE49-F238E27FC236}">
                  <a16:creationId xmlns:a16="http://schemas.microsoft.com/office/drawing/2014/main" id="{7AD2E30D-7979-2945-6E46-B102F5F6717F}"/>
                </a:ext>
              </a:extLst>
            </p:cNvPr>
            <p:cNvGrpSpPr/>
            <p:nvPr/>
          </p:nvGrpSpPr>
          <p:grpSpPr>
            <a:xfrm>
              <a:off x="6421120" y="951093"/>
              <a:ext cx="502920" cy="502920"/>
              <a:chOff x="1356360" y="665033"/>
              <a:chExt cx="502920" cy="502920"/>
            </a:xfrm>
          </p:grpSpPr>
          <p:sp>
            <p:nvSpPr>
              <p:cNvPr id="486" name="Oval 485">
                <a:extLst>
                  <a:ext uri="{FF2B5EF4-FFF2-40B4-BE49-F238E27FC236}">
                    <a16:creationId xmlns:a16="http://schemas.microsoft.com/office/drawing/2014/main" id="{E6DF11BA-6707-C63E-E6D4-4A3E0D0AE58F}"/>
                  </a:ext>
                </a:extLst>
              </p:cNvPr>
              <p:cNvSpPr/>
              <p:nvPr/>
            </p:nvSpPr>
            <p:spPr>
              <a:xfrm>
                <a:off x="1356360" y="665033"/>
                <a:ext cx="502920" cy="50292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87" name="Oval 486">
                <a:extLst>
                  <a:ext uri="{FF2B5EF4-FFF2-40B4-BE49-F238E27FC236}">
                    <a16:creationId xmlns:a16="http://schemas.microsoft.com/office/drawing/2014/main" id="{9D713628-8BDE-58D5-BA4A-C44EDAF85A3D}"/>
                  </a:ext>
                </a:extLst>
              </p:cNvPr>
              <p:cNvSpPr/>
              <p:nvPr/>
            </p:nvSpPr>
            <p:spPr>
              <a:xfrm>
                <a:off x="1427480" y="734096"/>
                <a:ext cx="365760" cy="365760"/>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C000"/>
                    </a:solidFill>
                    <a:latin typeface="Aptos Black" panose="020B0004020202020204" pitchFamily="34" charset="0"/>
                  </a:rPr>
                  <a:t>3</a:t>
                </a:r>
              </a:p>
            </p:txBody>
          </p:sp>
        </p:grpSp>
      </p:grpSp>
      <p:grpSp>
        <p:nvGrpSpPr>
          <p:cNvPr id="503" name="Group 502">
            <a:extLst>
              <a:ext uri="{FF2B5EF4-FFF2-40B4-BE49-F238E27FC236}">
                <a16:creationId xmlns:a16="http://schemas.microsoft.com/office/drawing/2014/main" id="{57645D2A-4AC3-2D02-14DE-FDBFFEC5F49A}"/>
              </a:ext>
            </a:extLst>
          </p:cNvPr>
          <p:cNvGrpSpPr/>
          <p:nvPr/>
        </p:nvGrpSpPr>
        <p:grpSpPr>
          <a:xfrm>
            <a:off x="7986156" y="954355"/>
            <a:ext cx="2324100" cy="2703527"/>
            <a:chOff x="7986156" y="954355"/>
            <a:chExt cx="2324100" cy="2703527"/>
          </a:xfrm>
        </p:grpSpPr>
        <p:sp>
          <p:nvSpPr>
            <p:cNvPr id="15" name="Rectangle: Rounded Corners 14">
              <a:extLst>
                <a:ext uri="{FF2B5EF4-FFF2-40B4-BE49-F238E27FC236}">
                  <a16:creationId xmlns:a16="http://schemas.microsoft.com/office/drawing/2014/main" id="{F02CDEEA-8B68-3B5A-39A8-BC1BEB57510F}"/>
                </a:ext>
              </a:extLst>
            </p:cNvPr>
            <p:cNvSpPr/>
            <p:nvPr/>
          </p:nvSpPr>
          <p:spPr>
            <a:xfrm>
              <a:off x="7986156" y="1202682"/>
              <a:ext cx="2324100" cy="2053757"/>
            </a:xfrm>
            <a:prstGeom prst="roundRect">
              <a:avLst/>
            </a:prstGeom>
            <a:solidFill>
              <a:schemeClr val="bg1"/>
            </a:solidFill>
            <a:ln>
              <a:solidFill>
                <a:schemeClr val="bg1"/>
              </a:solidFill>
            </a:ln>
            <a:effectLst>
              <a:outerShdw blurRad="63500" sx="102000" sy="102000" algn="ctr" rotWithShape="0">
                <a:schemeClr val="tx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TextBox 387">
              <a:extLst>
                <a:ext uri="{FF2B5EF4-FFF2-40B4-BE49-F238E27FC236}">
                  <a16:creationId xmlns:a16="http://schemas.microsoft.com/office/drawing/2014/main" id="{31A7334E-DD3F-603A-FE6A-839E66AA756A}"/>
                </a:ext>
              </a:extLst>
            </p:cNvPr>
            <p:cNvSpPr txBox="1"/>
            <p:nvPr/>
          </p:nvSpPr>
          <p:spPr>
            <a:xfrm>
              <a:off x="7992983" y="1632197"/>
              <a:ext cx="2310447" cy="1169551"/>
            </a:xfrm>
            <a:prstGeom prst="rect">
              <a:avLst/>
            </a:prstGeom>
            <a:noFill/>
          </p:spPr>
          <p:txBody>
            <a:bodyPr wrap="square">
              <a:spAutoFit/>
            </a:bodyPr>
            <a:lstStyle/>
            <a:p>
              <a:pPr algn="ctr"/>
              <a:r>
                <a:rPr lang="en-US" sz="1400" i="0" u="none" strike="noStrike" baseline="0">
                  <a:solidFill>
                    <a:srgbClr val="000000"/>
                  </a:solidFill>
                  <a:latin typeface="Arial" panose="020B0604020202020204" pitchFamily="34" charset="0"/>
                </a:rPr>
                <a:t>LICs and LMICs should lead implementation of policies to </a:t>
              </a:r>
              <a:r>
                <a:rPr lang="en-US" sz="1400" b="1" i="0" u="none" strike="noStrike" baseline="0">
                  <a:solidFill>
                    <a:srgbClr val="000000"/>
                  </a:solidFill>
                  <a:latin typeface="Arial" panose="020B0604020202020204" pitchFamily="34" charset="0"/>
                </a:rPr>
                <a:t>spur private investment </a:t>
              </a:r>
              <a:r>
                <a:rPr lang="en-US" sz="1400" i="0" u="none" strike="noStrike" baseline="0">
                  <a:solidFill>
                    <a:srgbClr val="000000"/>
                  </a:solidFill>
                  <a:latin typeface="Arial" panose="020B0604020202020204" pitchFamily="34" charset="0"/>
                </a:rPr>
                <a:t>in rail, and modal shift</a:t>
              </a:r>
              <a:endParaRPr lang="en-US" sz="1400"/>
            </a:p>
          </p:txBody>
        </p:sp>
        <p:grpSp>
          <p:nvGrpSpPr>
            <p:cNvPr id="453" name="Group 452">
              <a:extLst>
                <a:ext uri="{FF2B5EF4-FFF2-40B4-BE49-F238E27FC236}">
                  <a16:creationId xmlns:a16="http://schemas.microsoft.com/office/drawing/2014/main" id="{51FC5FF6-55EB-0EA1-DC24-9D6754EE5F0A}"/>
                </a:ext>
              </a:extLst>
            </p:cNvPr>
            <p:cNvGrpSpPr/>
            <p:nvPr/>
          </p:nvGrpSpPr>
          <p:grpSpPr>
            <a:xfrm>
              <a:off x="8753871" y="2871498"/>
              <a:ext cx="788670" cy="786384"/>
              <a:chOff x="8761094" y="3021661"/>
              <a:chExt cx="788670" cy="786384"/>
            </a:xfrm>
          </p:grpSpPr>
          <p:grpSp>
            <p:nvGrpSpPr>
              <p:cNvPr id="447" name="Group 446">
                <a:extLst>
                  <a:ext uri="{FF2B5EF4-FFF2-40B4-BE49-F238E27FC236}">
                    <a16:creationId xmlns:a16="http://schemas.microsoft.com/office/drawing/2014/main" id="{9220122D-F253-5609-533F-FC729FA79A58}"/>
                  </a:ext>
                </a:extLst>
              </p:cNvPr>
              <p:cNvGrpSpPr/>
              <p:nvPr/>
            </p:nvGrpSpPr>
            <p:grpSpPr>
              <a:xfrm>
                <a:off x="8761094" y="3021661"/>
                <a:ext cx="788670" cy="786384"/>
                <a:chOff x="1364998" y="3104018"/>
                <a:chExt cx="788670" cy="786384"/>
              </a:xfrm>
            </p:grpSpPr>
            <p:sp>
              <p:nvSpPr>
                <p:cNvPr id="449" name="Teardrop 448">
                  <a:extLst>
                    <a:ext uri="{FF2B5EF4-FFF2-40B4-BE49-F238E27FC236}">
                      <a16:creationId xmlns:a16="http://schemas.microsoft.com/office/drawing/2014/main" id="{DE24804D-D0B0-1420-C4F3-89B3FF40E7DC}"/>
                    </a:ext>
                  </a:extLst>
                </p:cNvPr>
                <p:cNvSpPr/>
                <p:nvPr/>
              </p:nvSpPr>
              <p:spPr>
                <a:xfrm rot="8093765">
                  <a:off x="1366141" y="3102875"/>
                  <a:ext cx="786384" cy="788670"/>
                </a:xfrm>
                <a:prstGeom prst="teardrop">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82E45188-9BDB-E649-E3B6-EB5D7974AACB}"/>
                    </a:ext>
                  </a:extLst>
                </p:cNvPr>
                <p:cNvSpPr/>
                <p:nvPr/>
              </p:nvSpPr>
              <p:spPr>
                <a:xfrm>
                  <a:off x="1458412" y="3192877"/>
                  <a:ext cx="603504" cy="6035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2" name="Picture 451" descr="A close-up of a document&#10;&#10;Description automatically generated">
                <a:extLst>
                  <a:ext uri="{FF2B5EF4-FFF2-40B4-BE49-F238E27FC236}">
                    <a16:creationId xmlns:a16="http://schemas.microsoft.com/office/drawing/2014/main" id="{463B3DB5-23B8-9497-36D0-2E67B66A12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3573" y="3241110"/>
                <a:ext cx="343711" cy="343711"/>
              </a:xfrm>
              <a:prstGeom prst="rect">
                <a:avLst/>
              </a:prstGeom>
            </p:spPr>
          </p:pic>
        </p:grpSp>
        <p:grpSp>
          <p:nvGrpSpPr>
            <p:cNvPr id="488" name="Group 487">
              <a:extLst>
                <a:ext uri="{FF2B5EF4-FFF2-40B4-BE49-F238E27FC236}">
                  <a16:creationId xmlns:a16="http://schemas.microsoft.com/office/drawing/2014/main" id="{D93DF868-1687-1BBF-7DA5-67AC6EFFB6AB}"/>
                </a:ext>
              </a:extLst>
            </p:cNvPr>
            <p:cNvGrpSpPr/>
            <p:nvPr/>
          </p:nvGrpSpPr>
          <p:grpSpPr>
            <a:xfrm>
              <a:off x="8896746" y="954355"/>
              <a:ext cx="502920" cy="502920"/>
              <a:chOff x="1356360" y="665033"/>
              <a:chExt cx="502920" cy="502920"/>
            </a:xfrm>
          </p:grpSpPr>
          <p:sp>
            <p:nvSpPr>
              <p:cNvPr id="489" name="Oval 488">
                <a:extLst>
                  <a:ext uri="{FF2B5EF4-FFF2-40B4-BE49-F238E27FC236}">
                    <a16:creationId xmlns:a16="http://schemas.microsoft.com/office/drawing/2014/main" id="{F6ADEDBF-D73A-828F-DCD7-0FB18B2E54D1}"/>
                  </a:ext>
                </a:extLst>
              </p:cNvPr>
              <p:cNvSpPr/>
              <p:nvPr/>
            </p:nvSpPr>
            <p:spPr>
              <a:xfrm>
                <a:off x="1356360" y="665033"/>
                <a:ext cx="502920" cy="50292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DAC0CE3A-3D6D-3E45-8974-6532D97532E9}"/>
                  </a:ext>
                </a:extLst>
              </p:cNvPr>
              <p:cNvSpPr/>
              <p:nvPr/>
            </p:nvSpPr>
            <p:spPr>
              <a:xfrm>
                <a:off x="1427480" y="734096"/>
                <a:ext cx="365760" cy="365760"/>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4"/>
                    </a:solidFill>
                    <a:latin typeface="Aptos Black" panose="020B0004020202020204" pitchFamily="34" charset="0"/>
                  </a:rPr>
                  <a:t>4</a:t>
                </a:r>
              </a:p>
            </p:txBody>
          </p:sp>
        </p:grpSp>
      </p:grpSp>
      <p:grpSp>
        <p:nvGrpSpPr>
          <p:cNvPr id="504" name="Group 503">
            <a:extLst>
              <a:ext uri="{FF2B5EF4-FFF2-40B4-BE49-F238E27FC236}">
                <a16:creationId xmlns:a16="http://schemas.microsoft.com/office/drawing/2014/main" id="{2A85A068-04CC-E8B7-38D2-96E48A2FB773}"/>
              </a:ext>
            </a:extLst>
          </p:cNvPr>
          <p:cNvGrpSpPr/>
          <p:nvPr/>
        </p:nvGrpSpPr>
        <p:grpSpPr>
          <a:xfrm>
            <a:off x="4284980" y="3641563"/>
            <a:ext cx="2324100" cy="2723767"/>
            <a:chOff x="4284980" y="3641563"/>
            <a:chExt cx="2324100" cy="2723767"/>
          </a:xfrm>
        </p:grpSpPr>
        <p:sp>
          <p:nvSpPr>
            <p:cNvPr id="23" name="Rectangle: Rounded Corners 22">
              <a:extLst>
                <a:ext uri="{FF2B5EF4-FFF2-40B4-BE49-F238E27FC236}">
                  <a16:creationId xmlns:a16="http://schemas.microsoft.com/office/drawing/2014/main" id="{4DBA34C6-2F08-31BD-3A34-4932F9B49C47}"/>
                </a:ext>
              </a:extLst>
            </p:cNvPr>
            <p:cNvSpPr/>
            <p:nvPr/>
          </p:nvSpPr>
          <p:spPr>
            <a:xfrm>
              <a:off x="4284980" y="3897633"/>
              <a:ext cx="2324100" cy="2057400"/>
            </a:xfrm>
            <a:prstGeom prst="roundRect">
              <a:avLst/>
            </a:prstGeom>
            <a:solidFill>
              <a:schemeClr val="bg1"/>
            </a:solidFill>
            <a:ln>
              <a:solidFill>
                <a:schemeClr val="bg1"/>
              </a:solidFill>
            </a:ln>
            <a:effectLst>
              <a:outerShdw blurRad="63500" sx="102000" sy="102000" algn="ctr" rotWithShape="0">
                <a:schemeClr val="tx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TextBox 389">
              <a:extLst>
                <a:ext uri="{FF2B5EF4-FFF2-40B4-BE49-F238E27FC236}">
                  <a16:creationId xmlns:a16="http://schemas.microsoft.com/office/drawing/2014/main" id="{99BD8F36-080D-CE76-3194-098649716CFA}"/>
                </a:ext>
              </a:extLst>
            </p:cNvPr>
            <p:cNvSpPr txBox="1"/>
            <p:nvPr/>
          </p:nvSpPr>
          <p:spPr>
            <a:xfrm>
              <a:off x="4284980" y="4250574"/>
              <a:ext cx="2324100" cy="1384995"/>
            </a:xfrm>
            <a:prstGeom prst="rect">
              <a:avLst/>
            </a:prstGeom>
            <a:noFill/>
          </p:spPr>
          <p:txBody>
            <a:bodyPr wrap="square">
              <a:spAutoFit/>
            </a:bodyPr>
            <a:lstStyle/>
            <a:p>
              <a:pPr algn="ctr"/>
              <a:r>
                <a:rPr lang="en-US" sz="1400">
                  <a:solidFill>
                    <a:srgbClr val="000000"/>
                  </a:solidFill>
                  <a:latin typeface="Arial" panose="020B0604020202020204" pitchFamily="34" charset="0"/>
                </a:rPr>
                <a:t>I</a:t>
              </a:r>
              <a:r>
                <a:rPr lang="en-US" sz="1400" i="0" u="none" strike="noStrike" baseline="0">
                  <a:solidFill>
                    <a:srgbClr val="000000"/>
                  </a:solidFill>
                  <a:latin typeface="Arial" panose="020B0604020202020204" pitchFamily="34" charset="0"/>
                </a:rPr>
                <a:t>nternational finance sector sh</a:t>
              </a:r>
              <a:r>
                <a:rPr lang="en-US" sz="1400">
                  <a:solidFill>
                    <a:srgbClr val="000000"/>
                  </a:solidFill>
                  <a:latin typeface="Arial" panose="020B0604020202020204" pitchFamily="34" charset="0"/>
                </a:rPr>
                <a:t>ould </a:t>
              </a:r>
              <a:r>
                <a:rPr lang="en-US" sz="1400" i="0" u="none" strike="noStrike" baseline="0">
                  <a:solidFill>
                    <a:srgbClr val="000000"/>
                  </a:solidFill>
                  <a:latin typeface="Arial" panose="020B0604020202020204" pitchFamily="34" charset="0"/>
                </a:rPr>
                <a:t>make financing </a:t>
              </a:r>
              <a:r>
                <a:rPr lang="en-US" sz="1400" b="1" i="0" u="none" strike="noStrike" baseline="0">
                  <a:solidFill>
                    <a:srgbClr val="000000"/>
                  </a:solidFill>
                  <a:latin typeface="Arial" panose="020B0604020202020204" pitchFamily="34" charset="0"/>
                </a:rPr>
                <a:t>rail more attractive </a:t>
              </a:r>
              <a:r>
                <a:rPr lang="en-US" sz="1400" i="0" u="none" strike="noStrike" baseline="0">
                  <a:solidFill>
                    <a:srgbClr val="000000"/>
                  </a:solidFill>
                  <a:latin typeface="Arial" panose="020B0604020202020204" pitchFamily="34" charset="0"/>
                </a:rPr>
                <a:t>to public &amp; private sectors and build capacity in LICs and LMICs</a:t>
              </a:r>
              <a:endParaRPr lang="en-US" sz="1400"/>
            </a:p>
          </p:txBody>
        </p:sp>
        <p:grpSp>
          <p:nvGrpSpPr>
            <p:cNvPr id="463" name="Group 462">
              <a:extLst>
                <a:ext uri="{FF2B5EF4-FFF2-40B4-BE49-F238E27FC236}">
                  <a16:creationId xmlns:a16="http://schemas.microsoft.com/office/drawing/2014/main" id="{FE03935C-8052-6BF1-7435-5834BD8C9B64}"/>
                </a:ext>
              </a:extLst>
            </p:cNvPr>
            <p:cNvGrpSpPr/>
            <p:nvPr/>
          </p:nvGrpSpPr>
          <p:grpSpPr>
            <a:xfrm>
              <a:off x="5052695" y="5578946"/>
              <a:ext cx="788670" cy="786384"/>
              <a:chOff x="5052695" y="6234924"/>
              <a:chExt cx="788670" cy="786384"/>
            </a:xfrm>
          </p:grpSpPr>
          <p:grpSp>
            <p:nvGrpSpPr>
              <p:cNvPr id="457" name="Group 456">
                <a:extLst>
                  <a:ext uri="{FF2B5EF4-FFF2-40B4-BE49-F238E27FC236}">
                    <a16:creationId xmlns:a16="http://schemas.microsoft.com/office/drawing/2014/main" id="{6E59D204-1122-B258-56CA-1C9A8ECD8E18}"/>
                  </a:ext>
                </a:extLst>
              </p:cNvPr>
              <p:cNvGrpSpPr/>
              <p:nvPr/>
            </p:nvGrpSpPr>
            <p:grpSpPr>
              <a:xfrm>
                <a:off x="5052695" y="6234924"/>
                <a:ext cx="788670" cy="786384"/>
                <a:chOff x="1364998" y="3104018"/>
                <a:chExt cx="788670" cy="786384"/>
              </a:xfrm>
            </p:grpSpPr>
            <p:sp>
              <p:nvSpPr>
                <p:cNvPr id="459" name="Teardrop 458">
                  <a:extLst>
                    <a:ext uri="{FF2B5EF4-FFF2-40B4-BE49-F238E27FC236}">
                      <a16:creationId xmlns:a16="http://schemas.microsoft.com/office/drawing/2014/main" id="{15692B07-E0C8-831E-4B88-F0212799BDC9}"/>
                    </a:ext>
                  </a:extLst>
                </p:cNvPr>
                <p:cNvSpPr/>
                <p:nvPr/>
              </p:nvSpPr>
              <p:spPr>
                <a:xfrm rot="8093765">
                  <a:off x="1366141" y="3102875"/>
                  <a:ext cx="786384" cy="788670"/>
                </a:xfrm>
                <a:prstGeom prst="teardrop">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9B6D54-1CEC-BE4D-734C-708EE5FF1D21}"/>
                    </a:ext>
                  </a:extLst>
                </p:cNvPr>
                <p:cNvSpPr/>
                <p:nvPr/>
              </p:nvSpPr>
              <p:spPr>
                <a:xfrm>
                  <a:off x="1458412" y="3192877"/>
                  <a:ext cx="603504" cy="6035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2" name="Picture 461" descr="A group of people with a graph&#10;&#10;Description automatically generated">
                <a:extLst>
                  <a:ext uri="{FF2B5EF4-FFF2-40B4-BE49-F238E27FC236}">
                    <a16:creationId xmlns:a16="http://schemas.microsoft.com/office/drawing/2014/main" id="{A5852ACD-A2DF-7BEC-864C-1FD0E3E3C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4066" y="6410694"/>
                <a:ext cx="471328" cy="471328"/>
              </a:xfrm>
              <a:prstGeom prst="rect">
                <a:avLst/>
              </a:prstGeom>
            </p:spPr>
          </p:pic>
        </p:grpSp>
        <p:grpSp>
          <p:nvGrpSpPr>
            <p:cNvPr id="491" name="Group 490">
              <a:extLst>
                <a:ext uri="{FF2B5EF4-FFF2-40B4-BE49-F238E27FC236}">
                  <a16:creationId xmlns:a16="http://schemas.microsoft.com/office/drawing/2014/main" id="{FDA0A41D-6360-D4BB-EA43-CD1937975614}"/>
                </a:ext>
              </a:extLst>
            </p:cNvPr>
            <p:cNvGrpSpPr/>
            <p:nvPr/>
          </p:nvGrpSpPr>
          <p:grpSpPr>
            <a:xfrm>
              <a:off x="5195570" y="3641563"/>
              <a:ext cx="502920" cy="502920"/>
              <a:chOff x="1356360" y="665033"/>
              <a:chExt cx="502920" cy="502920"/>
            </a:xfrm>
          </p:grpSpPr>
          <p:sp>
            <p:nvSpPr>
              <p:cNvPr id="492" name="Oval 491">
                <a:extLst>
                  <a:ext uri="{FF2B5EF4-FFF2-40B4-BE49-F238E27FC236}">
                    <a16:creationId xmlns:a16="http://schemas.microsoft.com/office/drawing/2014/main" id="{F2775E20-6FE5-0B1B-989B-F612D6349A6F}"/>
                  </a:ext>
                </a:extLst>
              </p:cNvPr>
              <p:cNvSpPr/>
              <p:nvPr/>
            </p:nvSpPr>
            <p:spPr>
              <a:xfrm>
                <a:off x="1356360" y="665033"/>
                <a:ext cx="502920" cy="50292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FB545B14-C761-6D8D-E348-A8552CAFD223}"/>
                  </a:ext>
                </a:extLst>
              </p:cNvPr>
              <p:cNvSpPr/>
              <p:nvPr/>
            </p:nvSpPr>
            <p:spPr>
              <a:xfrm>
                <a:off x="1427480" y="734096"/>
                <a:ext cx="365760" cy="365760"/>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5"/>
                    </a:solidFill>
                    <a:latin typeface="Aptos Black" panose="020B0004020202020204" pitchFamily="34" charset="0"/>
                  </a:rPr>
                  <a:t>5</a:t>
                </a:r>
              </a:p>
            </p:txBody>
          </p:sp>
        </p:grpSp>
      </p:grpSp>
      <p:grpSp>
        <p:nvGrpSpPr>
          <p:cNvPr id="505" name="Group 504">
            <a:extLst>
              <a:ext uri="{FF2B5EF4-FFF2-40B4-BE49-F238E27FC236}">
                <a16:creationId xmlns:a16="http://schemas.microsoft.com/office/drawing/2014/main" id="{65B51FDE-6495-DAE8-BFC9-0F528085B933}"/>
              </a:ext>
            </a:extLst>
          </p:cNvPr>
          <p:cNvGrpSpPr/>
          <p:nvPr/>
        </p:nvGrpSpPr>
        <p:grpSpPr>
          <a:xfrm>
            <a:off x="6760210" y="3641563"/>
            <a:ext cx="2324100" cy="2742009"/>
            <a:chOff x="6760210" y="3641563"/>
            <a:chExt cx="2324100" cy="2742009"/>
          </a:xfrm>
        </p:grpSpPr>
        <p:sp>
          <p:nvSpPr>
            <p:cNvPr id="24" name="Rectangle: Rounded Corners 23">
              <a:extLst>
                <a:ext uri="{FF2B5EF4-FFF2-40B4-BE49-F238E27FC236}">
                  <a16:creationId xmlns:a16="http://schemas.microsoft.com/office/drawing/2014/main" id="{A77C1806-69E7-3288-10D7-C024CAE65102}"/>
                </a:ext>
              </a:extLst>
            </p:cNvPr>
            <p:cNvSpPr/>
            <p:nvPr/>
          </p:nvSpPr>
          <p:spPr>
            <a:xfrm>
              <a:off x="6760210" y="3897633"/>
              <a:ext cx="2324100" cy="2057400"/>
            </a:xfrm>
            <a:prstGeom prst="roundRect">
              <a:avLst/>
            </a:prstGeom>
            <a:solidFill>
              <a:schemeClr val="bg1"/>
            </a:solidFill>
            <a:ln>
              <a:solidFill>
                <a:schemeClr val="bg1"/>
              </a:solidFill>
            </a:ln>
            <a:effectLst>
              <a:outerShdw blurRad="63500" sx="102000" sy="102000" algn="ctr" rotWithShape="0">
                <a:schemeClr val="tx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TextBox 391">
              <a:extLst>
                <a:ext uri="{FF2B5EF4-FFF2-40B4-BE49-F238E27FC236}">
                  <a16:creationId xmlns:a16="http://schemas.microsoft.com/office/drawing/2014/main" id="{F6CE0A28-865B-AFAD-B682-B79262FEB790}"/>
                </a:ext>
              </a:extLst>
            </p:cNvPr>
            <p:cNvSpPr txBox="1"/>
            <p:nvPr/>
          </p:nvSpPr>
          <p:spPr>
            <a:xfrm>
              <a:off x="6787674" y="4250574"/>
              <a:ext cx="2269172" cy="1384995"/>
            </a:xfrm>
            <a:prstGeom prst="rect">
              <a:avLst/>
            </a:prstGeom>
            <a:noFill/>
          </p:spPr>
          <p:txBody>
            <a:bodyPr wrap="square">
              <a:spAutoFit/>
            </a:bodyPr>
            <a:lstStyle/>
            <a:p>
              <a:pPr algn="ctr"/>
              <a:r>
                <a:rPr lang="en-US" sz="1400" i="0" u="none" strike="noStrike" baseline="0">
                  <a:solidFill>
                    <a:srgbClr val="000000"/>
                  </a:solidFill>
                  <a:latin typeface="Arial" panose="020B0604020202020204" pitchFamily="34" charset="0"/>
                </a:rPr>
                <a:t>LICs and LMICs should collaborate with rail industry to structure projects </a:t>
              </a:r>
              <a:r>
                <a:rPr lang="en-US" sz="1400" b="1" i="0" u="none" strike="noStrike" baseline="0">
                  <a:solidFill>
                    <a:srgbClr val="000000"/>
                  </a:solidFill>
                  <a:latin typeface="Arial" panose="020B0604020202020204" pitchFamily="34" charset="0"/>
                </a:rPr>
                <a:t>to </a:t>
              </a:r>
              <a:r>
                <a:rPr lang="en-US" sz="1400" b="1" i="0" u="none" strike="noStrike" baseline="0" err="1">
                  <a:solidFill>
                    <a:srgbClr val="000000"/>
                  </a:solidFill>
                  <a:latin typeface="Arial" panose="020B0604020202020204" pitchFamily="34" charset="0"/>
                </a:rPr>
                <a:t>maximise</a:t>
              </a:r>
              <a:r>
                <a:rPr lang="en-US" sz="1400" b="1" i="0" u="none" strike="noStrike" baseline="0">
                  <a:solidFill>
                    <a:srgbClr val="000000"/>
                  </a:solidFill>
                  <a:latin typeface="Arial" panose="020B0604020202020204" pitchFamily="34" charset="0"/>
                </a:rPr>
                <a:t> broader economic benefits</a:t>
              </a:r>
              <a:endParaRPr lang="en-US" sz="1400" b="1"/>
            </a:p>
          </p:txBody>
        </p:sp>
        <p:grpSp>
          <p:nvGrpSpPr>
            <p:cNvPr id="473" name="Group 472">
              <a:extLst>
                <a:ext uri="{FF2B5EF4-FFF2-40B4-BE49-F238E27FC236}">
                  <a16:creationId xmlns:a16="http://schemas.microsoft.com/office/drawing/2014/main" id="{5EE06C64-4451-9ABE-2DB0-8A25FEAD4A5D}"/>
                </a:ext>
              </a:extLst>
            </p:cNvPr>
            <p:cNvGrpSpPr/>
            <p:nvPr/>
          </p:nvGrpSpPr>
          <p:grpSpPr>
            <a:xfrm>
              <a:off x="7527925" y="5597188"/>
              <a:ext cx="788670" cy="786384"/>
              <a:chOff x="7519513" y="6253166"/>
              <a:chExt cx="788670" cy="786384"/>
            </a:xfrm>
          </p:grpSpPr>
          <p:grpSp>
            <p:nvGrpSpPr>
              <p:cNvPr id="465" name="Group 464">
                <a:extLst>
                  <a:ext uri="{FF2B5EF4-FFF2-40B4-BE49-F238E27FC236}">
                    <a16:creationId xmlns:a16="http://schemas.microsoft.com/office/drawing/2014/main" id="{F4A98DD7-AD08-6EE4-88E0-B3CBE022A8C9}"/>
                  </a:ext>
                </a:extLst>
              </p:cNvPr>
              <p:cNvGrpSpPr/>
              <p:nvPr/>
            </p:nvGrpSpPr>
            <p:grpSpPr>
              <a:xfrm>
                <a:off x="7519513" y="6253166"/>
                <a:ext cx="788670" cy="786384"/>
                <a:chOff x="1364998" y="3104018"/>
                <a:chExt cx="788670" cy="786384"/>
              </a:xfrm>
            </p:grpSpPr>
            <p:sp>
              <p:nvSpPr>
                <p:cNvPr id="467" name="Teardrop 466">
                  <a:extLst>
                    <a:ext uri="{FF2B5EF4-FFF2-40B4-BE49-F238E27FC236}">
                      <a16:creationId xmlns:a16="http://schemas.microsoft.com/office/drawing/2014/main" id="{7A826517-260B-E0F7-69E7-B0202BDADB06}"/>
                    </a:ext>
                  </a:extLst>
                </p:cNvPr>
                <p:cNvSpPr/>
                <p:nvPr/>
              </p:nvSpPr>
              <p:spPr>
                <a:xfrm rot="8093765">
                  <a:off x="1366141" y="3102875"/>
                  <a:ext cx="786384" cy="788670"/>
                </a:xfrm>
                <a:prstGeom prst="teardrop">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850930A5-42E5-8AF9-47A0-F79BE8C29DD2}"/>
                    </a:ext>
                  </a:extLst>
                </p:cNvPr>
                <p:cNvSpPr/>
                <p:nvPr/>
              </p:nvSpPr>
              <p:spPr>
                <a:xfrm>
                  <a:off x="1458412" y="3192877"/>
                  <a:ext cx="603504" cy="6035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72" name="Picture 471" descr="A hand with crosses on it&#10;&#10;Description automatically generated">
                <a:extLst>
                  <a:ext uri="{FF2B5EF4-FFF2-40B4-BE49-F238E27FC236}">
                    <a16:creationId xmlns:a16="http://schemas.microsoft.com/office/drawing/2014/main" id="{175B9E10-DCE3-0F38-E0E3-D1E2053082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5511" y="6377350"/>
                <a:ext cx="476673" cy="476673"/>
              </a:xfrm>
              <a:prstGeom prst="rect">
                <a:avLst/>
              </a:prstGeom>
            </p:spPr>
          </p:pic>
        </p:grpSp>
        <p:grpSp>
          <p:nvGrpSpPr>
            <p:cNvPr id="494" name="Group 493">
              <a:extLst>
                <a:ext uri="{FF2B5EF4-FFF2-40B4-BE49-F238E27FC236}">
                  <a16:creationId xmlns:a16="http://schemas.microsoft.com/office/drawing/2014/main" id="{4BEFF3EC-FB1E-9063-FDB6-EB26384DBB5D}"/>
                </a:ext>
              </a:extLst>
            </p:cNvPr>
            <p:cNvGrpSpPr/>
            <p:nvPr/>
          </p:nvGrpSpPr>
          <p:grpSpPr>
            <a:xfrm>
              <a:off x="7670800" y="3641563"/>
              <a:ext cx="502920" cy="502920"/>
              <a:chOff x="1356360" y="665033"/>
              <a:chExt cx="502920" cy="502920"/>
            </a:xfrm>
          </p:grpSpPr>
          <p:sp>
            <p:nvSpPr>
              <p:cNvPr id="495" name="Oval 494">
                <a:extLst>
                  <a:ext uri="{FF2B5EF4-FFF2-40B4-BE49-F238E27FC236}">
                    <a16:creationId xmlns:a16="http://schemas.microsoft.com/office/drawing/2014/main" id="{33B07641-4580-C8FE-C766-D3483E9A5524}"/>
                  </a:ext>
                </a:extLst>
              </p:cNvPr>
              <p:cNvSpPr/>
              <p:nvPr/>
            </p:nvSpPr>
            <p:spPr>
              <a:xfrm>
                <a:off x="1356360" y="665033"/>
                <a:ext cx="502920" cy="502920"/>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71016383-5AE2-A3B0-AA67-1192975AE558}"/>
                  </a:ext>
                </a:extLst>
              </p:cNvPr>
              <p:cNvSpPr/>
              <p:nvPr/>
            </p:nvSpPr>
            <p:spPr>
              <a:xfrm>
                <a:off x="1427480" y="734096"/>
                <a:ext cx="365760" cy="365760"/>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latin typeface="Aptos Black" panose="020B0004020202020204" pitchFamily="34" charset="0"/>
                  </a:rPr>
                  <a:t>6</a:t>
                </a:r>
              </a:p>
            </p:txBody>
          </p:sp>
        </p:grpSp>
      </p:grpSp>
      <p:grpSp>
        <p:nvGrpSpPr>
          <p:cNvPr id="506" name="Group 505">
            <a:extLst>
              <a:ext uri="{FF2B5EF4-FFF2-40B4-BE49-F238E27FC236}">
                <a16:creationId xmlns:a16="http://schemas.microsoft.com/office/drawing/2014/main" id="{5E46E62A-57A1-3CA4-25F0-35C4F9A66944}"/>
              </a:ext>
            </a:extLst>
          </p:cNvPr>
          <p:cNvGrpSpPr/>
          <p:nvPr/>
        </p:nvGrpSpPr>
        <p:grpSpPr>
          <a:xfrm>
            <a:off x="9235440" y="3636722"/>
            <a:ext cx="2324100" cy="2726027"/>
            <a:chOff x="9235440" y="3636722"/>
            <a:chExt cx="2324100" cy="2726027"/>
          </a:xfrm>
        </p:grpSpPr>
        <p:sp>
          <p:nvSpPr>
            <p:cNvPr id="25" name="Rectangle: Rounded Corners 24">
              <a:extLst>
                <a:ext uri="{FF2B5EF4-FFF2-40B4-BE49-F238E27FC236}">
                  <a16:creationId xmlns:a16="http://schemas.microsoft.com/office/drawing/2014/main" id="{598E2891-DAE8-77DE-AEEF-E81C5D0427B7}"/>
                </a:ext>
              </a:extLst>
            </p:cNvPr>
            <p:cNvSpPr/>
            <p:nvPr/>
          </p:nvSpPr>
          <p:spPr>
            <a:xfrm>
              <a:off x="9235440" y="3897633"/>
              <a:ext cx="2324100" cy="2057400"/>
            </a:xfrm>
            <a:prstGeom prst="roundRect">
              <a:avLst/>
            </a:prstGeom>
            <a:solidFill>
              <a:schemeClr val="bg1"/>
            </a:solidFill>
            <a:ln>
              <a:solidFill>
                <a:schemeClr val="bg1"/>
              </a:solidFill>
            </a:ln>
            <a:effectLst>
              <a:outerShdw blurRad="63500" sx="102000" sy="102000" algn="ctr" rotWithShape="0">
                <a:schemeClr val="tx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extBox 393">
              <a:extLst>
                <a:ext uri="{FF2B5EF4-FFF2-40B4-BE49-F238E27FC236}">
                  <a16:creationId xmlns:a16="http://schemas.microsoft.com/office/drawing/2014/main" id="{13B73CA9-98D7-8925-B0EE-07250AA694AA}"/>
                </a:ext>
              </a:extLst>
            </p:cNvPr>
            <p:cNvSpPr txBox="1"/>
            <p:nvPr/>
          </p:nvSpPr>
          <p:spPr>
            <a:xfrm>
              <a:off x="9235440" y="4250574"/>
              <a:ext cx="2324100" cy="1169551"/>
            </a:xfrm>
            <a:prstGeom prst="rect">
              <a:avLst/>
            </a:prstGeom>
            <a:noFill/>
          </p:spPr>
          <p:txBody>
            <a:bodyPr wrap="square">
              <a:spAutoFit/>
            </a:bodyPr>
            <a:lstStyle/>
            <a:p>
              <a:pPr algn="ctr"/>
              <a:r>
                <a:rPr lang="en-US" sz="1400">
                  <a:solidFill>
                    <a:srgbClr val="000000"/>
                  </a:solidFill>
                  <a:latin typeface="Arial" panose="020B0604020202020204" pitchFamily="34" charset="0"/>
                </a:rPr>
                <a:t>R</a:t>
              </a:r>
              <a:r>
                <a:rPr lang="en-US" sz="1400" i="0" u="none" strike="noStrike" baseline="0">
                  <a:solidFill>
                    <a:srgbClr val="000000"/>
                  </a:solidFill>
                  <a:latin typeface="Arial" panose="020B0604020202020204" pitchFamily="34" charset="0"/>
                </a:rPr>
                <a:t>ail industry should </a:t>
              </a:r>
              <a:r>
                <a:rPr lang="en-US" sz="1400" b="1" i="0" u="none" strike="noStrike" baseline="0">
                  <a:solidFill>
                    <a:srgbClr val="000000"/>
                  </a:solidFill>
                  <a:latin typeface="Arial" panose="020B0604020202020204" pitchFamily="34" charset="0"/>
                </a:rPr>
                <a:t>leverage </a:t>
              </a:r>
              <a:r>
                <a:rPr lang="en-US" sz="1400" b="1" i="0" u="none" strike="noStrike" baseline="0" err="1">
                  <a:solidFill>
                    <a:srgbClr val="000000"/>
                  </a:solidFill>
                  <a:latin typeface="Arial" panose="020B0604020202020204" pitchFamily="34" charset="0"/>
                </a:rPr>
                <a:t>digitalisation</a:t>
              </a:r>
              <a:r>
                <a:rPr lang="en-US" sz="1400" b="1" i="0" u="none" strike="noStrike" baseline="0">
                  <a:solidFill>
                    <a:srgbClr val="000000"/>
                  </a:solidFill>
                  <a:latin typeface="Arial" panose="020B0604020202020204" pitchFamily="34" charset="0"/>
                </a:rPr>
                <a:t> and advances in rail technologies </a:t>
              </a:r>
              <a:r>
                <a:rPr lang="en-US" sz="1400" i="0" u="none" strike="noStrike" baseline="0">
                  <a:solidFill>
                    <a:srgbClr val="000000"/>
                  </a:solidFill>
                  <a:latin typeface="Arial" panose="020B0604020202020204" pitchFamily="34" charset="0"/>
                </a:rPr>
                <a:t>to improve attractiveness</a:t>
              </a:r>
              <a:endParaRPr lang="en-US" sz="1400"/>
            </a:p>
          </p:txBody>
        </p:sp>
        <p:grpSp>
          <p:nvGrpSpPr>
            <p:cNvPr id="481" name="Group 480">
              <a:extLst>
                <a:ext uri="{FF2B5EF4-FFF2-40B4-BE49-F238E27FC236}">
                  <a16:creationId xmlns:a16="http://schemas.microsoft.com/office/drawing/2014/main" id="{36585581-8C91-AF45-2DF6-AFC2381BD76F}"/>
                </a:ext>
              </a:extLst>
            </p:cNvPr>
            <p:cNvGrpSpPr/>
            <p:nvPr/>
          </p:nvGrpSpPr>
          <p:grpSpPr>
            <a:xfrm>
              <a:off x="10003155" y="5576365"/>
              <a:ext cx="788670" cy="786384"/>
              <a:chOff x="10003155" y="6232343"/>
              <a:chExt cx="788670" cy="786384"/>
            </a:xfrm>
          </p:grpSpPr>
          <p:grpSp>
            <p:nvGrpSpPr>
              <p:cNvPr id="475" name="Group 474">
                <a:extLst>
                  <a:ext uri="{FF2B5EF4-FFF2-40B4-BE49-F238E27FC236}">
                    <a16:creationId xmlns:a16="http://schemas.microsoft.com/office/drawing/2014/main" id="{AE6963D5-067C-0534-6EF2-B2CD5756A384}"/>
                  </a:ext>
                </a:extLst>
              </p:cNvPr>
              <p:cNvGrpSpPr/>
              <p:nvPr/>
            </p:nvGrpSpPr>
            <p:grpSpPr>
              <a:xfrm>
                <a:off x="10003155" y="6232343"/>
                <a:ext cx="788670" cy="786384"/>
                <a:chOff x="1364998" y="3104018"/>
                <a:chExt cx="788670" cy="786384"/>
              </a:xfrm>
            </p:grpSpPr>
            <p:sp>
              <p:nvSpPr>
                <p:cNvPr id="477" name="Teardrop 476">
                  <a:extLst>
                    <a:ext uri="{FF2B5EF4-FFF2-40B4-BE49-F238E27FC236}">
                      <a16:creationId xmlns:a16="http://schemas.microsoft.com/office/drawing/2014/main" id="{87AE20C9-8828-2A61-BFF1-468D07B6A3CB}"/>
                    </a:ext>
                  </a:extLst>
                </p:cNvPr>
                <p:cNvSpPr/>
                <p:nvPr/>
              </p:nvSpPr>
              <p:spPr>
                <a:xfrm rot="8093765">
                  <a:off x="1366141" y="3102875"/>
                  <a:ext cx="786384" cy="788670"/>
                </a:xfrm>
                <a:prstGeom prst="teardrop">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8" name="Oval 477">
                  <a:extLst>
                    <a:ext uri="{FF2B5EF4-FFF2-40B4-BE49-F238E27FC236}">
                      <a16:creationId xmlns:a16="http://schemas.microsoft.com/office/drawing/2014/main" id="{16877A03-E31D-81B8-587B-72333523F6A9}"/>
                    </a:ext>
                  </a:extLst>
                </p:cNvPr>
                <p:cNvSpPr/>
                <p:nvPr/>
              </p:nvSpPr>
              <p:spPr>
                <a:xfrm>
                  <a:off x="1458412" y="3192877"/>
                  <a:ext cx="603504" cy="6035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0" name="Picture 479" descr="A finger touching a circle&#10;&#10;Description automatically generated">
                <a:extLst>
                  <a:ext uri="{FF2B5EF4-FFF2-40B4-BE49-F238E27FC236}">
                    <a16:creationId xmlns:a16="http://schemas.microsoft.com/office/drawing/2014/main" id="{F3855E15-F5DB-A108-F9B7-5378D1DAD2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42367" y="6373180"/>
                <a:ext cx="503632" cy="503632"/>
              </a:xfrm>
              <a:prstGeom prst="rect">
                <a:avLst/>
              </a:prstGeom>
            </p:spPr>
          </p:pic>
        </p:grpSp>
        <p:grpSp>
          <p:nvGrpSpPr>
            <p:cNvPr id="497" name="Group 496">
              <a:extLst>
                <a:ext uri="{FF2B5EF4-FFF2-40B4-BE49-F238E27FC236}">
                  <a16:creationId xmlns:a16="http://schemas.microsoft.com/office/drawing/2014/main" id="{BEF2C623-7477-9CF8-A9F9-EE7F87B8CEA4}"/>
                </a:ext>
              </a:extLst>
            </p:cNvPr>
            <p:cNvGrpSpPr/>
            <p:nvPr/>
          </p:nvGrpSpPr>
          <p:grpSpPr>
            <a:xfrm>
              <a:off x="10146030" y="3636722"/>
              <a:ext cx="502920" cy="502920"/>
              <a:chOff x="1356360" y="665033"/>
              <a:chExt cx="502920" cy="502920"/>
            </a:xfrm>
          </p:grpSpPr>
          <p:sp>
            <p:nvSpPr>
              <p:cNvPr id="498" name="Oval 497">
                <a:extLst>
                  <a:ext uri="{FF2B5EF4-FFF2-40B4-BE49-F238E27FC236}">
                    <a16:creationId xmlns:a16="http://schemas.microsoft.com/office/drawing/2014/main" id="{09ECADDB-6E02-9C89-B818-28EF34D2DE49}"/>
                  </a:ext>
                </a:extLst>
              </p:cNvPr>
              <p:cNvSpPr/>
              <p:nvPr/>
            </p:nvSpPr>
            <p:spPr>
              <a:xfrm>
                <a:off x="1356360" y="665033"/>
                <a:ext cx="502920" cy="502920"/>
              </a:xfrm>
              <a:prstGeom prst="ellipse">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99" name="Oval 498">
                <a:extLst>
                  <a:ext uri="{FF2B5EF4-FFF2-40B4-BE49-F238E27FC236}">
                    <a16:creationId xmlns:a16="http://schemas.microsoft.com/office/drawing/2014/main" id="{EFBB1C1B-2969-71E4-638F-F76DA850106E}"/>
                  </a:ext>
                </a:extLst>
              </p:cNvPr>
              <p:cNvSpPr/>
              <p:nvPr/>
            </p:nvSpPr>
            <p:spPr>
              <a:xfrm>
                <a:off x="1427480" y="734096"/>
                <a:ext cx="365760" cy="365760"/>
              </a:xfrm>
              <a:prstGeom prst="ellipse">
                <a:avLst/>
              </a:prstGeom>
              <a:solidFill>
                <a:schemeClr val="bg1"/>
              </a:solidFill>
              <a:ln>
                <a:noFill/>
              </a:ln>
              <a:effectLst>
                <a:outerShdw blurRad="63500" sx="102000" sy="1020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Aptos Black" panose="020B0004020202020204" pitchFamily="34" charset="0"/>
                  </a:rPr>
                  <a:t>7</a:t>
                </a:r>
              </a:p>
            </p:txBody>
          </p:sp>
        </p:grpSp>
      </p:grpSp>
      <p:pic>
        <p:nvPicPr>
          <p:cNvPr id="507" name="Picture 506" descr="A screenshot of a video game&#10;&#10;Description automatically generated">
            <a:extLst>
              <a:ext uri="{FF2B5EF4-FFF2-40B4-BE49-F238E27FC236}">
                <a16:creationId xmlns:a16="http://schemas.microsoft.com/office/drawing/2014/main" id="{5BDBECB9-4775-C57A-D6AA-5B324D1CC3D9}"/>
              </a:ext>
            </a:extLst>
          </p:cNvPr>
          <p:cNvPicPr>
            <a:picLocks noChangeAspect="1"/>
          </p:cNvPicPr>
          <p:nvPr/>
        </p:nvPicPr>
        <p:blipFill rotWithShape="1">
          <a:blip r:embed="rId3">
            <a:extLst>
              <a:ext uri="{28A0092B-C50C-407E-A947-70E740481C1C}">
                <a14:useLocalDpi xmlns:a14="http://schemas.microsoft.com/office/drawing/2010/main" val="0"/>
              </a:ext>
            </a:extLst>
          </a:blip>
          <a:srcRect l="67266" t="72" r="16618" b="-72"/>
          <a:stretch/>
        </p:blipFill>
        <p:spPr>
          <a:xfrm>
            <a:off x="1496592" y="4936594"/>
            <a:ext cx="1262769" cy="1251883"/>
          </a:xfrm>
          <a:prstGeom prst="rect">
            <a:avLst/>
          </a:prstGeom>
        </p:spPr>
      </p:pic>
      <p:pic>
        <p:nvPicPr>
          <p:cNvPr id="508" name="Picture 507" descr="A screenshot of a video game&#10;&#10;Description automatically generated">
            <a:extLst>
              <a:ext uri="{FF2B5EF4-FFF2-40B4-BE49-F238E27FC236}">
                <a16:creationId xmlns:a16="http://schemas.microsoft.com/office/drawing/2014/main" id="{5215B1B3-C170-FD77-C2C9-B2AD81D54D8D}"/>
              </a:ext>
            </a:extLst>
          </p:cNvPr>
          <p:cNvPicPr>
            <a:picLocks noChangeAspect="1"/>
          </p:cNvPicPr>
          <p:nvPr/>
        </p:nvPicPr>
        <p:blipFill rotWithShape="1">
          <a:blip r:embed="rId3">
            <a:extLst>
              <a:ext uri="{28A0092B-C50C-407E-A947-70E740481C1C}">
                <a14:useLocalDpi xmlns:a14="http://schemas.microsoft.com/office/drawing/2010/main" val="0"/>
              </a:ext>
            </a:extLst>
          </a:blip>
          <a:srcRect l="83349" t="220" r="535" b="-220"/>
          <a:stretch/>
        </p:blipFill>
        <p:spPr>
          <a:xfrm>
            <a:off x="2759361" y="4942613"/>
            <a:ext cx="1262769" cy="1251883"/>
          </a:xfrm>
          <a:prstGeom prst="rect">
            <a:avLst/>
          </a:prstGeom>
        </p:spPr>
      </p:pic>
      <p:pic>
        <p:nvPicPr>
          <p:cNvPr id="510" name="Picture 509" descr="A screenshot of a video game&#10;&#10;Description automatically generated">
            <a:extLst>
              <a:ext uri="{FF2B5EF4-FFF2-40B4-BE49-F238E27FC236}">
                <a16:creationId xmlns:a16="http://schemas.microsoft.com/office/drawing/2014/main" id="{44AC6B0D-4DD9-5934-EE89-D4C63F79A221}"/>
              </a:ext>
            </a:extLst>
          </p:cNvPr>
          <p:cNvPicPr>
            <a:picLocks noChangeAspect="1"/>
          </p:cNvPicPr>
          <p:nvPr/>
        </p:nvPicPr>
        <p:blipFill rotWithShape="1">
          <a:blip r:embed="rId3">
            <a:extLst>
              <a:ext uri="{28A0092B-C50C-407E-A947-70E740481C1C}">
                <a14:useLocalDpi xmlns:a14="http://schemas.microsoft.com/office/drawing/2010/main" val="0"/>
              </a:ext>
            </a:extLst>
          </a:blip>
          <a:srcRect l="34651" t="-1306" r="50000" b="1306"/>
          <a:stretch/>
        </p:blipFill>
        <p:spPr>
          <a:xfrm>
            <a:off x="10751213" y="2600533"/>
            <a:ext cx="1026966" cy="1068982"/>
          </a:xfrm>
          <a:prstGeom prst="rect">
            <a:avLst/>
          </a:prstGeom>
        </p:spPr>
      </p:pic>
      <p:pic>
        <p:nvPicPr>
          <p:cNvPr id="511" name="Picture 510" descr="A screenshot of a video game&#10;&#10;Description automatically generated">
            <a:extLst>
              <a:ext uri="{FF2B5EF4-FFF2-40B4-BE49-F238E27FC236}">
                <a16:creationId xmlns:a16="http://schemas.microsoft.com/office/drawing/2014/main" id="{4434710A-7F23-8596-55A2-1A4D33FB4E96}"/>
              </a:ext>
            </a:extLst>
          </p:cNvPr>
          <p:cNvPicPr>
            <a:picLocks noChangeAspect="1"/>
          </p:cNvPicPr>
          <p:nvPr/>
        </p:nvPicPr>
        <p:blipFill rotWithShape="1">
          <a:blip r:embed="rId3">
            <a:extLst>
              <a:ext uri="{28A0092B-C50C-407E-A947-70E740481C1C}">
                <a14:useLocalDpi xmlns:a14="http://schemas.microsoft.com/office/drawing/2010/main" val="0"/>
              </a:ext>
            </a:extLst>
          </a:blip>
          <a:srcRect l="17651" t="1417" r="67000" b="-1417"/>
          <a:stretch/>
        </p:blipFill>
        <p:spPr>
          <a:xfrm>
            <a:off x="10775287" y="1548410"/>
            <a:ext cx="1026966" cy="1068982"/>
          </a:xfrm>
          <a:prstGeom prst="rect">
            <a:avLst/>
          </a:prstGeom>
        </p:spPr>
      </p:pic>
      <p:pic>
        <p:nvPicPr>
          <p:cNvPr id="512" name="Picture 511" descr="A screenshot of a video game&#10;&#10;Description automatically generated">
            <a:extLst>
              <a:ext uri="{FF2B5EF4-FFF2-40B4-BE49-F238E27FC236}">
                <a16:creationId xmlns:a16="http://schemas.microsoft.com/office/drawing/2014/main" id="{D0E7459D-72B2-D63A-92D4-146F6CF70472}"/>
              </a:ext>
            </a:extLst>
          </p:cNvPr>
          <p:cNvPicPr>
            <a:picLocks noChangeAspect="1"/>
          </p:cNvPicPr>
          <p:nvPr/>
        </p:nvPicPr>
        <p:blipFill rotWithShape="1">
          <a:blip r:embed="rId3">
            <a:extLst>
              <a:ext uri="{28A0092B-C50C-407E-A947-70E740481C1C}">
                <a14:useLocalDpi xmlns:a14="http://schemas.microsoft.com/office/drawing/2010/main" val="0"/>
              </a:ext>
            </a:extLst>
          </a:blip>
          <a:srcRect l="51729" r="32155"/>
          <a:stretch/>
        </p:blipFill>
        <p:spPr>
          <a:xfrm>
            <a:off x="270766" y="4938186"/>
            <a:ext cx="1262769" cy="1251883"/>
          </a:xfrm>
          <a:prstGeom prst="rect">
            <a:avLst/>
          </a:prstGeom>
        </p:spPr>
      </p:pic>
    </p:spTree>
    <p:extLst>
      <p:ext uri="{BB962C8B-B14F-4D97-AF65-F5344CB8AC3E}">
        <p14:creationId xmlns:p14="http://schemas.microsoft.com/office/powerpoint/2010/main" val="264197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00"/>
                                        </p:tgtEl>
                                        <p:attrNameLst>
                                          <p:attrName>style.visibility</p:attrName>
                                        </p:attrNameLst>
                                      </p:cBhvr>
                                      <p:to>
                                        <p:strVal val="visible"/>
                                      </p:to>
                                    </p:set>
                                    <p:anim calcmode="lin" valueType="num">
                                      <p:cBhvr additive="base">
                                        <p:cTn id="7" dur="500" fill="hold"/>
                                        <p:tgtEl>
                                          <p:spTgt spid="500"/>
                                        </p:tgtEl>
                                        <p:attrNameLst>
                                          <p:attrName>ppt_x</p:attrName>
                                        </p:attrNameLst>
                                      </p:cBhvr>
                                      <p:tavLst>
                                        <p:tav tm="0">
                                          <p:val>
                                            <p:strVal val="#ppt_x"/>
                                          </p:val>
                                        </p:tav>
                                        <p:tav tm="100000">
                                          <p:val>
                                            <p:strVal val="#ppt_x"/>
                                          </p:val>
                                        </p:tav>
                                      </p:tavLst>
                                    </p:anim>
                                    <p:anim calcmode="lin" valueType="num">
                                      <p:cBhvr additive="base">
                                        <p:cTn id="8" dur="500" fill="hold"/>
                                        <p:tgtEl>
                                          <p:spTgt spid="500"/>
                                        </p:tgtEl>
                                        <p:attrNameLst>
                                          <p:attrName>ppt_y</p:attrName>
                                        </p:attrNameLst>
                                      </p:cBhvr>
                                      <p:tavLst>
                                        <p:tav tm="0">
                                          <p:val>
                                            <p:strVal val="0-#ppt_h/2"/>
                                          </p:val>
                                        </p:tav>
                                        <p:tav tm="100000">
                                          <p:val>
                                            <p:strVal val="#ppt_y"/>
                                          </p:val>
                                        </p:tav>
                                      </p:tavLst>
                                    </p:anim>
                                  </p:childTnLst>
                                </p:cTn>
                              </p:par>
                              <p:par>
                                <p:cTn id="9" presetID="26" presetClass="emph" presetSubtype="0" fill="hold" nodeType="withEffect">
                                  <p:stCondLst>
                                    <p:cond delay="0"/>
                                  </p:stCondLst>
                                  <p:childTnLst>
                                    <p:animEffect transition="out" filter="fade">
                                      <p:cBhvr>
                                        <p:cTn id="10" dur="2000" tmFilter="0, 0; .2, .5; .8, .5; 1, 0"/>
                                        <p:tgtEl>
                                          <p:spTgt spid="402"/>
                                        </p:tgtEl>
                                      </p:cBhvr>
                                    </p:animEffect>
                                    <p:animScale>
                                      <p:cBhvr>
                                        <p:cTn id="11" dur="1000" autoRev="1" fill="hold"/>
                                        <p:tgtEl>
                                          <p:spTgt spid="40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501"/>
                                        </p:tgtEl>
                                        <p:attrNameLst>
                                          <p:attrName>style.visibility</p:attrName>
                                        </p:attrNameLst>
                                      </p:cBhvr>
                                      <p:to>
                                        <p:strVal val="visible"/>
                                      </p:to>
                                    </p:set>
                                    <p:anim calcmode="lin" valueType="num">
                                      <p:cBhvr additive="base">
                                        <p:cTn id="16" dur="500" fill="hold"/>
                                        <p:tgtEl>
                                          <p:spTgt spid="501"/>
                                        </p:tgtEl>
                                        <p:attrNameLst>
                                          <p:attrName>ppt_x</p:attrName>
                                        </p:attrNameLst>
                                      </p:cBhvr>
                                      <p:tavLst>
                                        <p:tav tm="0">
                                          <p:val>
                                            <p:strVal val="#ppt_x"/>
                                          </p:val>
                                        </p:tav>
                                        <p:tav tm="100000">
                                          <p:val>
                                            <p:strVal val="#ppt_x"/>
                                          </p:val>
                                        </p:tav>
                                      </p:tavLst>
                                    </p:anim>
                                    <p:anim calcmode="lin" valueType="num">
                                      <p:cBhvr additive="base">
                                        <p:cTn id="17" dur="500" fill="hold"/>
                                        <p:tgtEl>
                                          <p:spTgt spid="501"/>
                                        </p:tgtEl>
                                        <p:attrNameLst>
                                          <p:attrName>ppt_y</p:attrName>
                                        </p:attrNameLst>
                                      </p:cBhvr>
                                      <p:tavLst>
                                        <p:tav tm="0">
                                          <p:val>
                                            <p:strVal val="0-#ppt_h/2"/>
                                          </p:val>
                                        </p:tav>
                                        <p:tav tm="100000">
                                          <p:val>
                                            <p:strVal val="#ppt_y"/>
                                          </p:val>
                                        </p:tav>
                                      </p:tavLst>
                                    </p:anim>
                                  </p:childTnLst>
                                </p:cTn>
                              </p:par>
                              <p:par>
                                <p:cTn id="18" presetID="26" presetClass="emph" presetSubtype="0" fill="hold" nodeType="withEffect">
                                  <p:stCondLst>
                                    <p:cond delay="0"/>
                                  </p:stCondLst>
                                  <p:childTnLst>
                                    <p:animEffect transition="out" filter="fade">
                                      <p:cBhvr>
                                        <p:cTn id="19" dur="2000" tmFilter="0, 0; .2, .5; .8, .5; 1, 0"/>
                                        <p:tgtEl>
                                          <p:spTgt spid="510"/>
                                        </p:tgtEl>
                                      </p:cBhvr>
                                    </p:animEffect>
                                    <p:animScale>
                                      <p:cBhvr>
                                        <p:cTn id="20" dur="1000" autoRev="1" fill="hold"/>
                                        <p:tgtEl>
                                          <p:spTgt spid="510"/>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02"/>
                                        </p:tgtEl>
                                        <p:attrNameLst>
                                          <p:attrName>style.visibility</p:attrName>
                                        </p:attrNameLst>
                                      </p:cBhvr>
                                      <p:to>
                                        <p:strVal val="visible"/>
                                      </p:to>
                                    </p:set>
                                    <p:anim calcmode="lin" valueType="num">
                                      <p:cBhvr additive="base">
                                        <p:cTn id="25" dur="500" fill="hold"/>
                                        <p:tgtEl>
                                          <p:spTgt spid="502"/>
                                        </p:tgtEl>
                                        <p:attrNameLst>
                                          <p:attrName>ppt_x</p:attrName>
                                        </p:attrNameLst>
                                      </p:cBhvr>
                                      <p:tavLst>
                                        <p:tav tm="0">
                                          <p:val>
                                            <p:strVal val="#ppt_x"/>
                                          </p:val>
                                        </p:tav>
                                        <p:tav tm="100000">
                                          <p:val>
                                            <p:strVal val="#ppt_x"/>
                                          </p:val>
                                        </p:tav>
                                      </p:tavLst>
                                    </p:anim>
                                    <p:anim calcmode="lin" valueType="num">
                                      <p:cBhvr additive="base">
                                        <p:cTn id="26" dur="500" fill="hold"/>
                                        <p:tgtEl>
                                          <p:spTgt spid="502"/>
                                        </p:tgtEl>
                                        <p:attrNameLst>
                                          <p:attrName>ppt_y</p:attrName>
                                        </p:attrNameLst>
                                      </p:cBhvr>
                                      <p:tavLst>
                                        <p:tav tm="0">
                                          <p:val>
                                            <p:strVal val="0-#ppt_h/2"/>
                                          </p:val>
                                        </p:tav>
                                        <p:tav tm="100000">
                                          <p:val>
                                            <p:strVal val="#ppt_y"/>
                                          </p:val>
                                        </p:tav>
                                      </p:tavLst>
                                    </p:anim>
                                  </p:childTnLst>
                                </p:cTn>
                              </p:par>
                              <p:par>
                                <p:cTn id="27" presetID="26" presetClass="emph" presetSubtype="0" fill="hold" nodeType="withEffect">
                                  <p:stCondLst>
                                    <p:cond delay="0"/>
                                  </p:stCondLst>
                                  <p:childTnLst>
                                    <p:animEffect transition="out" filter="fade">
                                      <p:cBhvr>
                                        <p:cTn id="28" dur="2000" tmFilter="0, 0; .2, .5; .8, .5; 1, 0"/>
                                        <p:tgtEl>
                                          <p:spTgt spid="401"/>
                                        </p:tgtEl>
                                      </p:cBhvr>
                                    </p:animEffect>
                                    <p:animScale>
                                      <p:cBhvr>
                                        <p:cTn id="29" dur="1000" autoRev="1" fill="hold"/>
                                        <p:tgtEl>
                                          <p:spTgt spid="401"/>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503"/>
                                        </p:tgtEl>
                                        <p:attrNameLst>
                                          <p:attrName>style.visibility</p:attrName>
                                        </p:attrNameLst>
                                      </p:cBhvr>
                                      <p:to>
                                        <p:strVal val="visible"/>
                                      </p:to>
                                    </p:set>
                                    <p:anim calcmode="lin" valueType="num">
                                      <p:cBhvr additive="base">
                                        <p:cTn id="34" dur="500" fill="hold"/>
                                        <p:tgtEl>
                                          <p:spTgt spid="503"/>
                                        </p:tgtEl>
                                        <p:attrNameLst>
                                          <p:attrName>ppt_x</p:attrName>
                                        </p:attrNameLst>
                                      </p:cBhvr>
                                      <p:tavLst>
                                        <p:tav tm="0">
                                          <p:val>
                                            <p:strVal val="#ppt_x"/>
                                          </p:val>
                                        </p:tav>
                                        <p:tav tm="100000">
                                          <p:val>
                                            <p:strVal val="#ppt_x"/>
                                          </p:val>
                                        </p:tav>
                                      </p:tavLst>
                                    </p:anim>
                                    <p:anim calcmode="lin" valueType="num">
                                      <p:cBhvr additive="base">
                                        <p:cTn id="35" dur="500" fill="hold"/>
                                        <p:tgtEl>
                                          <p:spTgt spid="503"/>
                                        </p:tgtEl>
                                        <p:attrNameLst>
                                          <p:attrName>ppt_y</p:attrName>
                                        </p:attrNameLst>
                                      </p:cBhvr>
                                      <p:tavLst>
                                        <p:tav tm="0">
                                          <p:val>
                                            <p:strVal val="0-#ppt_h/2"/>
                                          </p:val>
                                        </p:tav>
                                        <p:tav tm="100000">
                                          <p:val>
                                            <p:strVal val="#ppt_y"/>
                                          </p:val>
                                        </p:tav>
                                      </p:tavLst>
                                    </p:anim>
                                  </p:childTnLst>
                                </p:cTn>
                              </p:par>
                              <p:par>
                                <p:cTn id="36" presetID="26" presetClass="emph" presetSubtype="0" fill="hold" nodeType="withEffect">
                                  <p:stCondLst>
                                    <p:cond delay="0"/>
                                  </p:stCondLst>
                                  <p:childTnLst>
                                    <p:animEffect transition="out" filter="fade">
                                      <p:cBhvr>
                                        <p:cTn id="37" dur="2000" tmFilter="0, 0; .2, .5; .8, .5; 1, 0"/>
                                        <p:tgtEl>
                                          <p:spTgt spid="398"/>
                                        </p:tgtEl>
                                      </p:cBhvr>
                                    </p:animEffect>
                                    <p:animScale>
                                      <p:cBhvr>
                                        <p:cTn id="38" dur="1000" autoRev="1" fill="hold"/>
                                        <p:tgtEl>
                                          <p:spTgt spid="398"/>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04"/>
                                        </p:tgtEl>
                                        <p:attrNameLst>
                                          <p:attrName>style.visibility</p:attrName>
                                        </p:attrNameLst>
                                      </p:cBhvr>
                                      <p:to>
                                        <p:strVal val="visible"/>
                                      </p:to>
                                    </p:set>
                                    <p:anim calcmode="lin" valueType="num">
                                      <p:cBhvr additive="base">
                                        <p:cTn id="43" dur="500" fill="hold"/>
                                        <p:tgtEl>
                                          <p:spTgt spid="504"/>
                                        </p:tgtEl>
                                        <p:attrNameLst>
                                          <p:attrName>ppt_x</p:attrName>
                                        </p:attrNameLst>
                                      </p:cBhvr>
                                      <p:tavLst>
                                        <p:tav tm="0">
                                          <p:val>
                                            <p:strVal val="#ppt_x"/>
                                          </p:val>
                                        </p:tav>
                                        <p:tav tm="100000">
                                          <p:val>
                                            <p:strVal val="#ppt_x"/>
                                          </p:val>
                                        </p:tav>
                                      </p:tavLst>
                                    </p:anim>
                                    <p:anim calcmode="lin" valueType="num">
                                      <p:cBhvr additive="base">
                                        <p:cTn id="44" dur="500" fill="hold"/>
                                        <p:tgtEl>
                                          <p:spTgt spid="504"/>
                                        </p:tgtEl>
                                        <p:attrNameLst>
                                          <p:attrName>ppt_y</p:attrName>
                                        </p:attrNameLst>
                                      </p:cBhvr>
                                      <p:tavLst>
                                        <p:tav tm="0">
                                          <p:val>
                                            <p:strVal val="1+#ppt_h/2"/>
                                          </p:val>
                                        </p:tav>
                                        <p:tav tm="100000">
                                          <p:val>
                                            <p:strVal val="#ppt_y"/>
                                          </p:val>
                                        </p:tav>
                                      </p:tavLst>
                                    </p:anim>
                                  </p:childTnLst>
                                </p:cTn>
                              </p:par>
                              <p:par>
                                <p:cTn id="45" presetID="26" presetClass="emph" presetSubtype="0" fill="hold" nodeType="withEffect">
                                  <p:stCondLst>
                                    <p:cond delay="0"/>
                                  </p:stCondLst>
                                  <p:childTnLst>
                                    <p:animEffect transition="out" filter="fade">
                                      <p:cBhvr>
                                        <p:cTn id="46" dur="2000" tmFilter="0, 0; .2, .5; .8, .5; 1, 0"/>
                                        <p:tgtEl>
                                          <p:spTgt spid="511"/>
                                        </p:tgtEl>
                                      </p:cBhvr>
                                    </p:animEffect>
                                    <p:animScale>
                                      <p:cBhvr>
                                        <p:cTn id="47" dur="1000" autoRev="1" fill="hold"/>
                                        <p:tgtEl>
                                          <p:spTgt spid="511"/>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05"/>
                                        </p:tgtEl>
                                        <p:attrNameLst>
                                          <p:attrName>style.visibility</p:attrName>
                                        </p:attrNameLst>
                                      </p:cBhvr>
                                      <p:to>
                                        <p:strVal val="visible"/>
                                      </p:to>
                                    </p:set>
                                    <p:anim calcmode="lin" valueType="num">
                                      <p:cBhvr additive="base">
                                        <p:cTn id="52" dur="500" fill="hold"/>
                                        <p:tgtEl>
                                          <p:spTgt spid="505"/>
                                        </p:tgtEl>
                                        <p:attrNameLst>
                                          <p:attrName>ppt_x</p:attrName>
                                        </p:attrNameLst>
                                      </p:cBhvr>
                                      <p:tavLst>
                                        <p:tav tm="0">
                                          <p:val>
                                            <p:strVal val="#ppt_x"/>
                                          </p:val>
                                        </p:tav>
                                        <p:tav tm="100000">
                                          <p:val>
                                            <p:strVal val="#ppt_x"/>
                                          </p:val>
                                        </p:tav>
                                      </p:tavLst>
                                    </p:anim>
                                    <p:anim calcmode="lin" valueType="num">
                                      <p:cBhvr additive="base">
                                        <p:cTn id="53" dur="500" fill="hold"/>
                                        <p:tgtEl>
                                          <p:spTgt spid="505"/>
                                        </p:tgtEl>
                                        <p:attrNameLst>
                                          <p:attrName>ppt_y</p:attrName>
                                        </p:attrNameLst>
                                      </p:cBhvr>
                                      <p:tavLst>
                                        <p:tav tm="0">
                                          <p:val>
                                            <p:strVal val="1+#ppt_h/2"/>
                                          </p:val>
                                        </p:tav>
                                        <p:tav tm="100000">
                                          <p:val>
                                            <p:strVal val="#ppt_y"/>
                                          </p:val>
                                        </p:tav>
                                      </p:tavLst>
                                    </p:anim>
                                  </p:childTnLst>
                                </p:cTn>
                              </p:par>
                              <p:par>
                                <p:cTn id="54" presetID="26" presetClass="emph" presetSubtype="0" fill="hold" nodeType="withEffect">
                                  <p:stCondLst>
                                    <p:cond delay="0"/>
                                  </p:stCondLst>
                                  <p:childTnLst>
                                    <p:animEffect transition="out" filter="fade">
                                      <p:cBhvr>
                                        <p:cTn id="55" dur="2000" tmFilter="0, 0; .2, .5; .8, .5; 1, 0"/>
                                        <p:tgtEl>
                                          <p:spTgt spid="512"/>
                                        </p:tgtEl>
                                      </p:cBhvr>
                                    </p:animEffect>
                                    <p:animScale>
                                      <p:cBhvr>
                                        <p:cTn id="56" dur="1000" autoRev="1" fill="hold"/>
                                        <p:tgtEl>
                                          <p:spTgt spid="512"/>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06"/>
                                        </p:tgtEl>
                                        <p:attrNameLst>
                                          <p:attrName>style.visibility</p:attrName>
                                        </p:attrNameLst>
                                      </p:cBhvr>
                                      <p:to>
                                        <p:strVal val="visible"/>
                                      </p:to>
                                    </p:set>
                                    <p:anim calcmode="lin" valueType="num">
                                      <p:cBhvr additive="base">
                                        <p:cTn id="61" dur="500" fill="hold"/>
                                        <p:tgtEl>
                                          <p:spTgt spid="506"/>
                                        </p:tgtEl>
                                        <p:attrNameLst>
                                          <p:attrName>ppt_x</p:attrName>
                                        </p:attrNameLst>
                                      </p:cBhvr>
                                      <p:tavLst>
                                        <p:tav tm="0">
                                          <p:val>
                                            <p:strVal val="#ppt_x"/>
                                          </p:val>
                                        </p:tav>
                                        <p:tav tm="100000">
                                          <p:val>
                                            <p:strVal val="#ppt_x"/>
                                          </p:val>
                                        </p:tav>
                                      </p:tavLst>
                                    </p:anim>
                                    <p:anim calcmode="lin" valueType="num">
                                      <p:cBhvr additive="base">
                                        <p:cTn id="62" dur="500" fill="hold"/>
                                        <p:tgtEl>
                                          <p:spTgt spid="506"/>
                                        </p:tgtEl>
                                        <p:attrNameLst>
                                          <p:attrName>ppt_y</p:attrName>
                                        </p:attrNameLst>
                                      </p:cBhvr>
                                      <p:tavLst>
                                        <p:tav tm="0">
                                          <p:val>
                                            <p:strVal val="1+#ppt_h/2"/>
                                          </p:val>
                                        </p:tav>
                                        <p:tav tm="100000">
                                          <p:val>
                                            <p:strVal val="#ppt_y"/>
                                          </p:val>
                                        </p:tav>
                                      </p:tavLst>
                                    </p:anim>
                                  </p:childTnLst>
                                </p:cTn>
                              </p:par>
                              <p:par>
                                <p:cTn id="63" presetID="26" presetClass="emph" presetSubtype="0" fill="hold" nodeType="withEffect">
                                  <p:stCondLst>
                                    <p:cond delay="0"/>
                                  </p:stCondLst>
                                  <p:childTnLst>
                                    <p:animEffect transition="out" filter="fade">
                                      <p:cBhvr>
                                        <p:cTn id="64" dur="2000" tmFilter="0, 0; .2, .5; .8, .5; 1, 0"/>
                                        <p:tgtEl>
                                          <p:spTgt spid="508"/>
                                        </p:tgtEl>
                                      </p:cBhvr>
                                    </p:animEffect>
                                    <p:animScale>
                                      <p:cBhvr>
                                        <p:cTn id="65" dur="1000" autoRev="1" fill="hold"/>
                                        <p:tgtEl>
                                          <p:spTgt spid="50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B35F2A-6FE4-503A-16AF-5F57A45CE554}"/>
              </a:ext>
            </a:extLst>
          </p:cNvPr>
          <p:cNvPicPr>
            <a:picLocks noChangeAspect="1"/>
          </p:cNvPicPr>
          <p:nvPr/>
        </p:nvPicPr>
        <p:blipFill>
          <a:blip r:embed="rId3"/>
          <a:stretch>
            <a:fillRect/>
          </a:stretch>
        </p:blipFill>
        <p:spPr>
          <a:xfrm>
            <a:off x="6453964" y="1846708"/>
            <a:ext cx="4883100" cy="3469571"/>
          </a:xfrm>
          <a:prstGeom prst="rect">
            <a:avLst/>
          </a:prstGeom>
        </p:spPr>
      </p:pic>
    </p:spTree>
    <p:extLst>
      <p:ext uri="{BB962C8B-B14F-4D97-AF65-F5344CB8AC3E}">
        <p14:creationId xmlns:p14="http://schemas.microsoft.com/office/powerpoint/2010/main" val="2599066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ain on a bridge over a river&#10;&#10;Description automatically generated">
            <a:extLst>
              <a:ext uri="{FF2B5EF4-FFF2-40B4-BE49-F238E27FC236}">
                <a16:creationId xmlns:a16="http://schemas.microsoft.com/office/drawing/2014/main" id="{CCA15A08-3B85-7517-1F9E-993909B83EC8}"/>
              </a:ext>
            </a:extLst>
          </p:cNvPr>
          <p:cNvPicPr>
            <a:picLocks noChangeAspect="1"/>
          </p:cNvPicPr>
          <p:nvPr/>
        </p:nvPicPr>
        <p:blipFill rotWithShape="1">
          <a:blip r:embed="rId3"/>
          <a:srcRect l="38582" r="36139"/>
          <a:stretch/>
        </p:blipFill>
        <p:spPr>
          <a:xfrm>
            <a:off x="-6646" y="0"/>
            <a:ext cx="1913263" cy="6764055"/>
          </a:xfrm>
          <a:prstGeom prst="rect">
            <a:avLst/>
          </a:prstGeom>
        </p:spPr>
      </p:pic>
      <p:sp>
        <p:nvSpPr>
          <p:cNvPr id="2" name="TextBox 1">
            <a:extLst>
              <a:ext uri="{FF2B5EF4-FFF2-40B4-BE49-F238E27FC236}">
                <a16:creationId xmlns:a16="http://schemas.microsoft.com/office/drawing/2014/main" id="{0A1413BB-9D9A-3028-1659-97FFF35D33E5}"/>
              </a:ext>
            </a:extLst>
          </p:cNvPr>
          <p:cNvSpPr txBox="1"/>
          <p:nvPr/>
        </p:nvSpPr>
        <p:spPr>
          <a:xfrm>
            <a:off x="7463040" y="6302390"/>
            <a:ext cx="5244202" cy="461665"/>
          </a:xfrm>
          <a:prstGeom prst="rect">
            <a:avLst/>
          </a:prstGeom>
          <a:noFill/>
        </p:spPr>
        <p:txBody>
          <a:bodyPr wrap="square">
            <a:spAutoFit/>
          </a:bodyPr>
          <a:lstStyle/>
          <a:p>
            <a:r>
              <a:rPr lang="en-US" sz="1200"/>
              <a:t>Source: IEA (2022), Rail, IEA, Paris https://www.iea.org/reports/rail, License: CC BY 4.0</a:t>
            </a:r>
          </a:p>
        </p:txBody>
      </p:sp>
      <p:pic>
        <p:nvPicPr>
          <p:cNvPr id="4" name="Picture 3">
            <a:extLst>
              <a:ext uri="{FF2B5EF4-FFF2-40B4-BE49-F238E27FC236}">
                <a16:creationId xmlns:a16="http://schemas.microsoft.com/office/drawing/2014/main" id="{EA2940FF-628A-6CF2-55C0-589DE34516C5}"/>
              </a:ext>
            </a:extLst>
          </p:cNvPr>
          <p:cNvPicPr>
            <a:picLocks noChangeAspect="1"/>
          </p:cNvPicPr>
          <p:nvPr/>
        </p:nvPicPr>
        <p:blipFill rotWithShape="1">
          <a:blip r:embed="rId4"/>
          <a:srcRect b="22864"/>
          <a:stretch/>
        </p:blipFill>
        <p:spPr>
          <a:xfrm>
            <a:off x="3041403" y="2203439"/>
            <a:ext cx="8074263" cy="2955521"/>
          </a:xfrm>
          <a:prstGeom prst="rect">
            <a:avLst/>
          </a:prstGeom>
        </p:spPr>
      </p:pic>
      <p:sp>
        <p:nvSpPr>
          <p:cNvPr id="5" name="TextBox 4">
            <a:extLst>
              <a:ext uri="{FF2B5EF4-FFF2-40B4-BE49-F238E27FC236}">
                <a16:creationId xmlns:a16="http://schemas.microsoft.com/office/drawing/2014/main" id="{8FD07A86-F1A4-0B62-38FE-777216842E53}"/>
              </a:ext>
            </a:extLst>
          </p:cNvPr>
          <p:cNvSpPr txBox="1"/>
          <p:nvPr/>
        </p:nvSpPr>
        <p:spPr>
          <a:xfrm>
            <a:off x="2182189" y="271659"/>
            <a:ext cx="9792693" cy="1077218"/>
          </a:xfrm>
          <a:prstGeom prst="rect">
            <a:avLst/>
          </a:prstGeom>
          <a:noFill/>
        </p:spPr>
        <p:txBody>
          <a:bodyPr wrap="square">
            <a:spAutoFit/>
          </a:bodyPr>
          <a:lstStyle/>
          <a:p>
            <a:r>
              <a:rPr lang="en-GB" sz="3200">
                <a:effectLst/>
                <a:latin typeface="+mj-lt"/>
                <a:ea typeface="Calibri" panose="020F0502020204030204" pitchFamily="34" charset="0"/>
                <a:cs typeface="Times New Roman" panose="02020603050405020304" pitchFamily="18" charset="0"/>
              </a:rPr>
              <a:t>Lowest GHG intensity of all motorised modes </a:t>
            </a:r>
          </a:p>
        </p:txBody>
      </p:sp>
      <p:sp>
        <p:nvSpPr>
          <p:cNvPr id="6" name="TextBox 5">
            <a:extLst>
              <a:ext uri="{FF2B5EF4-FFF2-40B4-BE49-F238E27FC236}">
                <a16:creationId xmlns:a16="http://schemas.microsoft.com/office/drawing/2014/main" id="{F8285D6A-E19F-FAFF-1029-9B76B643C092}"/>
              </a:ext>
            </a:extLst>
          </p:cNvPr>
          <p:cNvSpPr txBox="1"/>
          <p:nvPr/>
        </p:nvSpPr>
        <p:spPr>
          <a:xfrm>
            <a:off x="1906617" y="5739423"/>
            <a:ext cx="4189383" cy="1015663"/>
          </a:xfrm>
          <a:prstGeom prst="rect">
            <a:avLst/>
          </a:prstGeom>
          <a:solidFill>
            <a:schemeClr val="accent1">
              <a:lumMod val="20000"/>
              <a:lumOff val="80000"/>
            </a:schemeClr>
          </a:solidFill>
        </p:spPr>
        <p:txBody>
          <a:bodyPr wrap="square" rtlCol="0">
            <a:spAutoFit/>
          </a:bodyPr>
          <a:lstStyle/>
          <a:p>
            <a:r>
              <a:rPr lang="en-US" sz="2000">
                <a:latin typeface="+mj-lt"/>
                <a:ea typeface="ADLaM Display" panose="020F0502020204030204" pitchFamily="2" charset="0"/>
                <a:cs typeface="ADLaM Display" panose="020F0502020204030204" pitchFamily="2" charset="0"/>
              </a:rPr>
              <a:t>With 32% global average electric tracks - On track to be the first to reach net zero</a:t>
            </a:r>
          </a:p>
        </p:txBody>
      </p:sp>
      <p:sp>
        <p:nvSpPr>
          <p:cNvPr id="10" name="TextBox 9">
            <a:extLst>
              <a:ext uri="{FF2B5EF4-FFF2-40B4-BE49-F238E27FC236}">
                <a16:creationId xmlns:a16="http://schemas.microsoft.com/office/drawing/2014/main" id="{883A1E40-1540-1209-1C38-E3234628A93D}"/>
              </a:ext>
            </a:extLst>
          </p:cNvPr>
          <p:cNvSpPr txBox="1"/>
          <p:nvPr/>
        </p:nvSpPr>
        <p:spPr>
          <a:xfrm>
            <a:off x="8002617" y="1212706"/>
            <a:ext cx="4189383" cy="707886"/>
          </a:xfrm>
          <a:prstGeom prst="rect">
            <a:avLst/>
          </a:prstGeom>
          <a:solidFill>
            <a:schemeClr val="accent1">
              <a:lumMod val="20000"/>
              <a:lumOff val="80000"/>
            </a:schemeClr>
          </a:solidFill>
        </p:spPr>
        <p:txBody>
          <a:bodyPr wrap="square" rtlCol="0">
            <a:spAutoFit/>
          </a:bodyPr>
          <a:lstStyle/>
          <a:p>
            <a:r>
              <a:rPr lang="en-US" sz="2000">
                <a:latin typeface="+mj-lt"/>
                <a:ea typeface="ADLaM Display" panose="020F0502020204030204" pitchFamily="2" charset="0"/>
                <a:cs typeface="ADLaM Display" panose="020F0502020204030204" pitchFamily="2" charset="0"/>
              </a:rPr>
              <a:t>Global average of 22g per passenger km</a:t>
            </a:r>
          </a:p>
        </p:txBody>
      </p:sp>
    </p:spTree>
    <p:extLst>
      <p:ext uri="{BB962C8B-B14F-4D97-AF65-F5344CB8AC3E}">
        <p14:creationId xmlns:p14="http://schemas.microsoft.com/office/powerpoint/2010/main" val="4115044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ain on a bridge over a river&#10;&#10;Description automatically generated">
            <a:extLst>
              <a:ext uri="{FF2B5EF4-FFF2-40B4-BE49-F238E27FC236}">
                <a16:creationId xmlns:a16="http://schemas.microsoft.com/office/drawing/2014/main" id="{CCA15A08-3B85-7517-1F9E-993909B83EC8}"/>
              </a:ext>
            </a:extLst>
          </p:cNvPr>
          <p:cNvPicPr>
            <a:picLocks noChangeAspect="1"/>
          </p:cNvPicPr>
          <p:nvPr/>
        </p:nvPicPr>
        <p:blipFill rotWithShape="1">
          <a:blip r:embed="rId3"/>
          <a:srcRect l="38582" r="36139"/>
          <a:stretch/>
        </p:blipFill>
        <p:spPr>
          <a:xfrm>
            <a:off x="-6646" y="0"/>
            <a:ext cx="1913263" cy="6764055"/>
          </a:xfrm>
          <a:prstGeom prst="rect">
            <a:avLst/>
          </a:prstGeom>
        </p:spPr>
      </p:pic>
      <p:pic>
        <p:nvPicPr>
          <p:cNvPr id="2" name="Immagine 6" descr="Chart, line chart&#10;&#10;Description automatically generated">
            <a:extLst>
              <a:ext uri="{FF2B5EF4-FFF2-40B4-BE49-F238E27FC236}">
                <a16:creationId xmlns:a16="http://schemas.microsoft.com/office/drawing/2014/main" id="{3887AECB-D441-7262-67D0-0C762DA15B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89"/>
          <a:stretch/>
        </p:blipFill>
        <p:spPr>
          <a:xfrm>
            <a:off x="2546041" y="474306"/>
            <a:ext cx="7897633" cy="3590115"/>
          </a:xfrm>
          <a:prstGeom prst="rect">
            <a:avLst/>
          </a:prstGeom>
        </p:spPr>
      </p:pic>
      <p:sp>
        <p:nvSpPr>
          <p:cNvPr id="4" name="TextBox 3">
            <a:extLst>
              <a:ext uri="{FF2B5EF4-FFF2-40B4-BE49-F238E27FC236}">
                <a16:creationId xmlns:a16="http://schemas.microsoft.com/office/drawing/2014/main" id="{C48ED6A5-3CB8-5D4D-3575-8336A75AE303}"/>
              </a:ext>
            </a:extLst>
          </p:cNvPr>
          <p:cNvSpPr txBox="1"/>
          <p:nvPr/>
        </p:nvSpPr>
        <p:spPr>
          <a:xfrm>
            <a:off x="2546041" y="4752478"/>
            <a:ext cx="9010059" cy="1384995"/>
          </a:xfrm>
          <a:prstGeom prst="rect">
            <a:avLst/>
          </a:prstGeom>
          <a:noFill/>
        </p:spPr>
        <p:txBody>
          <a:bodyPr wrap="square">
            <a:spAutoFit/>
          </a:bodyPr>
          <a:lstStyle/>
          <a:p>
            <a:r>
              <a:rPr lang="en-US" sz="2800" b="1">
                <a:latin typeface="+mj-lt"/>
                <a:ea typeface="Calibri" panose="020F0502020204030204" pitchFamily="34" charset="0"/>
                <a:cs typeface="Arial" panose="020B0604020202020204" pitchFamily="34" charset="0"/>
              </a:rPr>
              <a:t>The only mode to have reduced total emissions - </a:t>
            </a:r>
            <a:r>
              <a:rPr lang="en-GB" sz="2800">
                <a:effectLst/>
                <a:latin typeface="+mj-lt"/>
                <a:ea typeface="Calibri" panose="020F0502020204030204" pitchFamily="34" charset="0"/>
                <a:cs typeface="Times New Roman" panose="02020603050405020304" pitchFamily="18" charset="0"/>
              </a:rPr>
              <a:t>25% more energy efficient </a:t>
            </a:r>
            <a:r>
              <a:rPr lang="en-GB" sz="2800">
                <a:latin typeface="+mj-lt"/>
                <a:ea typeface="Calibri" panose="020F0502020204030204" pitchFamily="34" charset="0"/>
                <a:cs typeface="Times New Roman" panose="02020603050405020304" pitchFamily="18" charset="0"/>
              </a:rPr>
              <a:t>in the last 15 years</a:t>
            </a:r>
            <a:endParaRPr lang="en-US" sz="1600">
              <a:latin typeface="+mj-lt"/>
            </a:endParaRPr>
          </a:p>
        </p:txBody>
      </p:sp>
      <p:sp>
        <p:nvSpPr>
          <p:cNvPr id="5" name="TextBox 4">
            <a:extLst>
              <a:ext uri="{FF2B5EF4-FFF2-40B4-BE49-F238E27FC236}">
                <a16:creationId xmlns:a16="http://schemas.microsoft.com/office/drawing/2014/main" id="{5762DEA6-FB4A-FE22-B0F4-776C16B8B4AF}"/>
              </a:ext>
            </a:extLst>
          </p:cNvPr>
          <p:cNvSpPr txBox="1"/>
          <p:nvPr/>
        </p:nvSpPr>
        <p:spPr>
          <a:xfrm>
            <a:off x="7821573" y="4167185"/>
            <a:ext cx="5244202" cy="276999"/>
          </a:xfrm>
          <a:prstGeom prst="rect">
            <a:avLst/>
          </a:prstGeom>
          <a:noFill/>
        </p:spPr>
        <p:txBody>
          <a:bodyPr wrap="square">
            <a:spAutoFit/>
          </a:bodyPr>
          <a:lstStyle/>
          <a:p>
            <a:r>
              <a:rPr lang="en-US" sz="1200"/>
              <a:t>Source: UIC (2021), Energy and Traction Energy Database </a:t>
            </a:r>
          </a:p>
        </p:txBody>
      </p:sp>
    </p:spTree>
    <p:extLst>
      <p:ext uri="{BB962C8B-B14F-4D97-AF65-F5344CB8AC3E}">
        <p14:creationId xmlns:p14="http://schemas.microsoft.com/office/powerpoint/2010/main" val="534198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ain on a bridge over a river&#10;&#10;Description automatically generated">
            <a:extLst>
              <a:ext uri="{FF2B5EF4-FFF2-40B4-BE49-F238E27FC236}">
                <a16:creationId xmlns:a16="http://schemas.microsoft.com/office/drawing/2014/main" id="{CCA15A08-3B85-7517-1F9E-993909B83EC8}"/>
              </a:ext>
            </a:extLst>
          </p:cNvPr>
          <p:cNvPicPr>
            <a:picLocks noChangeAspect="1"/>
          </p:cNvPicPr>
          <p:nvPr/>
        </p:nvPicPr>
        <p:blipFill rotWithShape="1">
          <a:blip r:embed="rId3"/>
          <a:srcRect l="38582" r="36139"/>
          <a:stretch/>
        </p:blipFill>
        <p:spPr>
          <a:xfrm>
            <a:off x="-6646" y="0"/>
            <a:ext cx="1913263" cy="6764055"/>
          </a:xfrm>
          <a:prstGeom prst="rect">
            <a:avLst/>
          </a:prstGeom>
        </p:spPr>
      </p:pic>
      <p:pic>
        <p:nvPicPr>
          <p:cNvPr id="2" name="Picture 1" descr="Chart, bar chart&#10;&#10;Description automatically generated">
            <a:extLst>
              <a:ext uri="{FF2B5EF4-FFF2-40B4-BE49-F238E27FC236}">
                <a16:creationId xmlns:a16="http://schemas.microsoft.com/office/drawing/2014/main" id="{BA135FA9-B7A2-0581-D626-479756D72D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83" y="686318"/>
            <a:ext cx="6084749" cy="5070624"/>
          </a:xfrm>
          <a:prstGeom prst="rect">
            <a:avLst/>
          </a:prstGeom>
        </p:spPr>
      </p:pic>
      <p:sp>
        <p:nvSpPr>
          <p:cNvPr id="4" name="TextBox 3">
            <a:extLst>
              <a:ext uri="{FF2B5EF4-FFF2-40B4-BE49-F238E27FC236}">
                <a16:creationId xmlns:a16="http://schemas.microsoft.com/office/drawing/2014/main" id="{CA980CDE-4FE6-B995-E07D-550F812351B1}"/>
              </a:ext>
            </a:extLst>
          </p:cNvPr>
          <p:cNvSpPr txBox="1"/>
          <p:nvPr/>
        </p:nvSpPr>
        <p:spPr>
          <a:xfrm>
            <a:off x="1906617" y="127174"/>
            <a:ext cx="4276072" cy="584775"/>
          </a:xfrm>
          <a:prstGeom prst="rect">
            <a:avLst/>
          </a:prstGeom>
          <a:noFill/>
        </p:spPr>
        <p:txBody>
          <a:bodyPr wrap="square">
            <a:spAutoFit/>
          </a:bodyPr>
          <a:lstStyle/>
          <a:p>
            <a:pPr lvl="0">
              <a:defRPr/>
            </a:pPr>
            <a:r>
              <a:rPr lang="en-US" sz="2000" b="0" i="0">
                <a:effectLst/>
                <a:latin typeface="+mj-lt"/>
              </a:rPr>
              <a:t> </a:t>
            </a:r>
          </a:p>
          <a:p>
            <a:pPr lvl="0">
              <a:defRPr/>
            </a:pPr>
            <a:r>
              <a:rPr lang="en-US" sz="1200" b="0" i="0">
                <a:effectLst/>
                <a:latin typeface="+mj-lt"/>
              </a:rPr>
              <a:t>IEA Net Zero Scenario </a:t>
            </a:r>
            <a:r>
              <a:rPr lang="en-US" sz="1200">
                <a:latin typeface="+mj-lt"/>
              </a:rPr>
              <a:t>(EJ) </a:t>
            </a:r>
            <a:endParaRPr lang="en-US" sz="1200" b="0" i="0">
              <a:effectLst/>
              <a:latin typeface="+mj-lt"/>
            </a:endParaRPr>
          </a:p>
        </p:txBody>
      </p:sp>
      <p:sp>
        <p:nvSpPr>
          <p:cNvPr id="5" name="TextBox 4">
            <a:extLst>
              <a:ext uri="{FF2B5EF4-FFF2-40B4-BE49-F238E27FC236}">
                <a16:creationId xmlns:a16="http://schemas.microsoft.com/office/drawing/2014/main" id="{DD9E1411-4653-5078-EA45-DAC3D6711664}"/>
              </a:ext>
            </a:extLst>
          </p:cNvPr>
          <p:cNvSpPr txBox="1"/>
          <p:nvPr/>
        </p:nvSpPr>
        <p:spPr>
          <a:xfrm>
            <a:off x="667903" y="6530392"/>
            <a:ext cx="6421582" cy="430887"/>
          </a:xfrm>
          <a:prstGeom prst="rect">
            <a:avLst/>
          </a:prstGeom>
          <a:noFill/>
        </p:spPr>
        <p:txBody>
          <a:bodyPr wrap="square">
            <a:spAutoFit/>
          </a:bodyPr>
          <a:lstStyle/>
          <a:p>
            <a:r>
              <a:rPr lang="en-US" sz="1100"/>
              <a:t>Source: IEA (2022), Rail, IEA, Paris https://www.iea.org/reports/rail, License: CC BY 4.0 (GWH)</a:t>
            </a:r>
          </a:p>
        </p:txBody>
      </p:sp>
      <p:pic>
        <p:nvPicPr>
          <p:cNvPr id="6" name="Picture 5">
            <a:extLst>
              <a:ext uri="{FF2B5EF4-FFF2-40B4-BE49-F238E27FC236}">
                <a16:creationId xmlns:a16="http://schemas.microsoft.com/office/drawing/2014/main" id="{7CE3A4CB-6FA8-F792-494F-831C4C4EF3D4}"/>
              </a:ext>
            </a:extLst>
          </p:cNvPr>
          <p:cNvPicPr>
            <a:picLocks noChangeAspect="1"/>
          </p:cNvPicPr>
          <p:nvPr/>
        </p:nvPicPr>
        <p:blipFill>
          <a:blip r:embed="rId5"/>
          <a:stretch>
            <a:fillRect/>
          </a:stretch>
        </p:blipFill>
        <p:spPr>
          <a:xfrm>
            <a:off x="1043683" y="5691127"/>
            <a:ext cx="5428096" cy="566059"/>
          </a:xfrm>
          <a:prstGeom prst="rect">
            <a:avLst/>
          </a:prstGeom>
        </p:spPr>
      </p:pic>
      <p:sp>
        <p:nvSpPr>
          <p:cNvPr id="7" name="TextBox 6">
            <a:extLst>
              <a:ext uri="{FF2B5EF4-FFF2-40B4-BE49-F238E27FC236}">
                <a16:creationId xmlns:a16="http://schemas.microsoft.com/office/drawing/2014/main" id="{7AC5D1E1-BA38-FA0B-F8F0-E611ABD54514}"/>
              </a:ext>
            </a:extLst>
          </p:cNvPr>
          <p:cNvSpPr txBox="1"/>
          <p:nvPr/>
        </p:nvSpPr>
        <p:spPr>
          <a:xfrm>
            <a:off x="7128432" y="711949"/>
            <a:ext cx="4726820" cy="57246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a:effectLst/>
                <a:latin typeface="+mj-lt"/>
              </a:rPr>
              <a:t>Through modal shift, rail electrification, new renewable power integration, </a:t>
            </a:r>
            <a:r>
              <a:rPr lang="en-US" sz="2000" b="0" i="0" err="1">
                <a:effectLst/>
                <a:latin typeface="+mj-lt"/>
              </a:rPr>
              <a:t>digitalisation</a:t>
            </a:r>
            <a:r>
              <a:rPr lang="en-US" sz="2000" b="0" i="0">
                <a:effectLst/>
                <a:latin typeface="+mj-lt"/>
              </a:rPr>
              <a:t> and energy efficiency,  </a:t>
            </a:r>
            <a:r>
              <a:rPr lang="en-US" sz="3600" b="0" i="0">
                <a:effectLst/>
                <a:latin typeface="+mj-lt"/>
              </a:rPr>
              <a:t>460Mt GHG emissions will be avoided by 2050</a:t>
            </a:r>
            <a:endParaRPr lang="en-US" sz="2000" b="0" i="0">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a:effectLst/>
                <a:latin typeface="+mj-lt"/>
              </a:rPr>
              <a:t>Total energy demand must grow as rail expands with modal shift from aviation and road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a:effectLst/>
                <a:latin typeface="+mj-lt"/>
              </a:rPr>
              <a:t>Electricity demand needs to grow to 2/3 by 2030 - particularly in freight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a:effectLst/>
              <a:latin typeface="+mj-lt"/>
            </a:endParaRPr>
          </a:p>
        </p:txBody>
      </p:sp>
    </p:spTree>
    <p:extLst>
      <p:ext uri="{BB962C8B-B14F-4D97-AF65-F5344CB8AC3E}">
        <p14:creationId xmlns:p14="http://schemas.microsoft.com/office/powerpoint/2010/main" val="1704703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3E3A46C-4D71-5918-D38C-BC19E104FD8A}"/>
              </a:ext>
            </a:extLst>
          </p:cNvPr>
          <p:cNvSpPr>
            <a:spLocks noGrp="1"/>
          </p:cNvSpPr>
          <p:nvPr>
            <p:ph type="pic" sz="quarter" idx="4294967295"/>
          </p:nvPr>
        </p:nvSpPr>
        <p:spPr>
          <a:xfrm>
            <a:off x="6300787" y="471488"/>
            <a:ext cx="5691187" cy="1771650"/>
          </a:xfrm>
        </p:spPr>
        <p:txBody>
          <a:bodyPr>
            <a:normAutofit fontScale="92500" lnSpcReduction="20000"/>
          </a:bodyPr>
          <a:lstStyle/>
          <a:p>
            <a:r>
              <a:rPr lang="en-US" sz="2800">
                <a:latin typeface="+mj-lt"/>
                <a:cs typeface="Times New Roman" panose="02020603050405020304" pitchFamily="18" charset="0"/>
              </a:rPr>
              <a:t>Plan investment in renewables in synergy with  investment in electric railways to accelerate the transition</a:t>
            </a:r>
          </a:p>
        </p:txBody>
      </p:sp>
      <p:pic>
        <p:nvPicPr>
          <p:cNvPr id="5" name="Picture 4">
            <a:extLst>
              <a:ext uri="{FF2B5EF4-FFF2-40B4-BE49-F238E27FC236}">
                <a16:creationId xmlns:a16="http://schemas.microsoft.com/office/drawing/2014/main" id="{2A9ECB42-98D9-3E4C-E8A4-59EEE2052A58}"/>
              </a:ext>
            </a:extLst>
          </p:cNvPr>
          <p:cNvPicPr>
            <a:picLocks noChangeAspect="1"/>
          </p:cNvPicPr>
          <p:nvPr/>
        </p:nvPicPr>
        <p:blipFill rotWithShape="1">
          <a:blip r:embed="rId3"/>
          <a:srcRect l="44880" t="-847" r="13449" b="847"/>
          <a:stretch/>
        </p:blipFill>
        <p:spPr>
          <a:xfrm>
            <a:off x="0" y="-100555"/>
            <a:ext cx="4972050" cy="6862011"/>
          </a:xfrm>
          <a:prstGeom prst="rect">
            <a:avLst/>
          </a:prstGeom>
        </p:spPr>
      </p:pic>
      <p:pic>
        <p:nvPicPr>
          <p:cNvPr id="7" name="Graphic 6" descr="Lights On with solid fill">
            <a:extLst>
              <a:ext uri="{FF2B5EF4-FFF2-40B4-BE49-F238E27FC236}">
                <a16:creationId xmlns:a16="http://schemas.microsoft.com/office/drawing/2014/main" id="{97159548-4747-586D-FB74-12801A1C9D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600" y="442913"/>
            <a:ext cx="914400" cy="914400"/>
          </a:xfrm>
          <a:prstGeom prst="rect">
            <a:avLst/>
          </a:prstGeom>
        </p:spPr>
      </p:pic>
      <p:sp>
        <p:nvSpPr>
          <p:cNvPr id="9" name="TextBox 8">
            <a:extLst>
              <a:ext uri="{FF2B5EF4-FFF2-40B4-BE49-F238E27FC236}">
                <a16:creationId xmlns:a16="http://schemas.microsoft.com/office/drawing/2014/main" id="{E2F46C97-77FF-EFC2-E40A-F57F584B5D6A}"/>
              </a:ext>
            </a:extLst>
          </p:cNvPr>
          <p:cNvSpPr txBox="1"/>
          <p:nvPr/>
        </p:nvSpPr>
        <p:spPr>
          <a:xfrm>
            <a:off x="5898356" y="4236924"/>
            <a:ext cx="6093618" cy="923330"/>
          </a:xfrm>
          <a:prstGeom prst="rect">
            <a:avLst/>
          </a:prstGeom>
          <a:solidFill>
            <a:schemeClr val="accent1">
              <a:lumMod val="20000"/>
              <a:lumOff val="80000"/>
            </a:schemeClr>
          </a:solidFill>
        </p:spPr>
        <p:txBody>
          <a:bodyPr wrap="square">
            <a:spAutoFit/>
          </a:bodyPr>
          <a:lstStyle/>
          <a:p>
            <a:pPr marL="285750" indent="-285750">
              <a:buFont typeface="Wingdings" panose="05000000000000000000" pitchFamily="2" charset="2"/>
              <a:buChar char="Ø"/>
            </a:pPr>
            <a:r>
              <a:rPr lang="en-US" b="0" i="0" dirty="0">
                <a:solidFill>
                  <a:srgbClr val="111111"/>
                </a:solidFill>
                <a:effectLst/>
                <a:latin typeface="Roboto" panose="02000000000000000000" pitchFamily="2" charset="0"/>
              </a:rPr>
              <a:t>The Indian Railways has drawn up a plan to install a massive </a:t>
            </a:r>
            <a:r>
              <a:rPr lang="en-US" b="1" i="0" dirty="0">
                <a:solidFill>
                  <a:srgbClr val="111111"/>
                </a:solidFill>
                <a:effectLst/>
                <a:latin typeface="Roboto" panose="02000000000000000000" pitchFamily="2" charset="0"/>
              </a:rPr>
              <a:t>20 gigawatts</a:t>
            </a:r>
            <a:r>
              <a:rPr lang="en-US" b="0" i="0" dirty="0">
                <a:solidFill>
                  <a:srgbClr val="111111"/>
                </a:solidFill>
                <a:effectLst/>
                <a:latin typeface="Roboto" panose="02000000000000000000" pitchFamily="2" charset="0"/>
              </a:rPr>
              <a:t> of solar power capacity on its own land by the year 2030.</a:t>
            </a:r>
            <a:endParaRPr lang="en-US" dirty="0"/>
          </a:p>
        </p:txBody>
      </p:sp>
      <p:sp>
        <p:nvSpPr>
          <p:cNvPr id="10" name="TextBox 9">
            <a:extLst>
              <a:ext uri="{FF2B5EF4-FFF2-40B4-BE49-F238E27FC236}">
                <a16:creationId xmlns:a16="http://schemas.microsoft.com/office/drawing/2014/main" id="{A884F324-7CCC-3CC7-FB73-3F1D3E17F3C5}"/>
              </a:ext>
            </a:extLst>
          </p:cNvPr>
          <p:cNvSpPr txBox="1"/>
          <p:nvPr/>
        </p:nvSpPr>
        <p:spPr>
          <a:xfrm>
            <a:off x="6296026" y="5496523"/>
            <a:ext cx="5895974" cy="923330"/>
          </a:xfrm>
          <a:prstGeom prst="rect">
            <a:avLst/>
          </a:prstGeom>
          <a:solidFill>
            <a:schemeClr val="accent1">
              <a:lumMod val="20000"/>
              <a:lumOff val="80000"/>
            </a:schemeClr>
          </a:solidFill>
        </p:spPr>
        <p:txBody>
          <a:bodyPr wrap="square">
            <a:spAutoFit/>
          </a:bodyPr>
          <a:lstStyle/>
          <a:p>
            <a:pPr marL="285750" indent="-285750">
              <a:buFont typeface="Wingdings" panose="05000000000000000000" pitchFamily="2" charset="2"/>
              <a:buChar char="Ø"/>
            </a:pPr>
            <a:r>
              <a:rPr lang="en-US" b="0" i="0" dirty="0">
                <a:solidFill>
                  <a:srgbClr val="111111"/>
                </a:solidFill>
                <a:effectLst/>
                <a:latin typeface="Roboto" panose="02000000000000000000" pitchFamily="2" charset="0"/>
              </a:rPr>
              <a:t>The Ethio-Djibouti railways – the first electric rail in east Africa was planned with the new hydro-electric dam of the Nile</a:t>
            </a:r>
            <a:endParaRPr lang="en-US" dirty="0"/>
          </a:p>
        </p:txBody>
      </p:sp>
      <p:sp>
        <p:nvSpPr>
          <p:cNvPr id="11" name="TextBox 10">
            <a:extLst>
              <a:ext uri="{FF2B5EF4-FFF2-40B4-BE49-F238E27FC236}">
                <a16:creationId xmlns:a16="http://schemas.microsoft.com/office/drawing/2014/main" id="{2CD42D0A-EBDA-B99B-3EDD-5BE5DF5502ED}"/>
              </a:ext>
            </a:extLst>
          </p:cNvPr>
          <p:cNvSpPr txBox="1"/>
          <p:nvPr/>
        </p:nvSpPr>
        <p:spPr>
          <a:xfrm>
            <a:off x="4972050" y="2337140"/>
            <a:ext cx="7219950" cy="646331"/>
          </a:xfrm>
          <a:prstGeom prst="rect">
            <a:avLst/>
          </a:prstGeom>
          <a:solidFill>
            <a:schemeClr val="accent1">
              <a:lumMod val="20000"/>
              <a:lumOff val="80000"/>
            </a:schemeClr>
          </a:solidFill>
        </p:spPr>
        <p:txBody>
          <a:bodyPr wrap="square">
            <a:spAutoFit/>
          </a:bodyPr>
          <a:lstStyle/>
          <a:p>
            <a:pPr marL="285750" indent="-285750">
              <a:buFont typeface="Wingdings" panose="05000000000000000000" pitchFamily="2" charset="2"/>
              <a:buChar char="Ø"/>
            </a:pPr>
            <a:r>
              <a:rPr lang="en-US" b="0" i="0">
                <a:solidFill>
                  <a:srgbClr val="111111"/>
                </a:solidFill>
                <a:effectLst/>
                <a:latin typeface="Roboto" panose="02000000000000000000" pitchFamily="2" charset="0"/>
              </a:rPr>
              <a:t>Renewables can be installed in neighboring land, depot and station rooftops, carparks and even on noise barriers</a:t>
            </a:r>
            <a:endParaRPr lang="en-US"/>
          </a:p>
        </p:txBody>
      </p:sp>
      <p:sp>
        <p:nvSpPr>
          <p:cNvPr id="12" name="TextBox 11">
            <a:extLst>
              <a:ext uri="{FF2B5EF4-FFF2-40B4-BE49-F238E27FC236}">
                <a16:creationId xmlns:a16="http://schemas.microsoft.com/office/drawing/2014/main" id="{0FCA2EC7-FDB0-2812-E47C-4255A450F958}"/>
              </a:ext>
            </a:extLst>
          </p:cNvPr>
          <p:cNvSpPr txBox="1"/>
          <p:nvPr/>
        </p:nvSpPr>
        <p:spPr>
          <a:xfrm>
            <a:off x="5519552" y="3254324"/>
            <a:ext cx="5643533" cy="646331"/>
          </a:xfrm>
          <a:prstGeom prst="rect">
            <a:avLst/>
          </a:prstGeom>
          <a:solidFill>
            <a:schemeClr val="accent1">
              <a:lumMod val="20000"/>
              <a:lumOff val="80000"/>
            </a:schemeClr>
          </a:solidFill>
        </p:spPr>
        <p:txBody>
          <a:bodyPr wrap="square">
            <a:spAutoFit/>
          </a:bodyPr>
          <a:lstStyle/>
          <a:p>
            <a:pPr marL="285750" indent="-285750">
              <a:buFont typeface="Wingdings" panose="05000000000000000000" pitchFamily="2" charset="2"/>
              <a:buChar char="Ø"/>
            </a:pPr>
            <a:r>
              <a:rPr lang="en-US" b="0" i="0" dirty="0">
                <a:solidFill>
                  <a:srgbClr val="111111"/>
                </a:solidFill>
                <a:effectLst/>
                <a:latin typeface="Roboto" panose="02000000000000000000" pitchFamily="2" charset="0"/>
              </a:rPr>
              <a:t>Electric rail networks can improve access to clean energy and balance supply with demand</a:t>
            </a:r>
            <a:endParaRPr lang="en-US" dirty="0"/>
          </a:p>
        </p:txBody>
      </p:sp>
    </p:spTree>
    <p:extLst>
      <p:ext uri="{BB962C8B-B14F-4D97-AF65-F5344CB8AC3E}">
        <p14:creationId xmlns:p14="http://schemas.microsoft.com/office/powerpoint/2010/main" val="2167078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D76B15-B45D-25C8-4562-0204458ACCC0}"/>
              </a:ext>
            </a:extLst>
          </p:cNvPr>
          <p:cNvSpPr>
            <a:spLocks noGrp="1"/>
          </p:cNvSpPr>
          <p:nvPr>
            <p:ph type="sldNum" idx="12"/>
          </p:nvPr>
        </p:nvSpPr>
        <p:spPr/>
        <p:txBody>
          <a:bodyPr/>
          <a:lstStyle/>
          <a:p>
            <a:fld id="{00000000-1234-1234-1234-123412341234}" type="slidenum">
              <a:rPr lang="en" smtClean="0"/>
              <a:pPr/>
              <a:t>6</a:t>
            </a:fld>
            <a:endParaRPr lang="en"/>
          </a:p>
        </p:txBody>
      </p:sp>
      <p:pic>
        <p:nvPicPr>
          <p:cNvPr id="4" name="Picture 3" descr="A cartoon of people at a train station&#10;&#10;Description automatically generated">
            <a:extLst>
              <a:ext uri="{FF2B5EF4-FFF2-40B4-BE49-F238E27FC236}">
                <a16:creationId xmlns:a16="http://schemas.microsoft.com/office/drawing/2014/main" id="{08449F62-70C1-3AE0-0107-4A3E804A5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5956623" cy="6764784"/>
          </a:xfrm>
          <a:prstGeom prst="rect">
            <a:avLst/>
          </a:prstGeom>
        </p:spPr>
      </p:pic>
      <p:pic>
        <p:nvPicPr>
          <p:cNvPr id="5" name="Picture 4">
            <a:extLst>
              <a:ext uri="{FF2B5EF4-FFF2-40B4-BE49-F238E27FC236}">
                <a16:creationId xmlns:a16="http://schemas.microsoft.com/office/drawing/2014/main" id="{43D88DBC-B6A1-EB05-7193-241BC89D8593}"/>
              </a:ext>
            </a:extLst>
          </p:cNvPr>
          <p:cNvPicPr>
            <a:picLocks noChangeAspect="1"/>
          </p:cNvPicPr>
          <p:nvPr/>
        </p:nvPicPr>
        <p:blipFill rotWithShape="1">
          <a:blip r:embed="rId4"/>
          <a:srcRect l="847" t="1151" r="2521" b="2595"/>
          <a:stretch/>
        </p:blipFill>
        <p:spPr>
          <a:xfrm>
            <a:off x="8030806" y="2281954"/>
            <a:ext cx="3895380" cy="1689971"/>
          </a:xfrm>
          <a:prstGeom prst="rect">
            <a:avLst/>
          </a:prstGeom>
        </p:spPr>
      </p:pic>
      <p:sp>
        <p:nvSpPr>
          <p:cNvPr id="7" name="Callout: Bent Line with No Border 6">
            <a:extLst>
              <a:ext uri="{FF2B5EF4-FFF2-40B4-BE49-F238E27FC236}">
                <a16:creationId xmlns:a16="http://schemas.microsoft.com/office/drawing/2014/main" id="{C3A9CD85-B4FB-E8BA-635F-97A9088C30BC}"/>
              </a:ext>
            </a:extLst>
          </p:cNvPr>
          <p:cNvSpPr/>
          <p:nvPr/>
        </p:nvSpPr>
        <p:spPr>
          <a:xfrm>
            <a:off x="7090245" y="4602034"/>
            <a:ext cx="2237173" cy="399496"/>
          </a:xfrm>
          <a:prstGeom prst="callout2">
            <a:avLst>
              <a:gd name="adj1" fmla="val 18750"/>
              <a:gd name="adj2" fmla="val -8333"/>
              <a:gd name="adj3" fmla="val 18750"/>
              <a:gd name="adj4" fmla="val -16667"/>
              <a:gd name="adj5" fmla="val 17755"/>
              <a:gd name="adj6" fmla="val -179959"/>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Green Job Creation </a:t>
            </a:r>
          </a:p>
        </p:txBody>
      </p:sp>
      <p:sp>
        <p:nvSpPr>
          <p:cNvPr id="8" name="Callout: Bent Line with No Border 7">
            <a:extLst>
              <a:ext uri="{FF2B5EF4-FFF2-40B4-BE49-F238E27FC236}">
                <a16:creationId xmlns:a16="http://schemas.microsoft.com/office/drawing/2014/main" id="{BA1F8A23-3B10-DC7E-D053-944B0A94D5C2}"/>
              </a:ext>
            </a:extLst>
          </p:cNvPr>
          <p:cNvSpPr/>
          <p:nvPr/>
        </p:nvSpPr>
        <p:spPr>
          <a:xfrm>
            <a:off x="8328844" y="6081875"/>
            <a:ext cx="3597341" cy="399496"/>
          </a:xfrm>
          <a:prstGeom prst="callout2">
            <a:avLst>
              <a:gd name="adj1" fmla="val 18750"/>
              <a:gd name="adj2" fmla="val -8333"/>
              <a:gd name="adj3" fmla="val 18750"/>
              <a:gd name="adj4" fmla="val -16667"/>
              <a:gd name="adj5" fmla="val 17545"/>
              <a:gd name="adj6" fmla="val -152407"/>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Accessibility and social inclusion</a:t>
            </a:r>
          </a:p>
        </p:txBody>
      </p:sp>
      <p:sp>
        <p:nvSpPr>
          <p:cNvPr id="9" name="Callout: Bent Line with No Border 8">
            <a:extLst>
              <a:ext uri="{FF2B5EF4-FFF2-40B4-BE49-F238E27FC236}">
                <a16:creationId xmlns:a16="http://schemas.microsoft.com/office/drawing/2014/main" id="{39D2C138-F9D0-1705-AAAB-2C2D8C4B0881}"/>
              </a:ext>
            </a:extLst>
          </p:cNvPr>
          <p:cNvSpPr/>
          <p:nvPr/>
        </p:nvSpPr>
        <p:spPr>
          <a:xfrm>
            <a:off x="9053132" y="5256895"/>
            <a:ext cx="2237173" cy="399496"/>
          </a:xfrm>
          <a:prstGeom prst="callout2">
            <a:avLst>
              <a:gd name="adj1" fmla="val 18750"/>
              <a:gd name="adj2" fmla="val -8333"/>
              <a:gd name="adj3" fmla="val 18750"/>
              <a:gd name="adj4" fmla="val -16667"/>
              <a:gd name="adj5" fmla="val 37407"/>
              <a:gd name="adj6" fmla="val -319737"/>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Economic Prosperity</a:t>
            </a:r>
          </a:p>
        </p:txBody>
      </p:sp>
      <p:sp>
        <p:nvSpPr>
          <p:cNvPr id="10" name="Callout: Bent Line with No Border 9">
            <a:extLst>
              <a:ext uri="{FF2B5EF4-FFF2-40B4-BE49-F238E27FC236}">
                <a16:creationId xmlns:a16="http://schemas.microsoft.com/office/drawing/2014/main" id="{5787486E-F1E5-D9A4-EDB8-D74042D7B2A8}"/>
              </a:ext>
            </a:extLst>
          </p:cNvPr>
          <p:cNvSpPr/>
          <p:nvPr/>
        </p:nvSpPr>
        <p:spPr>
          <a:xfrm>
            <a:off x="7090245" y="1567404"/>
            <a:ext cx="2943094" cy="399496"/>
          </a:xfrm>
          <a:prstGeom prst="callout2">
            <a:avLst>
              <a:gd name="adj1" fmla="val 18750"/>
              <a:gd name="adj2" fmla="val -8333"/>
              <a:gd name="adj3" fmla="val 18750"/>
              <a:gd name="adj4" fmla="val -16667"/>
              <a:gd name="adj5" fmla="val 40046"/>
              <a:gd name="adj6" fmla="val -151309"/>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Congestion reduction and safety </a:t>
            </a:r>
          </a:p>
        </p:txBody>
      </p:sp>
      <p:sp>
        <p:nvSpPr>
          <p:cNvPr id="11" name="Callout: Bent Line with No Border 10">
            <a:extLst>
              <a:ext uri="{FF2B5EF4-FFF2-40B4-BE49-F238E27FC236}">
                <a16:creationId xmlns:a16="http://schemas.microsoft.com/office/drawing/2014/main" id="{62B3F3D5-6C19-C723-F6B0-C6588D05538C}"/>
              </a:ext>
            </a:extLst>
          </p:cNvPr>
          <p:cNvSpPr/>
          <p:nvPr/>
        </p:nvSpPr>
        <p:spPr>
          <a:xfrm>
            <a:off x="9008929" y="376629"/>
            <a:ext cx="2237173" cy="399496"/>
          </a:xfrm>
          <a:prstGeom prst="callout2">
            <a:avLst>
              <a:gd name="adj1" fmla="val 18750"/>
              <a:gd name="adj2" fmla="val -8333"/>
              <a:gd name="adj3" fmla="val 18750"/>
              <a:gd name="adj4" fmla="val -16667"/>
              <a:gd name="adj5" fmla="val 24907"/>
              <a:gd name="adj6" fmla="val -172721"/>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Clean Air and healthy cities</a:t>
            </a:r>
          </a:p>
        </p:txBody>
      </p:sp>
      <p:sp>
        <p:nvSpPr>
          <p:cNvPr id="12" name="Callout: Bent Line with No Border 11">
            <a:extLst>
              <a:ext uri="{FF2B5EF4-FFF2-40B4-BE49-F238E27FC236}">
                <a16:creationId xmlns:a16="http://schemas.microsoft.com/office/drawing/2014/main" id="{007F0C4E-D93F-396B-B042-DC9F3FA480B7}"/>
              </a:ext>
            </a:extLst>
          </p:cNvPr>
          <p:cNvSpPr/>
          <p:nvPr/>
        </p:nvSpPr>
        <p:spPr>
          <a:xfrm>
            <a:off x="6261779" y="3321941"/>
            <a:ext cx="1427260" cy="399496"/>
          </a:xfrm>
          <a:prstGeom prst="callout2">
            <a:avLst>
              <a:gd name="adj1" fmla="val 18750"/>
              <a:gd name="adj2" fmla="val -8333"/>
              <a:gd name="adj3" fmla="val 18750"/>
              <a:gd name="adj4" fmla="val -16667"/>
              <a:gd name="adj5" fmla="val 15371"/>
              <a:gd name="adj6" fmla="val -92160"/>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Land Use</a:t>
            </a:r>
          </a:p>
        </p:txBody>
      </p:sp>
    </p:spTree>
    <p:extLst>
      <p:ext uri="{BB962C8B-B14F-4D97-AF65-F5344CB8AC3E}">
        <p14:creationId xmlns:p14="http://schemas.microsoft.com/office/powerpoint/2010/main" val="398038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2522B5-9B7E-3373-AA00-E19C6C41F1C8}"/>
              </a:ext>
            </a:extLst>
          </p:cNvPr>
          <p:cNvPicPr>
            <a:picLocks noChangeAspect="1"/>
          </p:cNvPicPr>
          <p:nvPr/>
        </p:nvPicPr>
        <p:blipFill>
          <a:blip r:embed="rId3"/>
          <a:stretch>
            <a:fillRect/>
          </a:stretch>
        </p:blipFill>
        <p:spPr>
          <a:xfrm>
            <a:off x="2567764" y="0"/>
            <a:ext cx="9538511" cy="6724650"/>
          </a:xfrm>
          <a:prstGeom prst="rect">
            <a:avLst/>
          </a:prstGeom>
          <a:noFill/>
        </p:spPr>
      </p:pic>
      <p:sp>
        <p:nvSpPr>
          <p:cNvPr id="12" name="TextBox 11">
            <a:extLst>
              <a:ext uri="{FF2B5EF4-FFF2-40B4-BE49-F238E27FC236}">
                <a16:creationId xmlns:a16="http://schemas.microsoft.com/office/drawing/2014/main" id="{24CA0BC8-41CD-49C0-A127-71E077D3C309}"/>
              </a:ext>
            </a:extLst>
          </p:cNvPr>
          <p:cNvSpPr txBox="1"/>
          <p:nvPr/>
        </p:nvSpPr>
        <p:spPr>
          <a:xfrm>
            <a:off x="231553" y="2536448"/>
            <a:ext cx="2073497" cy="1785104"/>
          </a:xfrm>
          <a:prstGeom prst="rect">
            <a:avLst/>
          </a:prstGeom>
          <a:noFill/>
        </p:spPr>
        <p:txBody>
          <a:bodyPr wrap="square">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r>
              <a:rPr lang="en-US" sz="2200" dirty="0">
                <a:hlinkClick r:id="rId4"/>
              </a:rPr>
              <a:t>2022 Global Rail Sustainability Report (uic.org)</a:t>
            </a:r>
            <a:endParaRPr lang="en-US" sz="2200" dirty="0"/>
          </a:p>
        </p:txBody>
      </p:sp>
      <p:pic>
        <p:nvPicPr>
          <p:cNvPr id="5" name="Picture 4">
            <a:extLst>
              <a:ext uri="{FF2B5EF4-FFF2-40B4-BE49-F238E27FC236}">
                <a16:creationId xmlns:a16="http://schemas.microsoft.com/office/drawing/2014/main" id="{3E88E81A-120A-FDA5-65D5-EA649D05D4E4}"/>
              </a:ext>
            </a:extLst>
          </p:cNvPr>
          <p:cNvPicPr>
            <a:picLocks noChangeAspect="1"/>
          </p:cNvPicPr>
          <p:nvPr/>
        </p:nvPicPr>
        <p:blipFill>
          <a:blip r:embed="rId5"/>
          <a:stretch>
            <a:fillRect/>
          </a:stretch>
        </p:blipFill>
        <p:spPr>
          <a:xfrm>
            <a:off x="231553" y="4591050"/>
            <a:ext cx="1948862" cy="1931615"/>
          </a:xfrm>
          <a:prstGeom prst="rect">
            <a:avLst/>
          </a:prstGeom>
        </p:spPr>
      </p:pic>
    </p:spTree>
    <p:extLst>
      <p:ext uri="{BB962C8B-B14F-4D97-AF65-F5344CB8AC3E}">
        <p14:creationId xmlns:p14="http://schemas.microsoft.com/office/powerpoint/2010/main" val="1338616650"/>
      </p:ext>
    </p:extLst>
  </p:cSld>
  <p:clrMapOvr>
    <a:masterClrMapping/>
  </p:clrMapOvr>
  <p:transition advClick="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ain on a bridge over a river&#10;&#10;Description automatically generated">
            <a:extLst>
              <a:ext uri="{FF2B5EF4-FFF2-40B4-BE49-F238E27FC236}">
                <a16:creationId xmlns:a16="http://schemas.microsoft.com/office/drawing/2014/main" id="{CCA15A08-3B85-7517-1F9E-993909B83EC8}"/>
              </a:ext>
            </a:extLst>
          </p:cNvPr>
          <p:cNvPicPr>
            <a:picLocks noChangeAspect="1"/>
          </p:cNvPicPr>
          <p:nvPr/>
        </p:nvPicPr>
        <p:blipFill rotWithShape="1">
          <a:blip r:embed="rId3"/>
          <a:srcRect l="38582" r="36139"/>
          <a:stretch/>
        </p:blipFill>
        <p:spPr>
          <a:xfrm>
            <a:off x="-6646" y="0"/>
            <a:ext cx="1913263" cy="6764055"/>
          </a:xfrm>
          <a:prstGeom prst="rect">
            <a:avLst/>
          </a:prstGeom>
        </p:spPr>
      </p:pic>
      <p:pic>
        <p:nvPicPr>
          <p:cNvPr id="7" name="Picture 6">
            <a:extLst>
              <a:ext uri="{FF2B5EF4-FFF2-40B4-BE49-F238E27FC236}">
                <a16:creationId xmlns:a16="http://schemas.microsoft.com/office/drawing/2014/main" id="{F7A27BE8-8B39-C06B-24D6-77D91DFF5892}"/>
              </a:ext>
            </a:extLst>
          </p:cNvPr>
          <p:cNvPicPr>
            <a:picLocks noChangeAspect="1"/>
          </p:cNvPicPr>
          <p:nvPr/>
        </p:nvPicPr>
        <p:blipFill>
          <a:blip r:embed="rId4"/>
          <a:stretch>
            <a:fillRect/>
          </a:stretch>
        </p:blipFill>
        <p:spPr>
          <a:xfrm>
            <a:off x="2139778" y="1824404"/>
            <a:ext cx="9447385" cy="4633546"/>
          </a:xfrm>
          <a:prstGeom prst="rect">
            <a:avLst/>
          </a:prstGeom>
        </p:spPr>
      </p:pic>
      <p:sp>
        <p:nvSpPr>
          <p:cNvPr id="8" name="TextBox 7">
            <a:extLst>
              <a:ext uri="{FF2B5EF4-FFF2-40B4-BE49-F238E27FC236}">
                <a16:creationId xmlns:a16="http://schemas.microsoft.com/office/drawing/2014/main" id="{79E9AECB-2DB5-C967-D871-DAE799BBE370}"/>
              </a:ext>
            </a:extLst>
          </p:cNvPr>
          <p:cNvSpPr txBox="1"/>
          <p:nvPr/>
        </p:nvSpPr>
        <p:spPr>
          <a:xfrm>
            <a:off x="2577104" y="607525"/>
            <a:ext cx="9010059" cy="954107"/>
          </a:xfrm>
          <a:prstGeom prst="rect">
            <a:avLst/>
          </a:prstGeom>
          <a:noFill/>
        </p:spPr>
        <p:txBody>
          <a:bodyPr wrap="square">
            <a:spAutoFit/>
          </a:bodyPr>
          <a:lstStyle/>
          <a:p>
            <a:r>
              <a:rPr lang="en-US" sz="2800">
                <a:effectLst/>
                <a:latin typeface="+mj-lt"/>
                <a:ea typeface="Calibri" panose="020F0502020204030204" pitchFamily="34" charset="0"/>
                <a:cs typeface="Times New Roman" panose="02020603050405020304" pitchFamily="18" charset="0"/>
              </a:rPr>
              <a:t>But… right now, modal share trends for rail are negative</a:t>
            </a:r>
            <a:endParaRPr lang="en-US" sz="1600">
              <a:latin typeface="+mj-lt"/>
            </a:endParaRPr>
          </a:p>
        </p:txBody>
      </p:sp>
      <p:sp>
        <p:nvSpPr>
          <p:cNvPr id="10" name="TextBox 9">
            <a:extLst>
              <a:ext uri="{FF2B5EF4-FFF2-40B4-BE49-F238E27FC236}">
                <a16:creationId xmlns:a16="http://schemas.microsoft.com/office/drawing/2014/main" id="{2128C8C7-24A4-26BA-11E6-0A587CF0DB76}"/>
              </a:ext>
            </a:extLst>
          </p:cNvPr>
          <p:cNvSpPr txBox="1"/>
          <p:nvPr/>
        </p:nvSpPr>
        <p:spPr>
          <a:xfrm>
            <a:off x="1906617" y="6457950"/>
            <a:ext cx="7718597" cy="276999"/>
          </a:xfrm>
          <a:prstGeom prst="rect">
            <a:avLst/>
          </a:prstGeom>
          <a:noFill/>
        </p:spPr>
        <p:txBody>
          <a:bodyPr wrap="square">
            <a:spAutoFit/>
          </a:bodyPr>
          <a:lstStyle/>
          <a:p>
            <a:r>
              <a:rPr lang="en-US" sz="1200">
                <a:hlinkClick r:id="rId5"/>
              </a:rPr>
              <a:t>the_modal_share_of_rail_in_inland_transport_and_infrastructure_investment.pdf (uic.org)</a:t>
            </a:r>
            <a:endParaRPr lang="en-US" sz="1200"/>
          </a:p>
        </p:txBody>
      </p:sp>
    </p:spTree>
    <p:extLst>
      <p:ext uri="{BB962C8B-B14F-4D97-AF65-F5344CB8AC3E}">
        <p14:creationId xmlns:p14="http://schemas.microsoft.com/office/powerpoint/2010/main" val="3578581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train on a bridge over a river&#10;&#10;Description automatically generated">
            <a:extLst>
              <a:ext uri="{FF2B5EF4-FFF2-40B4-BE49-F238E27FC236}">
                <a16:creationId xmlns:a16="http://schemas.microsoft.com/office/drawing/2014/main" id="{ED4AC73F-FB6B-0A16-7D58-59FD36FBC97B}"/>
              </a:ext>
            </a:extLst>
          </p:cNvPr>
          <p:cNvPicPr>
            <a:picLocks noChangeAspect="1"/>
          </p:cNvPicPr>
          <p:nvPr/>
        </p:nvPicPr>
        <p:blipFill rotWithShape="1">
          <a:blip r:embed="rId3"/>
          <a:srcRect l="38582" r="36139"/>
          <a:stretch/>
        </p:blipFill>
        <p:spPr>
          <a:xfrm>
            <a:off x="-6646" y="0"/>
            <a:ext cx="1913263" cy="6764055"/>
          </a:xfrm>
          <a:prstGeom prst="rect">
            <a:avLst/>
          </a:prstGeom>
        </p:spPr>
      </p:pic>
      <p:sp>
        <p:nvSpPr>
          <p:cNvPr id="5" name="Text Box 52948849">
            <a:extLst>
              <a:ext uri="{FF2B5EF4-FFF2-40B4-BE49-F238E27FC236}">
                <a16:creationId xmlns:a16="http://schemas.microsoft.com/office/drawing/2014/main" id="{C2FD3D8E-3C30-4A48-EA54-3C5D2A859AD8}"/>
              </a:ext>
            </a:extLst>
          </p:cNvPr>
          <p:cNvSpPr txBox="1">
            <a:spLocks noChangeArrowheads="1"/>
          </p:cNvSpPr>
          <p:nvPr/>
        </p:nvSpPr>
        <p:spPr bwMode="auto">
          <a:xfrm>
            <a:off x="3760718" y="206276"/>
            <a:ext cx="3017272" cy="2034724"/>
          </a:xfrm>
          <a:prstGeom prst="rect">
            <a:avLst/>
          </a:prstGeom>
          <a:solidFill>
            <a:sysClr val="window" lastClr="FFFFFF"/>
          </a:solidFill>
          <a:ln w="12700" cap="flat" cmpd="sng" algn="ctr">
            <a:noFill/>
            <a:prstDash val="solid"/>
            <a:miter lim="800000"/>
            <a:headEnd/>
            <a:tailEnd/>
          </a:ln>
          <a:effectLst/>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800" b="0" i="0" u="none" strike="noStrike" kern="100" cap="none" spc="0" normalizeH="0" baseline="0" noProof="0">
                <a:ln>
                  <a:noFill/>
                </a:ln>
                <a:solidFill>
                  <a:schemeClr val="accent5"/>
                </a:solidFill>
                <a:uLnTx/>
                <a:uFillTx/>
                <a:latin typeface="+mj-lt"/>
                <a:ea typeface="Calibri" panose="020F0502020204030204" pitchFamily="34" charset="0"/>
                <a:cs typeface="Arial" panose="020B0604020202020204" pitchFamily="34" charset="0"/>
              </a:rPr>
              <a:t>Just 25% of NDCs feature Rail</a:t>
            </a:r>
            <a:endParaRPr kumimoji="0" lang="en-US" sz="1400" b="0" i="0" u="none" strike="noStrike" kern="100" cap="none" spc="0" normalizeH="0" baseline="0" noProof="0">
              <a:ln>
                <a:noFill/>
              </a:ln>
              <a:solidFill>
                <a:schemeClr val="accent5"/>
              </a:solidFill>
              <a:uLnTx/>
              <a:uFillTx/>
              <a:latin typeface="+mj-lt"/>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B86BC9-8ACA-2876-4465-F9D1CAA1E6BE}"/>
              </a:ext>
            </a:extLst>
          </p:cNvPr>
          <p:cNvSpPr txBox="1"/>
          <p:nvPr/>
        </p:nvSpPr>
        <p:spPr>
          <a:xfrm>
            <a:off x="8199775" y="206276"/>
            <a:ext cx="3710991" cy="1454822"/>
          </a:xfrm>
          <a:prstGeom prst="rect">
            <a:avLst/>
          </a:prstGeom>
          <a:noFill/>
        </p:spPr>
        <p:txBody>
          <a:bodyPr wrap="square">
            <a:spAutoFit/>
          </a:bodyPr>
          <a:lstStyle/>
          <a:p>
            <a:pPr>
              <a:lnSpc>
                <a:spcPct val="107000"/>
              </a:lnSpc>
              <a:spcAft>
                <a:spcPts val="800"/>
              </a:spcAft>
            </a:pPr>
            <a:r>
              <a:rPr lang="en-US" sz="2800" kern="100" dirty="0">
                <a:ln>
                  <a:noFill/>
                </a:ln>
                <a:solidFill>
                  <a:schemeClr val="accent5"/>
                </a:solidFill>
                <a:latin typeface="+mj-lt"/>
                <a:ea typeface="Calibri" panose="020F0502020204030204" pitchFamily="34" charset="0"/>
                <a:cs typeface="Arial" panose="020B0604020202020204" pitchFamily="34" charset="0"/>
              </a:rPr>
              <a:t>Only 10% of NDCs have targets for Rail</a:t>
            </a:r>
            <a:endParaRPr lang="en-US" sz="1400" kern="100" dirty="0">
              <a:solidFill>
                <a:schemeClr val="accent5"/>
              </a:solidFill>
              <a:latin typeface="+mj-lt"/>
              <a:ea typeface="Calibri" panose="020F0502020204030204" pitchFamily="34" charset="0"/>
              <a:cs typeface="Arial" panose="020B0604020202020204" pitchFamily="34" charset="0"/>
            </a:endParaRPr>
          </a:p>
        </p:txBody>
      </p:sp>
      <p:pic>
        <p:nvPicPr>
          <p:cNvPr id="9" name="Graphic 8" descr="Harvey Balls 25% outline">
            <a:extLst>
              <a:ext uri="{FF2B5EF4-FFF2-40B4-BE49-F238E27FC236}">
                <a16:creationId xmlns:a16="http://schemas.microsoft.com/office/drawing/2014/main" id="{9A2BA778-B135-7695-7BF6-4434AA623C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6461" y="272647"/>
            <a:ext cx="1362809" cy="1362809"/>
          </a:xfrm>
          <a:prstGeom prst="rect">
            <a:avLst/>
          </a:prstGeom>
        </p:spPr>
      </p:pic>
      <p:sp>
        <p:nvSpPr>
          <p:cNvPr id="11" name="TextBox 10">
            <a:extLst>
              <a:ext uri="{FF2B5EF4-FFF2-40B4-BE49-F238E27FC236}">
                <a16:creationId xmlns:a16="http://schemas.microsoft.com/office/drawing/2014/main" id="{1C79B73E-F138-14C4-BFBB-EE507A34B495}"/>
              </a:ext>
            </a:extLst>
          </p:cNvPr>
          <p:cNvSpPr txBox="1"/>
          <p:nvPr/>
        </p:nvSpPr>
        <p:spPr>
          <a:xfrm>
            <a:off x="3259725" y="2269095"/>
            <a:ext cx="9590796" cy="4409669"/>
          </a:xfrm>
          <a:prstGeom prst="rect">
            <a:avLst/>
          </a:prstGeom>
          <a:noFill/>
        </p:spPr>
        <p:txBody>
          <a:bodyPr wrap="square">
            <a:spAutoFit/>
          </a:bodyPr>
          <a:lstStyle/>
          <a:p>
            <a:pPr marL="342900" indent="-342900">
              <a:lnSpc>
                <a:spcPct val="200000"/>
              </a:lnSpc>
              <a:buAutoNum type="arabicPeriod"/>
            </a:pPr>
            <a:r>
              <a:rPr lang="en-US" sz="2400" dirty="0"/>
              <a:t>Have clearly defined objectives</a:t>
            </a:r>
          </a:p>
          <a:p>
            <a:pPr marL="342900" indent="-342900">
              <a:lnSpc>
                <a:spcPct val="200000"/>
              </a:lnSpc>
              <a:buAutoNum type="arabicPeriod"/>
            </a:pPr>
            <a:r>
              <a:rPr lang="en-US" sz="2400" dirty="0"/>
              <a:t>Elevate Ambition </a:t>
            </a:r>
          </a:p>
          <a:p>
            <a:pPr marL="342900" indent="-342900">
              <a:lnSpc>
                <a:spcPct val="200000"/>
              </a:lnSpc>
              <a:buAutoNum type="arabicPeriod"/>
            </a:pPr>
            <a:r>
              <a:rPr lang="en-US" sz="2400" dirty="0"/>
              <a:t>Adopt Comprehensive approach</a:t>
            </a:r>
          </a:p>
          <a:p>
            <a:pPr marL="342900" indent="-342900">
              <a:lnSpc>
                <a:spcPct val="200000"/>
              </a:lnSpc>
              <a:buAutoNum type="arabicPeriod"/>
            </a:pPr>
            <a:r>
              <a:rPr lang="en-US" sz="2400" dirty="0"/>
              <a:t>Ensure Cohesive planning</a:t>
            </a:r>
          </a:p>
          <a:p>
            <a:pPr marL="342900" indent="-342900">
              <a:lnSpc>
                <a:spcPct val="200000"/>
              </a:lnSpc>
              <a:buAutoNum type="arabicPeriod"/>
            </a:pPr>
            <a:r>
              <a:rPr lang="en-US" sz="2400" dirty="0"/>
              <a:t>Develop Measurable targets</a:t>
            </a:r>
          </a:p>
          <a:p>
            <a:pPr marL="342900" indent="-342900">
              <a:lnSpc>
                <a:spcPct val="200000"/>
              </a:lnSpc>
              <a:buAutoNum type="arabicPeriod"/>
            </a:pPr>
            <a:r>
              <a:rPr lang="en-US" sz="2400" dirty="0"/>
              <a:t>Specify Financing and Funding Mechanisms</a:t>
            </a:r>
          </a:p>
        </p:txBody>
      </p:sp>
      <p:pic>
        <p:nvPicPr>
          <p:cNvPr id="13" name="Graphic 12" descr="Harvey Balls 10% outline">
            <a:extLst>
              <a:ext uri="{FF2B5EF4-FFF2-40B4-BE49-F238E27FC236}">
                <a16:creationId xmlns:a16="http://schemas.microsoft.com/office/drawing/2014/main" id="{B05B9BCC-EAF8-08A1-4041-FCBE113A90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13113" y="272646"/>
            <a:ext cx="1362809" cy="1362809"/>
          </a:xfrm>
          <a:prstGeom prst="rect">
            <a:avLst/>
          </a:prstGeom>
        </p:spPr>
      </p:pic>
      <p:sp>
        <p:nvSpPr>
          <p:cNvPr id="15" name="TextBox 14">
            <a:extLst>
              <a:ext uri="{FF2B5EF4-FFF2-40B4-BE49-F238E27FC236}">
                <a16:creationId xmlns:a16="http://schemas.microsoft.com/office/drawing/2014/main" id="{2952F18C-5F7E-27F0-AF9E-242B255E5866}"/>
              </a:ext>
            </a:extLst>
          </p:cNvPr>
          <p:cNvSpPr txBox="1"/>
          <p:nvPr/>
        </p:nvSpPr>
        <p:spPr>
          <a:xfrm>
            <a:off x="2401378" y="1909557"/>
            <a:ext cx="8485011" cy="530145"/>
          </a:xfrm>
          <a:prstGeom prst="rect">
            <a:avLst/>
          </a:prstGeom>
          <a:noFill/>
        </p:spPr>
        <p:txBody>
          <a:bodyPr wrap="square">
            <a:spAutoFit/>
          </a:bodyPr>
          <a:lstStyle/>
          <a:p>
            <a:pPr>
              <a:lnSpc>
                <a:spcPct val="107000"/>
              </a:lnSpc>
              <a:spcBef>
                <a:spcPts val="200"/>
              </a:spcBef>
            </a:pPr>
            <a:r>
              <a:rPr lang="en-US" sz="2800" b="1" kern="100" dirty="0">
                <a:solidFill>
                  <a:srgbClr val="5B9BD5"/>
                </a:solidFill>
                <a:effectLst/>
                <a:latin typeface="Arial" panose="020B0604020202020204" pitchFamily="34" charset="0"/>
                <a:ea typeface="Malgun Gothic" panose="020B0503020000020004" pitchFamily="34" charset="-127"/>
                <a:cs typeface="Times New Roman" panose="02020603050405020304" pitchFamily="18" charset="0"/>
              </a:rPr>
              <a:t>What makes for great NDCs to promote rail?</a:t>
            </a:r>
            <a:endParaRPr lang="en-US" sz="3200" b="1" kern="100" dirty="0">
              <a:solidFill>
                <a:srgbClr val="2F5496"/>
              </a:solidFill>
              <a:effectLst/>
              <a:latin typeface="Calibri Light" panose="020F0302020204030204" pitchFamily="34" charset="0"/>
              <a:ea typeface="Malgun Gothic" panose="020B0503020000020004" pitchFamily="34" charset="-127"/>
              <a:cs typeface="Times New Roman" panose="02020603050405020304" pitchFamily="18" charset="0"/>
            </a:endParaRPr>
          </a:p>
        </p:txBody>
      </p:sp>
      <p:pic>
        <p:nvPicPr>
          <p:cNvPr id="17" name="Graphic 16" descr="Target with solid fill">
            <a:extLst>
              <a:ext uri="{FF2B5EF4-FFF2-40B4-BE49-F238E27FC236}">
                <a16:creationId xmlns:a16="http://schemas.microsoft.com/office/drawing/2014/main" id="{C645EB2B-D0A1-A016-DBE6-F97517A40F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54897" y="2536624"/>
            <a:ext cx="562290" cy="562290"/>
          </a:xfrm>
          <a:prstGeom prst="rect">
            <a:avLst/>
          </a:prstGeom>
        </p:spPr>
      </p:pic>
      <p:pic>
        <p:nvPicPr>
          <p:cNvPr id="19" name="Graphic 18" descr="Arrow Up with solid fill">
            <a:extLst>
              <a:ext uri="{FF2B5EF4-FFF2-40B4-BE49-F238E27FC236}">
                <a16:creationId xmlns:a16="http://schemas.microsoft.com/office/drawing/2014/main" id="{EEAF1C62-6F32-2872-6AA9-4A3DAFF4D4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54897" y="3251852"/>
            <a:ext cx="562291" cy="562291"/>
          </a:xfrm>
          <a:prstGeom prst="rect">
            <a:avLst/>
          </a:prstGeom>
        </p:spPr>
      </p:pic>
      <p:pic>
        <p:nvPicPr>
          <p:cNvPr id="21" name="Graphic 20" descr="Completed with solid fill">
            <a:extLst>
              <a:ext uri="{FF2B5EF4-FFF2-40B4-BE49-F238E27FC236}">
                <a16:creationId xmlns:a16="http://schemas.microsoft.com/office/drawing/2014/main" id="{46A7BBA1-2877-3726-0BFD-368695B6D05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28725" y="3834619"/>
            <a:ext cx="671461" cy="671461"/>
          </a:xfrm>
          <a:prstGeom prst="rect">
            <a:avLst/>
          </a:prstGeom>
        </p:spPr>
      </p:pic>
      <p:pic>
        <p:nvPicPr>
          <p:cNvPr id="23" name="Graphic 22" descr="Network with solid fill">
            <a:extLst>
              <a:ext uri="{FF2B5EF4-FFF2-40B4-BE49-F238E27FC236}">
                <a16:creationId xmlns:a16="http://schemas.microsoft.com/office/drawing/2014/main" id="{C5AF6615-62F6-2B0B-3CD5-DAF5C79E2DF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94220" y="4526556"/>
            <a:ext cx="672478" cy="672478"/>
          </a:xfrm>
          <a:prstGeom prst="rect">
            <a:avLst/>
          </a:prstGeom>
        </p:spPr>
      </p:pic>
      <p:pic>
        <p:nvPicPr>
          <p:cNvPr id="25" name="Graphic 24" descr="Ruler with solid fill">
            <a:extLst>
              <a:ext uri="{FF2B5EF4-FFF2-40B4-BE49-F238E27FC236}">
                <a16:creationId xmlns:a16="http://schemas.microsoft.com/office/drawing/2014/main" id="{80E8FEBF-261F-3233-03BF-32F87668AE5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428725" y="5333808"/>
            <a:ext cx="672478" cy="672478"/>
          </a:xfrm>
          <a:prstGeom prst="rect">
            <a:avLst/>
          </a:prstGeom>
        </p:spPr>
      </p:pic>
      <p:pic>
        <p:nvPicPr>
          <p:cNvPr id="27" name="Graphic 26" descr="Coins with solid fill">
            <a:extLst>
              <a:ext uri="{FF2B5EF4-FFF2-40B4-BE49-F238E27FC236}">
                <a16:creationId xmlns:a16="http://schemas.microsoft.com/office/drawing/2014/main" id="{FACB8AAD-BEA1-0764-3AFD-4C8D28FB31B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454897" y="6006286"/>
            <a:ext cx="672478" cy="672478"/>
          </a:xfrm>
          <a:prstGeom prst="rect">
            <a:avLst/>
          </a:prstGeom>
        </p:spPr>
      </p:pic>
    </p:spTree>
    <p:extLst>
      <p:ext uri="{BB962C8B-B14F-4D97-AF65-F5344CB8AC3E}">
        <p14:creationId xmlns:p14="http://schemas.microsoft.com/office/powerpoint/2010/main" val="3490224038"/>
      </p:ext>
    </p:extLst>
  </p:cSld>
  <p:clrMapOvr>
    <a:masterClrMapping/>
  </p:clrMapOvr>
</p:sld>
</file>

<file path=ppt/theme/theme1.xml><?xml version="1.0" encoding="utf-8"?>
<a:theme xmlns:a="http://schemas.openxmlformats.org/drawingml/2006/main" name="UIC_Powerpoint_presentation_2019_16-9">
  <a:themeElements>
    <a:clrScheme name="UIC light">
      <a:dk1>
        <a:srgbClr val="4E5759"/>
      </a:dk1>
      <a:lt1>
        <a:srgbClr val="8EB6C9"/>
      </a:lt1>
      <a:dk2>
        <a:srgbClr val="4E5759"/>
      </a:dk2>
      <a:lt2>
        <a:srgbClr val="FFFFFF"/>
      </a:lt2>
      <a:accent1>
        <a:srgbClr val="0090D4"/>
      </a:accent1>
      <a:accent2>
        <a:srgbClr val="62B576"/>
      </a:accent2>
      <a:accent3>
        <a:srgbClr val="8EB6C9"/>
      </a:accent3>
      <a:accent4>
        <a:srgbClr val="B34E1E"/>
      </a:accent4>
      <a:accent5>
        <a:srgbClr val="485054"/>
      </a:accent5>
      <a:accent6>
        <a:srgbClr val="A0B2BA"/>
      </a:accent6>
      <a:hlink>
        <a:srgbClr val="00B0F0"/>
      </a:hlink>
      <a:folHlink>
        <a:srgbClr val="00B0F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C 100_Powerpoint_presentation_2022_16-9" id="{B0A9459C-C825-4CD1-8A31-1F9DB3F6E283}" vid="{512A5B6C-15DF-4729-88A3-D32D7F4E2F07}"/>
    </a:ext>
  </a:extLst>
</a:theme>
</file>

<file path=ppt/theme/theme2.xml><?xml version="1.0" encoding="utf-8"?>
<a:theme xmlns:a="http://schemas.openxmlformats.org/drawingml/2006/main" name="1_Modèle 2019_UIC_Powerpoint_presentation_16x9_Nov.2019">
  <a:themeElements>
    <a:clrScheme name="UIC light">
      <a:dk1>
        <a:srgbClr val="4E5759"/>
      </a:dk1>
      <a:lt1>
        <a:srgbClr val="8EB6C9"/>
      </a:lt1>
      <a:dk2>
        <a:srgbClr val="4E5759"/>
      </a:dk2>
      <a:lt2>
        <a:srgbClr val="FFFFFF"/>
      </a:lt2>
      <a:accent1>
        <a:srgbClr val="0090D4"/>
      </a:accent1>
      <a:accent2>
        <a:srgbClr val="62B576"/>
      </a:accent2>
      <a:accent3>
        <a:srgbClr val="8EB6C9"/>
      </a:accent3>
      <a:accent4>
        <a:srgbClr val="B34E1E"/>
      </a:accent4>
      <a:accent5>
        <a:srgbClr val="485054"/>
      </a:accent5>
      <a:accent6>
        <a:srgbClr val="A0B2BA"/>
      </a:accent6>
      <a:hlink>
        <a:srgbClr val="00B0F0"/>
      </a:hlink>
      <a:folHlink>
        <a:srgbClr val="00B0F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c_worldwide_railway_organisation_16x9_2020_relu_commentaires" id="{593A5ABE-FF58-4D46-B99A-CE7FF12E9D4E}" vid="{B6AA9CF5-9171-43B7-90C3-8121197613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 xmlns="4b064819-03de-4d5a-9f3d-fc06b3a29509" xsi:nil="true"/>
    <TaxCatchAll xmlns="1eb5e94d-4f0d-48a1-bb21-3389c9c48a71" xsi:nil="true"/>
    <lcf76f155ced4ddcb4097134ff3c332f xmlns="4b064819-03de-4d5a-9f3d-fc06b3a29509">
      <Terms xmlns="http://schemas.microsoft.com/office/infopath/2007/PartnerControls"/>
    </lcf76f155ced4ddcb4097134ff3c332f>
    <SharedWithUsers xmlns="1eb5e94d-4f0d-48a1-bb21-3389c9c48a71">
      <UserInfo>
        <DisplayName>DAVENNE Francois</DisplayName>
        <AccountId>54</AccountId>
        <AccountType/>
      </UserInfo>
      <UserInfo>
        <DisplayName>PLAUD-LOMBARD Marie</DisplayName>
        <AccountId>52</AccountId>
        <AccountType/>
      </UserInfo>
      <UserInfo>
        <DisplayName>BOUVRESSE Adeline</DisplayName>
        <AccountId>782</AccountId>
        <AccountType/>
      </UserInfo>
      <UserInfo>
        <DisplayName>SCHERRER Alain</DisplayName>
        <AccountId>122</AccountId>
        <AccountType/>
      </UserInfo>
      <UserInfo>
        <DisplayName>CHAVANEL Christian</DisplayName>
        <AccountId>380</AccountId>
        <AccountType/>
      </UserInfo>
      <UserInfo>
        <DisplayName>ANDERTON Lucie</DisplayName>
        <AccountId>147</AccountId>
        <AccountType/>
      </UserInfo>
      <UserInfo>
        <DisplayName>FRANZONI Lorenzo</DisplayName>
        <AccountId>496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87B9F3429580498212597FB605BF70" ma:contentTypeVersion="18" ma:contentTypeDescription="Crée un document." ma:contentTypeScope="" ma:versionID="847976c716d3e81859aca3bdcf7a5e67">
  <xsd:schema xmlns:xsd="http://www.w3.org/2001/XMLSchema" xmlns:xs="http://www.w3.org/2001/XMLSchema" xmlns:p="http://schemas.microsoft.com/office/2006/metadata/properties" xmlns:ns2="4b064819-03de-4d5a-9f3d-fc06b3a29509" xmlns:ns3="1eb5e94d-4f0d-48a1-bb21-3389c9c48a71" targetNamespace="http://schemas.microsoft.com/office/2006/metadata/properties" ma:root="true" ma:fieldsID="4af976b4e8779d3af21c652a6cba7a43" ns2:_="" ns3:_="">
    <xsd:import namespace="4b064819-03de-4d5a-9f3d-fc06b3a29509"/>
    <xsd:import namespace="1eb5e94d-4f0d-48a1-bb21-3389c9c48a7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Descrip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064819-03de-4d5a-9f3d-fc06b3a295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Description" ma:index="16" nillable="true" ma:displayName="Description" ma:format="Dropdown" ma:internalName="Description">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3bcc5347-11e2-416a-89c8-caa8d89843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b5e94d-4f0d-48a1-bb21-3389c9c48a71"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9d3dcfcd-c1cc-4bbf-8ffd-93613a45f0a0}" ma:internalName="TaxCatchAll" ma:showField="CatchAllData" ma:web="1eb5e94d-4f0d-48a1-bb21-3389c9c48a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C791DD-773B-4175-943B-3FC0B45DFA01}">
  <ds:schemaRefs>
    <ds:schemaRef ds:uri="http://schemas.microsoft.com/sharepoint/v3/contenttype/forms"/>
  </ds:schemaRefs>
</ds:datastoreItem>
</file>

<file path=customXml/itemProps2.xml><?xml version="1.0" encoding="utf-8"?>
<ds:datastoreItem xmlns:ds="http://schemas.openxmlformats.org/officeDocument/2006/customXml" ds:itemID="{46124C41-2BE2-4CCE-A707-A4A30B08F2AC}">
  <ds:schemaRefs>
    <ds:schemaRef ds:uri="1eb5e94d-4f0d-48a1-bb21-3389c9c48a71"/>
    <ds:schemaRef ds:uri="4b064819-03de-4d5a-9f3d-fc06b3a295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F469E67-3903-409F-9ED3-859B11433312}">
  <ds:schemaRefs>
    <ds:schemaRef ds:uri="1eb5e94d-4f0d-48a1-bb21-3389c9c48a71"/>
    <ds:schemaRef ds:uri="4b064819-03de-4d5a-9f3d-fc06b3a295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717</Words>
  <Application>Microsoft Office PowerPoint</Application>
  <PresentationFormat>Widescreen</PresentationFormat>
  <Paragraphs>76</Paragraphs>
  <Slides>12</Slides>
  <Notes>12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12</vt:i4>
      </vt:variant>
    </vt:vector>
  </HeadingPairs>
  <TitlesOfParts>
    <vt:vector size="25" baseType="lpstr">
      <vt:lpstr>Aptos Black</vt:lpstr>
      <vt:lpstr>Arial</vt:lpstr>
      <vt:lpstr>Arial Black</vt:lpstr>
      <vt:lpstr>Arial Nova Light</vt:lpstr>
      <vt:lpstr>Barlow</vt:lpstr>
      <vt:lpstr>Barlow Medium</vt:lpstr>
      <vt:lpstr>Calibri</vt:lpstr>
      <vt:lpstr>Calibri Light</vt:lpstr>
      <vt:lpstr>Raleway Light</vt:lpstr>
      <vt:lpstr>Roboto</vt:lpstr>
      <vt:lpstr>Wingdings</vt:lpstr>
      <vt:lpstr>UIC_Powerpoint_presentation_2019_16-9</vt:lpstr>
      <vt:lpstr>1_Modèle 2019_UIC_Powerpoint_presentation_16x9_Nov.2019</vt:lpstr>
      <vt:lpstr>Rail as the backbone of sustainable mobility: decarbonising the transport sector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of sustainable mobility  2030 Vision</dc:title>
  <dc:creator>ANDERTON Lucie</dc:creator>
  <cp:lastModifiedBy>Choudhury Mohanty</cp:lastModifiedBy>
  <cp:revision>2</cp:revision>
  <cp:lastPrinted>2023-01-27T15:03:06Z</cp:lastPrinted>
  <dcterms:created xsi:type="dcterms:W3CDTF">2022-05-20T13:56:24Z</dcterms:created>
  <dcterms:modified xsi:type="dcterms:W3CDTF">2023-12-03T04:27:15Z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0x0101002A87B9F3429580498212597FB605BF70</vt:lpwstr>
  </property>
  <property fmtid="{D5CDD505-2E9C-101B-9397-08002B2CF9AE}" pid="3" name="MediaServiceImageTags">
    <vt:lpwstr/>
  </property>
</Properties>
</file>