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95" r:id="rId2"/>
    <p:sldId id="676" r:id="rId3"/>
    <p:sldId id="678" r:id="rId4"/>
    <p:sldId id="670" r:id="rId5"/>
    <p:sldId id="682" r:id="rId6"/>
    <p:sldId id="322" r:id="rId7"/>
    <p:sldId id="358" r:id="rId8"/>
    <p:sldId id="535" r:id="rId9"/>
    <p:sldId id="534" r:id="rId10"/>
    <p:sldId id="679" r:id="rId11"/>
    <p:sldId id="497" r:id="rId12"/>
    <p:sldId id="658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32FF"/>
    <a:srgbClr val="79FF18"/>
    <a:srgbClr val="4CA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/>
    <p:restoredTop sz="92748"/>
  </p:normalViewPr>
  <p:slideViewPr>
    <p:cSldViewPr snapToGrid="0" snapToObjects="1">
      <p:cViewPr varScale="1">
        <p:scale>
          <a:sx n="100" d="100"/>
          <a:sy n="100" d="100"/>
        </p:scale>
        <p:origin x="216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2AE7-90CB-6343-A0A6-6DBE4B6FA51D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093FE-FC6E-6242-8542-A815A04A44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5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58a7cb4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58a7cb4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e58a7cb44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79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66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www.afro.who.int</a:t>
            </a:r>
            <a:r>
              <a:rPr lang="fr-FR" dirty="0"/>
              <a:t>/</a:t>
            </a:r>
            <a:r>
              <a:rPr lang="fr-FR" dirty="0" err="1"/>
              <a:t>health</a:t>
            </a:r>
            <a:r>
              <a:rPr lang="fr-FR" dirty="0"/>
              <a:t>-topics/malaria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093FE-FC6E-6242-8542-A815A04A448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03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 </a:t>
            </a:r>
            <a:r>
              <a:rPr lang="fr-FR" dirty="0" err="1"/>
              <a:t>differents</a:t>
            </a:r>
            <a:r>
              <a:rPr lang="fr-FR" dirty="0"/>
              <a:t> </a:t>
            </a:r>
            <a:r>
              <a:rPr lang="fr-FR" dirty="0" err="1"/>
              <a:t>cannaux</a:t>
            </a:r>
            <a:r>
              <a:rPr lang="fr-FR" dirty="0"/>
              <a:t> de diffusion de l’information climatique : </a:t>
            </a:r>
            <a:r>
              <a:rPr lang="fr-FR" dirty="0" err="1"/>
              <a:t>ilfaut</a:t>
            </a:r>
            <a:r>
              <a:rPr lang="fr-FR" dirty="0"/>
              <a:t> s’</a:t>
            </a:r>
            <a:r>
              <a:rPr lang="fr-FR" dirty="0" err="1"/>
              <a:t>arreter</a:t>
            </a:r>
            <a:r>
              <a:rPr lang="fr-FR" dirty="0"/>
              <a:t> un peu ici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093FE-FC6E-6242-8542-A815A04A448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0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58a7cb4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58a7cb4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e58a7cb44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63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7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8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solidFill>
          <a:srgbClr val="F6F6F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>
            <a:spLocks noGrp="1"/>
          </p:cNvSpPr>
          <p:nvPr>
            <p:ph type="pic" idx="2"/>
          </p:nvPr>
        </p:nvSpPr>
        <p:spPr>
          <a:xfrm>
            <a:off x="390068" y="1384179"/>
            <a:ext cx="1890144" cy="353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71319"/>
              </a:lnSpc>
              <a:spcBef>
                <a:spcPts val="450"/>
              </a:spcBef>
              <a:spcAft>
                <a:spcPts val="0"/>
              </a:spcAft>
              <a:buClr>
                <a:srgbClr val="007DBA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7408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744"/>
              <a:buFont typeface="Arial"/>
              <a:buNone/>
              <a:defRPr sz="1744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8874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519"/>
              <a:buFont typeface="Arial"/>
              <a:buNone/>
              <a:defRPr sz="1519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9046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238"/>
              <a:buFont typeface="Arial"/>
              <a:buNone/>
              <a:defRPr sz="123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9046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238"/>
              <a:buFont typeface="Arial"/>
              <a:buNone/>
              <a:defRPr sz="123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ctrTitle"/>
          </p:nvPr>
        </p:nvSpPr>
        <p:spPr>
          <a:xfrm>
            <a:off x="390068" y="978275"/>
            <a:ext cx="9005882" cy="81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2250"/>
              <a:buFont typeface="Arial"/>
              <a:buNone/>
              <a:defRPr sz="2250" b="1" cap="none">
                <a:solidFill>
                  <a:srgbClr val="0034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90070" y="5099914"/>
            <a:ext cx="1890143" cy="141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5pPr>
            <a:lvl6pPr marL="2743200" lvl="5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pic" idx="3"/>
          </p:nvPr>
        </p:nvSpPr>
        <p:spPr>
          <a:xfrm>
            <a:off x="2510164" y="1384179"/>
            <a:ext cx="1890144" cy="353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71319"/>
              </a:lnSpc>
              <a:spcBef>
                <a:spcPts val="450"/>
              </a:spcBef>
              <a:spcAft>
                <a:spcPts val="0"/>
              </a:spcAft>
              <a:buClr>
                <a:srgbClr val="007DBA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7408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744"/>
              <a:buFont typeface="Arial"/>
              <a:buNone/>
              <a:defRPr sz="1744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8874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519"/>
              <a:buFont typeface="Arial"/>
              <a:buNone/>
              <a:defRPr sz="1519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9046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238"/>
              <a:buFont typeface="Arial"/>
              <a:buNone/>
              <a:defRPr sz="123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9046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238"/>
              <a:buFont typeface="Arial"/>
              <a:buNone/>
              <a:defRPr sz="123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2510166" y="5099914"/>
            <a:ext cx="1890143" cy="141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5pPr>
            <a:lvl6pPr marL="2743200" lvl="5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>
            <a:spLocks noGrp="1"/>
          </p:cNvSpPr>
          <p:nvPr>
            <p:ph type="pic" idx="5"/>
          </p:nvPr>
        </p:nvSpPr>
        <p:spPr>
          <a:xfrm>
            <a:off x="4630260" y="1384179"/>
            <a:ext cx="1890144" cy="353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71319"/>
              </a:lnSpc>
              <a:spcBef>
                <a:spcPts val="450"/>
              </a:spcBef>
              <a:spcAft>
                <a:spcPts val="0"/>
              </a:spcAft>
              <a:buClr>
                <a:srgbClr val="007DBA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7408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744"/>
              <a:buFont typeface="Arial"/>
              <a:buNone/>
              <a:defRPr sz="1744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8874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519"/>
              <a:buFont typeface="Arial"/>
              <a:buNone/>
              <a:defRPr sz="1519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9046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238"/>
              <a:buFont typeface="Arial"/>
              <a:buNone/>
              <a:defRPr sz="123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9046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238"/>
              <a:buFont typeface="Arial"/>
              <a:buNone/>
              <a:defRPr sz="123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6"/>
          </p:nvPr>
        </p:nvSpPr>
        <p:spPr>
          <a:xfrm>
            <a:off x="4630262" y="5099914"/>
            <a:ext cx="1890143" cy="141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5pPr>
            <a:lvl6pPr marL="2743200" lvl="5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>
            <a:spLocks noGrp="1"/>
          </p:cNvSpPr>
          <p:nvPr>
            <p:ph type="pic" idx="7"/>
          </p:nvPr>
        </p:nvSpPr>
        <p:spPr>
          <a:xfrm>
            <a:off x="6808747" y="1397017"/>
            <a:ext cx="1890144" cy="353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71319"/>
              </a:lnSpc>
              <a:spcBef>
                <a:spcPts val="450"/>
              </a:spcBef>
              <a:spcAft>
                <a:spcPts val="0"/>
              </a:spcAft>
              <a:buClr>
                <a:srgbClr val="007DBA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7408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744"/>
              <a:buFont typeface="Arial"/>
              <a:buNone/>
              <a:defRPr sz="1744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8874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519"/>
              <a:buFont typeface="Arial"/>
              <a:buNone/>
              <a:defRPr sz="1519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9046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238"/>
              <a:buFont typeface="Arial"/>
              <a:buNone/>
              <a:defRPr sz="123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9046"/>
              </a:lnSpc>
              <a:spcBef>
                <a:spcPts val="900"/>
              </a:spcBef>
              <a:spcAft>
                <a:spcPts val="0"/>
              </a:spcAft>
              <a:buClr>
                <a:srgbClr val="007DBA"/>
              </a:buClr>
              <a:buSzPts val="1238"/>
              <a:buFont typeface="Arial"/>
              <a:buNone/>
              <a:defRPr sz="1238" b="0" i="0" u="none" strike="noStrike" cap="none">
                <a:solidFill>
                  <a:srgbClr val="007D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238"/>
              <a:buFont typeface="Arial"/>
              <a:buNone/>
              <a:defRPr sz="12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8"/>
          </p:nvPr>
        </p:nvSpPr>
        <p:spPr>
          <a:xfrm>
            <a:off x="6808749" y="5112751"/>
            <a:ext cx="1890143" cy="141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rgbClr val="565762"/>
                </a:solidFill>
              </a:defRPr>
            </a:lvl5pPr>
            <a:lvl6pPr marL="2743200" lvl="5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70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5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14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8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23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23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00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56C8-FC4E-ED4A-8382-7C8923CE5886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1D5F-5FED-BA4B-BF66-37F59770F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01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Ndiaye.ousmane@esp.s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Desktop/Pre&#769;sentation%20Application%20Mobile%20METEO%20SENEGAL%20OFFICIELLE.pptx" TargetMode="External"/><Relationship Id="rId5" Type="http://schemas.openxmlformats.org/officeDocument/2006/relationships/hyperlink" Target="../../../../Downloads/Screenshot_20180719-164408.jpg" TargetMode="External"/><Relationship Id="rId4" Type="http://schemas.openxmlformats.org/officeDocument/2006/relationships/hyperlink" Target="http://www.anacim.sn/" TargetMode="Externa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EDBF61B-6567-E040-9D89-DC452CA70EEF}"/>
              </a:ext>
            </a:extLst>
          </p:cNvPr>
          <p:cNvSpPr txBox="1">
            <a:spLocks/>
          </p:cNvSpPr>
          <p:nvPr/>
        </p:nvSpPr>
        <p:spPr>
          <a:xfrm>
            <a:off x="-50800" y="1990103"/>
            <a:ext cx="9144000" cy="16623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Warnings for All: Building urban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wave early warning system.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762B1C-BCF4-47D1-BE83-2B7C69244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403" y="5398260"/>
            <a:ext cx="1443193" cy="9449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D7C6A6-A4CE-44C5-AFF5-882C656B4EFB}"/>
              </a:ext>
            </a:extLst>
          </p:cNvPr>
          <p:cNvSpPr txBox="1"/>
          <p:nvPr/>
        </p:nvSpPr>
        <p:spPr>
          <a:xfrm>
            <a:off x="-50800" y="6495060"/>
            <a:ext cx="9232900" cy="338554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bel" panose="020B0503020204020204" pitchFamily="34" charset="0"/>
              </a:rPr>
              <a:t>3 December 2023,13:30-15:00, Radisson Blu Hotel, Dubai Canal View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19823F-C7C7-4FF2-9817-25B545E78F7F}"/>
              </a:ext>
            </a:extLst>
          </p:cNvPr>
          <p:cNvSpPr txBox="1"/>
          <p:nvPr/>
        </p:nvSpPr>
        <p:spPr>
          <a:xfrm>
            <a:off x="890543" y="4036724"/>
            <a:ext cx="73629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SN" sz="2800" dirty="0"/>
              <a:t>Dr Ousmane NDIAYE </a:t>
            </a:r>
          </a:p>
          <a:p>
            <a:pPr algn="ctr"/>
            <a:r>
              <a:rPr lang="fr-SN" sz="2000" dirty="0">
                <a:hlinkClick r:id="rId4"/>
              </a:rPr>
              <a:t>Ousmane.ndiaye@anacim.sn</a:t>
            </a:r>
            <a:endParaRPr lang="fr-SN" sz="2000" dirty="0"/>
          </a:p>
          <a:p>
            <a:pPr algn="ctr"/>
            <a:r>
              <a:rPr lang="fr-SN" sz="2000" dirty="0"/>
              <a:t>Agence Nationale de l’Aviation Civile et de la Météorologie (ANACIM)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83C879E-CFDC-D176-DEB9-7E4C948ACEF1}"/>
              </a:ext>
            </a:extLst>
          </p:cNvPr>
          <p:cNvSpPr txBox="1"/>
          <p:nvPr/>
        </p:nvSpPr>
        <p:spPr>
          <a:xfrm>
            <a:off x="0" y="22066"/>
            <a:ext cx="9144000" cy="95410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UNFCCC COP28 – Dubai, UAE</a:t>
            </a:r>
            <a:endParaRPr lang="fr-S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18th Global Forum on Human Settlements 2023</a:t>
            </a:r>
            <a:endParaRPr lang="fr-S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82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6" y="880016"/>
            <a:ext cx="9056883" cy="427082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C31EC73-9798-35BA-E18B-CE076A5BC5CF}"/>
              </a:ext>
            </a:extLst>
          </p:cNvPr>
          <p:cNvSpPr txBox="1"/>
          <p:nvPr/>
        </p:nvSpPr>
        <p:spPr>
          <a:xfrm>
            <a:off x="306490" y="5370952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Heat waves forecast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E35407-00F7-D997-A133-6AB728F11F3F}"/>
              </a:ext>
            </a:extLst>
          </p:cNvPr>
          <p:cNvSpPr txBox="1"/>
          <p:nvPr/>
        </p:nvSpPr>
        <p:spPr>
          <a:xfrm>
            <a:off x="3557767" y="5370389"/>
            <a:ext cx="226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Advices to population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212E1B-5ED8-7F0A-1AB7-969164AC618D}"/>
              </a:ext>
            </a:extLst>
          </p:cNvPr>
          <p:cNvSpPr txBox="1"/>
          <p:nvPr/>
        </p:nvSpPr>
        <p:spPr>
          <a:xfrm>
            <a:off x="6917600" y="5370389"/>
            <a:ext cx="15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Impacts maps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4D75AB-C49F-22CC-D76E-DB467B8DF47D}"/>
              </a:ext>
            </a:extLst>
          </p:cNvPr>
          <p:cNvSpPr txBox="1">
            <a:spLocks/>
          </p:cNvSpPr>
          <p:nvPr/>
        </p:nvSpPr>
        <p:spPr>
          <a:xfrm>
            <a:off x="0" y="29314"/>
            <a:ext cx="9110546" cy="746190"/>
          </a:xfrm>
          <a:prstGeom prst="rect">
            <a:avLst/>
          </a:prstGeom>
          <a:solidFill>
            <a:srgbClr val="0432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Heat wave early warning bulletin </a:t>
            </a:r>
          </a:p>
        </p:txBody>
      </p:sp>
    </p:spTree>
    <p:extLst>
      <p:ext uri="{BB962C8B-B14F-4D97-AF65-F5344CB8AC3E}">
        <p14:creationId xmlns:p14="http://schemas.microsoft.com/office/powerpoint/2010/main" val="263509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-27384"/>
            <a:ext cx="9144000" cy="584775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fr-FR" sz="3200" dirty="0" err="1">
                <a:solidFill>
                  <a:schemeClr val="bg1"/>
                </a:solidFill>
              </a:rPr>
              <a:t>Disseminating</a:t>
            </a:r>
            <a:r>
              <a:rPr lang="fr-FR" sz="3200" dirty="0">
                <a:solidFill>
                  <a:schemeClr val="bg1"/>
                </a:solidFill>
              </a:rPr>
              <a:t> Channels Of </a:t>
            </a:r>
            <a:r>
              <a:rPr lang="fr-FR" sz="3200" dirty="0" err="1">
                <a:solidFill>
                  <a:schemeClr val="bg1"/>
                </a:solidFill>
              </a:rPr>
              <a:t>Climate</a:t>
            </a:r>
            <a:r>
              <a:rPr lang="fr-FR" sz="3200" dirty="0">
                <a:solidFill>
                  <a:schemeClr val="bg1"/>
                </a:solidFill>
              </a:rPr>
              <a:t> Information</a:t>
            </a:r>
          </a:p>
        </p:txBody>
      </p:sp>
      <p:pic>
        <p:nvPicPr>
          <p:cNvPr id="13" name="Picture 2" descr="C:\Users\papangor\Desktop\Doc\Diffu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7522"/>
            <a:ext cx="5869412" cy="41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98044" y="979924"/>
            <a:ext cx="27594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432FF"/>
                </a:solidFill>
              </a:rPr>
              <a:t>ONLINE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Site web ANACIM: </a:t>
            </a:r>
            <a:r>
              <a:rPr lang="en-US" sz="1200">
                <a:hlinkClick r:id="rId4"/>
              </a:rPr>
              <a:t>www.anacim.sn</a:t>
            </a:r>
            <a:endParaRPr lang="en-US" sz="1200"/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Application Mobile: Rechercher </a:t>
            </a:r>
            <a:r>
              <a:rPr lang="en-US" sz="1200">
                <a:solidFill>
                  <a:schemeClr val="accent1"/>
                </a:solidFill>
                <a:hlinkClick r:id="rId5" action="ppaction://hlinkfile"/>
              </a:rPr>
              <a:t>ANACIM </a:t>
            </a:r>
            <a:endParaRPr lang="en-US" sz="1200">
              <a:solidFill>
                <a:schemeClr val="accent1"/>
              </a:solidFill>
            </a:endParaRPr>
          </a:p>
          <a:p>
            <a:r>
              <a:rPr lang="en-US" sz="1200"/>
              <a:t>Sur  </a:t>
            </a:r>
            <a:r>
              <a:rPr lang="en-US" sz="1200">
                <a:hlinkClick r:id="rId6" action="ppaction://hlinkpres?slideindex=1&amp;slidetitle="/>
              </a:rPr>
              <a:t>Google Play Store </a:t>
            </a:r>
            <a:endParaRPr lang="en-US" sz="1200"/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Portail web du Cadre       National des Services Climatiques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Email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200"/>
          </a:p>
        </p:txBody>
      </p:sp>
      <p:sp>
        <p:nvSpPr>
          <p:cNvPr id="17" name="Rectangle 16"/>
          <p:cNvSpPr/>
          <p:nvPr/>
        </p:nvSpPr>
        <p:spPr>
          <a:xfrm>
            <a:off x="6228184" y="3789040"/>
            <a:ext cx="29324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432FF"/>
                </a:solidFill>
              </a:rPr>
              <a:t>TV Bulletin</a:t>
            </a:r>
          </a:p>
          <a:p>
            <a:pPr marL="118695" indent="-118695">
              <a:buFont typeface="Courier New" panose="02070309020205020404" pitchFamily="49" charset="0"/>
              <a:buChar char="o"/>
            </a:pPr>
            <a:r>
              <a:rPr lang="en-US" sz="1200"/>
              <a:t>Participation aux émissions TV</a:t>
            </a:r>
          </a:p>
          <a:p>
            <a:pPr marL="118695" indent="-118695">
              <a:buFont typeface="Courier New" panose="02070309020205020404" pitchFamily="49" charset="0"/>
              <a:buChar char="o"/>
            </a:pPr>
            <a:r>
              <a:rPr lang="en-US" sz="1200"/>
              <a:t>Infos Météo dans  les émissions TV Yeewoulen(TFM), Sen Show(SEN TV),    Kinkeliba (RTS) et RDV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95" y="996404"/>
            <a:ext cx="377173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432FF"/>
                </a:solidFill>
              </a:rPr>
              <a:t>END USERS ORGANISATION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CLPA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ORGANISATIONS PAYSANNES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GTP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FAO (appli mobile)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Naatal Mbay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DPM/DPSP – HASSMAR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DPC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Comités de Veille (St-Louis et Mbour)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489" y="3717032"/>
            <a:ext cx="27088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0432FF"/>
                </a:solidFill>
              </a:rPr>
              <a:t> </a:t>
            </a:r>
            <a:r>
              <a:rPr lang="en-US" sz="2000" b="1">
                <a:solidFill>
                  <a:srgbClr val="0432FF"/>
                </a:solidFill>
              </a:rPr>
              <a:t>Community Radios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  Radios nationales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  Emissions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/>
              <a:t>   URAC</a:t>
            </a:r>
          </a:p>
          <a:p>
            <a:pPr indent="-118695">
              <a:buFont typeface="Courier New" panose="02070309020205020404" pitchFamily="49" charset="0"/>
              <a:buChar char="o"/>
            </a:pPr>
            <a:r>
              <a:rPr lang="en-US" sz="1200"/>
              <a:t>REJAQUES</a:t>
            </a:r>
          </a:p>
          <a:p>
            <a:pPr indent="-118695">
              <a:buFont typeface="Courier New" panose="02070309020205020404" pitchFamily="49" charset="0"/>
              <a:buChar char="o"/>
            </a:pPr>
            <a:r>
              <a:rPr lang="en-US" sz="1200"/>
              <a:t>PRESSE ECRITE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571" y="5569532"/>
            <a:ext cx="3915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TELEPHONE (text msg)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 err="1"/>
              <a:t>Alertes</a:t>
            </a:r>
            <a:r>
              <a:rPr lang="en-US" sz="1200" dirty="0"/>
              <a:t> SMS et </a:t>
            </a:r>
            <a:r>
              <a:rPr lang="en-US" sz="1200" b="1" u="sng" dirty="0">
                <a:solidFill>
                  <a:srgbClr val="0432FF"/>
                </a:solidFill>
              </a:rPr>
              <a:t>VOCALES</a:t>
            </a:r>
            <a:r>
              <a:rPr lang="en-US" sz="1200" dirty="0"/>
              <a:t>: </a:t>
            </a:r>
            <a:r>
              <a:rPr lang="en-US" sz="1200" dirty="0" err="1"/>
              <a:t>pêcheurs</a:t>
            </a:r>
            <a:r>
              <a:rPr lang="en-US" sz="1200" dirty="0"/>
              <a:t> (CLPA), </a:t>
            </a:r>
            <a:r>
              <a:rPr lang="en-US" sz="1200" dirty="0" err="1"/>
              <a:t>organisations</a:t>
            </a:r>
            <a:r>
              <a:rPr lang="en-US" sz="1200" dirty="0"/>
              <a:t> </a:t>
            </a:r>
            <a:r>
              <a:rPr lang="en-US" sz="1200" dirty="0" err="1"/>
              <a:t>paysannes</a:t>
            </a:r>
            <a:r>
              <a:rPr lang="en-US" sz="1200" dirty="0"/>
              <a:t>, CNGI, services techniques (</a:t>
            </a:r>
            <a:r>
              <a:rPr lang="en-US" sz="1200" dirty="0" err="1"/>
              <a:t>pêche</a:t>
            </a:r>
            <a:r>
              <a:rPr lang="en-US" sz="1200" dirty="0"/>
              <a:t>, </a:t>
            </a:r>
            <a:r>
              <a:rPr lang="en-US" sz="1200" dirty="0" err="1"/>
              <a:t>croix</a:t>
            </a:r>
            <a:r>
              <a:rPr lang="en-US" sz="1200" dirty="0"/>
              <a:t> rouge, Enda NRJ, FAO, </a:t>
            </a:r>
            <a:r>
              <a:rPr lang="en-US" sz="1200" dirty="0" err="1"/>
              <a:t>Ministères</a:t>
            </a:r>
            <a:r>
              <a:rPr lang="en-US" sz="1200" dirty="0"/>
              <a:t>…)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E06E47-3921-4859-AC0E-4E8A13225731}"/>
              </a:ext>
            </a:extLst>
          </p:cNvPr>
          <p:cNvSpPr/>
          <p:nvPr/>
        </p:nvSpPr>
        <p:spPr>
          <a:xfrm>
            <a:off x="4526273" y="957496"/>
            <a:ext cx="1468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FLAGS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/>
              <a:t>Beaches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/>
              <a:t>Ports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630554-0601-F144-85F7-E9119FCE0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56689">
            <a:off x="3730508" y="1971127"/>
            <a:ext cx="900359" cy="706489"/>
          </a:xfrm>
          <a:prstGeom prst="rect">
            <a:avLst/>
          </a:prstGeom>
        </p:spPr>
      </p:pic>
      <p:pic>
        <p:nvPicPr>
          <p:cNvPr id="1026" name="Picture 2" descr="Baignade : que signifient les couleurs des drapeaux à la plage ?">
            <a:extLst>
              <a:ext uri="{FF2B5EF4-FFF2-40B4-BE49-F238E27FC236}">
                <a16:creationId xmlns:a16="http://schemas.microsoft.com/office/drawing/2014/main" id="{6214F146-6CC3-EC60-2251-5184634B4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3" r="6658"/>
          <a:stretch/>
        </p:blipFill>
        <p:spPr bwMode="auto">
          <a:xfrm>
            <a:off x="3795749" y="1124744"/>
            <a:ext cx="573052" cy="9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F78E1F-2789-FE56-0234-3D9160C6B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958306">
            <a:off x="3715150" y="4234764"/>
            <a:ext cx="1115327" cy="8751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09BB1E-88B8-C2D7-5268-FDBBF73ED560}"/>
              </a:ext>
            </a:extLst>
          </p:cNvPr>
          <p:cNvSpPr/>
          <p:nvPr/>
        </p:nvSpPr>
        <p:spPr>
          <a:xfrm>
            <a:off x="5428271" y="5569531"/>
            <a:ext cx="3915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TELEPHONE (voice messaging)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2C00ED-51FE-896A-FDDB-2CC6604F9F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62"/>
          <a:stretch/>
        </p:blipFill>
        <p:spPr>
          <a:xfrm>
            <a:off x="4082275" y="5106598"/>
            <a:ext cx="656855" cy="101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2B4156-AD14-3BC8-7C66-E45F90773D6A}"/>
              </a:ext>
            </a:extLst>
          </p:cNvPr>
          <p:cNvSpPr/>
          <p:nvPr/>
        </p:nvSpPr>
        <p:spPr>
          <a:xfrm>
            <a:off x="3997130" y="6206314"/>
            <a:ext cx="209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Phone App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200" dirty="0"/>
              <a:t>Accessing Alerts</a:t>
            </a:r>
          </a:p>
        </p:txBody>
      </p:sp>
    </p:spTree>
    <p:extLst>
      <p:ext uri="{BB962C8B-B14F-4D97-AF65-F5344CB8AC3E}">
        <p14:creationId xmlns:p14="http://schemas.microsoft.com/office/powerpoint/2010/main" val="112816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58a7cb441_0_7"/>
          <p:cNvSpPr txBox="1">
            <a:spLocks noGrp="1"/>
          </p:cNvSpPr>
          <p:nvPr>
            <p:ph type="body" idx="1"/>
          </p:nvPr>
        </p:nvSpPr>
        <p:spPr>
          <a:xfrm>
            <a:off x="449550" y="2228150"/>
            <a:ext cx="8083500" cy="3710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12500"/>
              </a:lnSpc>
              <a:spcBef>
                <a:spcPts val="1350"/>
              </a:spcBef>
              <a:buSzPts val="1200"/>
            </a:pPr>
            <a:endParaRPr sz="1200"/>
          </a:p>
          <a:p>
            <a:pPr marL="0" indent="0">
              <a:spcBef>
                <a:spcPts val="1350"/>
              </a:spcBef>
            </a:pPr>
            <a:endParaRPr/>
          </a:p>
        </p:txBody>
      </p:sp>
      <p:sp>
        <p:nvSpPr>
          <p:cNvPr id="239" name="Google Shape;239;ge58a7cb441_0_7"/>
          <p:cNvSpPr txBox="1"/>
          <p:nvPr/>
        </p:nvSpPr>
        <p:spPr>
          <a:xfrm>
            <a:off x="0" y="482111"/>
            <a:ext cx="9144000" cy="6894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itchFamily="2" charset="2"/>
              <a:buChar char="ü"/>
            </a:pPr>
            <a:r>
              <a:rPr lang="en-US" sz="2000" dirty="0">
                <a:latin typeface="Open Sans" panose="020B0606030504020204" pitchFamily="34" charset="0"/>
              </a:rPr>
              <a:t>Smart climate management (planning) by using climate information : long term planning (CC), seasonal, weather (daily), nowcasting (hours)</a:t>
            </a:r>
          </a:p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itchFamily="2" charset="2"/>
              <a:buChar char="ü"/>
            </a:pPr>
            <a:r>
              <a:rPr lang="en-US" sz="2000" dirty="0">
                <a:latin typeface="Open Sans" panose="020B0606030504020204" pitchFamily="34" charset="0"/>
              </a:rPr>
              <a:t>Include climate information in all plannings (long and short term) : construction (sizing), city traffic (peak of pollution), early warning extreme climate events, </a:t>
            </a:r>
            <a:r>
              <a:rPr lang="en-US" sz="2000" dirty="0" err="1">
                <a:latin typeface="Open Sans" panose="020B0606030504020204" pitchFamily="34" charset="0"/>
              </a:rPr>
              <a:t>etc</a:t>
            </a:r>
            <a:r>
              <a:rPr lang="en-US" sz="2000" dirty="0">
                <a:latin typeface="Open Sans" panose="020B0606030504020204" pitchFamily="34" charset="0"/>
              </a:rPr>
              <a:t> …</a:t>
            </a:r>
          </a:p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itchFamily="2" charset="2"/>
              <a:buChar char="ü"/>
            </a:pPr>
            <a:r>
              <a:rPr lang="en-US" sz="2000" dirty="0">
                <a:latin typeface="Open Sans" panose="020B0606030504020204" pitchFamily="34" charset="0"/>
              </a:rPr>
              <a:t>Actionable Early warning system for all to anticipate climate shocks</a:t>
            </a:r>
          </a:p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itchFamily="2" charset="2"/>
              <a:buChar char="ü"/>
            </a:pPr>
            <a:r>
              <a:rPr lang="en-US" sz="2000" dirty="0">
                <a:latin typeface="Open Sans" panose="020B0606030504020204" pitchFamily="34" charset="0"/>
              </a:rPr>
              <a:t>building climate-ready cities (Urban planning ) : house construction materials, housings ventilation and natural lightning (day light saving), sewerage network sizing, green area reserves, …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sz="2200" b="1" i="0" dirty="0">
                <a:solidFill>
                  <a:srgbClr val="0432FF"/>
                </a:solidFill>
                <a:effectLst/>
                <a:latin typeface="Open Sans" panose="020B0606030504020204" pitchFamily="34" charset="0"/>
              </a:rPr>
              <a:t>Climate change is happening now and we need to attenuate but also to adapt our cities through </a:t>
            </a:r>
            <a:r>
              <a:rPr lang="en-US" sz="2200" b="1" i="0" u="sng" dirty="0">
                <a:solidFill>
                  <a:srgbClr val="0432FF"/>
                </a:solidFill>
                <a:effectLst/>
                <a:latin typeface="Open Sans" panose="020B0606030504020204" pitchFamily="34" charset="0"/>
              </a:rPr>
              <a:t>climate smart planning.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95E9A-5101-4B3E-B6E2-09F31CB74BD8}"/>
              </a:ext>
            </a:extLst>
          </p:cNvPr>
          <p:cNvSpPr txBox="1"/>
          <p:nvPr/>
        </p:nvSpPr>
        <p:spPr>
          <a:xfrm>
            <a:off x="0" y="-40822"/>
            <a:ext cx="9144000" cy="461665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MESSAGES CLES DU 6</a:t>
            </a:r>
            <a:r>
              <a:rPr lang="fr-FR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RAPPORT DU GIEC </a:t>
            </a:r>
          </a:p>
        </p:txBody>
      </p:sp>
    </p:spTree>
    <p:extLst>
      <p:ext uri="{BB962C8B-B14F-4D97-AF65-F5344CB8AC3E}">
        <p14:creationId xmlns:p14="http://schemas.microsoft.com/office/powerpoint/2010/main" val="375714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58a7cb441_0_7"/>
          <p:cNvSpPr txBox="1"/>
          <p:nvPr/>
        </p:nvSpPr>
        <p:spPr>
          <a:xfrm>
            <a:off x="0" y="545611"/>
            <a:ext cx="91440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0000FF"/>
                </a:solidFill>
                <a:effectLst/>
                <a:latin typeface="+mj-lt"/>
              </a:rPr>
              <a:t>Some Climate change signals 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i="0" dirty="0">
                <a:effectLst/>
                <a:latin typeface="+mj-lt"/>
              </a:rPr>
              <a:t>Global temperature keeps rising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Sea level is rising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Extreme events more frequent and more intense : flooding, heatwaves, cyclone, bushfire, </a:t>
            </a:r>
            <a:r>
              <a:rPr lang="en-US" sz="2000" dirty="0" err="1">
                <a:latin typeface="+mj-lt"/>
              </a:rPr>
              <a:t>etc</a:t>
            </a:r>
            <a:r>
              <a:rPr lang="en-US" sz="2000" dirty="0">
                <a:latin typeface="+mj-lt"/>
              </a:rPr>
              <a:t> 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95E9A-5101-4B3E-B6E2-09F31CB74BD8}"/>
              </a:ext>
            </a:extLst>
          </p:cNvPr>
          <p:cNvSpPr txBox="1"/>
          <p:nvPr/>
        </p:nvSpPr>
        <p:spPr>
          <a:xfrm>
            <a:off x="0" y="-40822"/>
            <a:ext cx="9144000" cy="584775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 and climate changes</a:t>
            </a:r>
          </a:p>
        </p:txBody>
      </p:sp>
      <p:sp>
        <p:nvSpPr>
          <p:cNvPr id="2" name="Google Shape;238;ge58a7cb441_0_7">
            <a:extLst>
              <a:ext uri="{FF2B5EF4-FFF2-40B4-BE49-F238E27FC236}">
                <a16:creationId xmlns:a16="http://schemas.microsoft.com/office/drawing/2014/main" id="{F8A7587B-9B6A-04FC-9037-FC1057AA7A06}"/>
              </a:ext>
            </a:extLst>
          </p:cNvPr>
          <p:cNvSpPr txBox="1">
            <a:spLocks/>
          </p:cNvSpPr>
          <p:nvPr/>
        </p:nvSpPr>
        <p:spPr>
          <a:xfrm>
            <a:off x="98450" y="2998238"/>
            <a:ext cx="8943950" cy="38787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228600" algn="l" defTabSz="4572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Font typeface="Arial"/>
              <a:buNone/>
              <a:defRPr sz="1500" kern="1200">
                <a:solidFill>
                  <a:srgbClr val="565762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Font typeface="Arial"/>
              <a:buNone/>
              <a:defRPr sz="1500" kern="1200">
                <a:solidFill>
                  <a:srgbClr val="565762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Font typeface="Arial"/>
              <a:buNone/>
              <a:defRPr sz="1500" kern="1200">
                <a:solidFill>
                  <a:srgbClr val="565762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Font typeface="Arial"/>
              <a:buNone/>
              <a:defRPr sz="1500" kern="1200">
                <a:solidFill>
                  <a:srgbClr val="565762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Font typeface="Arial"/>
              <a:buNone/>
              <a:defRPr sz="1500" kern="1200">
                <a:solidFill>
                  <a:srgbClr val="565762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4572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4572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4572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4572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2500"/>
              </a:lnSpc>
              <a:spcBef>
                <a:spcPts val="1350"/>
              </a:spcBef>
              <a:buSzPts val="1200"/>
            </a:pPr>
            <a:r>
              <a:rPr lang="en-US" sz="2000" b="1" dirty="0">
                <a:solidFill>
                  <a:srgbClr val="0000FF"/>
                </a:solidFill>
              </a:rPr>
              <a:t>Cities :</a:t>
            </a:r>
          </a:p>
          <a:p>
            <a:pPr marL="0" indent="0">
              <a:lnSpc>
                <a:spcPct val="112500"/>
              </a:lnSpc>
              <a:spcBef>
                <a:spcPts val="1350"/>
              </a:spcBef>
              <a:buSzPts val="1200"/>
            </a:pPr>
            <a:r>
              <a:rPr lang="en-US" sz="2000" dirty="0">
                <a:solidFill>
                  <a:schemeClr val="tx1"/>
                </a:solidFill>
              </a:rPr>
              <a:t>Most of world population lives in cities : African cities are vulnerable to CC and natural disasters due to population densities (most of big cities are on sea-border)</a:t>
            </a:r>
          </a:p>
          <a:p>
            <a:pPr marL="0" indent="0">
              <a:lnSpc>
                <a:spcPct val="112500"/>
              </a:lnSpc>
              <a:spcBef>
                <a:spcPts val="1350"/>
              </a:spcBef>
              <a:buSzPts val="1200"/>
            </a:pPr>
            <a:r>
              <a:rPr lang="en-US" sz="2000" dirty="0">
                <a:solidFill>
                  <a:schemeClr val="tx1"/>
                </a:solidFill>
              </a:rPr>
              <a:t>Rural exodus is increasing due to CC : housing pressure on natural resources, transportation + urbanization drive more pollution, lack of proper sewage system, urban planning lack behind population growth/demand (suburbs), </a:t>
            </a:r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12500"/>
              </a:lnSpc>
              <a:spcBef>
                <a:spcPts val="1350"/>
              </a:spcBef>
              <a:buSzPts val="1200"/>
            </a:pPr>
            <a:r>
              <a:rPr lang="en-US" sz="2000" dirty="0">
                <a:solidFill>
                  <a:schemeClr val="tx1"/>
                </a:solidFill>
              </a:rPr>
              <a:t>Most of emission comes from city’s activities : Cities occupy just 3% of the Earth’s land, but account for most of the global energy consumption and carbon emissions (and interconnected infrastructure )</a:t>
            </a:r>
          </a:p>
          <a:p>
            <a:pPr marL="0" indent="0">
              <a:lnSpc>
                <a:spcPct val="112500"/>
              </a:lnSpc>
              <a:spcBef>
                <a:spcPts val="1350"/>
              </a:spcBef>
              <a:buSzPts val="1200"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12500"/>
              </a:lnSpc>
              <a:spcBef>
                <a:spcPts val="1350"/>
              </a:spcBef>
              <a:buSzPts val="1200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B3532-EAC4-8C3A-0ABA-87CF1196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Extreme events : </a:t>
            </a:r>
            <a:r>
              <a:rPr lang="en-US" sz="3600" b="1" dirty="0">
                <a:solidFill>
                  <a:schemeClr val="bg1"/>
                </a:solidFill>
              </a:rPr>
              <a:t>Dust storms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(city pressure on land for housing and farming)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710BA74-3048-A1E8-399B-11392E09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2" y="1837618"/>
            <a:ext cx="4546600" cy="34163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2C8CA2-4195-176D-986B-AB69F7EC2BE6}"/>
              </a:ext>
            </a:extLst>
          </p:cNvPr>
          <p:cNvSpPr txBox="1"/>
          <p:nvPr/>
        </p:nvSpPr>
        <p:spPr>
          <a:xfrm>
            <a:off x="4803493" y="1245403"/>
            <a:ext cx="4340507" cy="500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00FF"/>
                </a:solidFill>
              </a:rPr>
              <a:t>Socio-economic impacts :</a:t>
            </a:r>
          </a:p>
          <a:p>
            <a:pPr>
              <a:lnSpc>
                <a:spcPct val="200000"/>
              </a:lnSpc>
            </a:pPr>
            <a:r>
              <a:rPr lang="en-US" dirty="0"/>
              <a:t>Health : meningitis disease as well pollution (on top of fossil pollution)</a:t>
            </a:r>
          </a:p>
          <a:p>
            <a:pPr>
              <a:lnSpc>
                <a:spcPct val="200000"/>
              </a:lnSpc>
            </a:pPr>
            <a:r>
              <a:rPr lang="en-US" dirty="0"/>
              <a:t>Decrease in carbon capturing (cut down trees for fire woods and habitat)</a:t>
            </a:r>
          </a:p>
          <a:p>
            <a:pPr>
              <a:lnSpc>
                <a:spcPct val="200000"/>
              </a:lnSpc>
            </a:pPr>
            <a:r>
              <a:rPr lang="en-US" dirty="0"/>
              <a:t>Poor soil fertility for cultivation this more land needed for cultivation</a:t>
            </a:r>
          </a:p>
          <a:p>
            <a:pPr>
              <a:lnSpc>
                <a:spcPct val="200000"/>
              </a:lnSpc>
            </a:pPr>
            <a:r>
              <a:rPr lang="en-US" dirty="0"/>
              <a:t>Land degraded for housing 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5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Mean Sea Level Budget">
            <a:extLst>
              <a:ext uri="{FF2B5EF4-FFF2-40B4-BE49-F238E27FC236}">
                <a16:creationId xmlns:a16="http://schemas.microsoft.com/office/drawing/2014/main" id="{C68F4FF1-2EB5-5E68-7CB4-BCD4F6F64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13699" b="11964"/>
          <a:stretch/>
        </p:blipFill>
        <p:spPr bwMode="auto">
          <a:xfrm>
            <a:off x="263046" y="1498427"/>
            <a:ext cx="8793271" cy="50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49F6E4F-543C-49C4-10BB-644775078DD6}"/>
              </a:ext>
            </a:extLst>
          </p:cNvPr>
          <p:cNvSpPr txBox="1"/>
          <p:nvPr/>
        </p:nvSpPr>
        <p:spPr>
          <a:xfrm>
            <a:off x="388307" y="6587282"/>
            <a:ext cx="793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>
                <a:effectLst/>
                <a:latin typeface="Open Sans" panose="020B0606030504020204" pitchFamily="34" charset="0"/>
              </a:rPr>
              <a:t>time series from GRACE/GRACE-FO and Argo to the GMSL time series from satellite altimeters (</a:t>
            </a:r>
            <a:r>
              <a:rPr lang="en-US" sz="1200" b="0" i="0">
                <a:solidFill>
                  <a:srgbClr val="5A6470"/>
                </a:solidFill>
                <a:effectLst/>
                <a:latin typeface="Open Sans" panose="020B0606030504020204" pitchFamily="34" charset="0"/>
              </a:rPr>
              <a:t>Credit: NASA.)</a:t>
            </a:r>
            <a:endParaRPr lang="en-US" sz="12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F16E353-9145-62DE-F557-88128C18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9206630" cy="1143000"/>
          </a:xfrm>
          <a:solidFill>
            <a:srgbClr val="0432FF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Extreme events : 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Sea level rise (SLR)</a:t>
            </a:r>
            <a:b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en-US" sz="2400" dirty="0">
                <a:solidFill>
                  <a:schemeClr val="bg1"/>
                </a:solidFill>
              </a:rPr>
              <a:t>(27 years of satellite altimetry observation)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FAE199-217C-8EDF-753A-628D7E624BE0}"/>
              </a:ext>
            </a:extLst>
          </p:cNvPr>
          <p:cNvSpPr txBox="1"/>
          <p:nvPr/>
        </p:nvSpPr>
        <p:spPr>
          <a:xfrm>
            <a:off x="685800" y="1155700"/>
            <a:ext cx="83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effectLst/>
                <a:latin typeface="Open Sans" panose="020B0606030504020204" pitchFamily="34" charset="0"/>
              </a:rPr>
              <a:t>Global SLR has increased from 1993 to 2019 by </a:t>
            </a:r>
            <a:r>
              <a:rPr lang="en-US" b="1" i="0" u="sng">
                <a:effectLst/>
                <a:latin typeface="Open Sans" panose="020B0606030504020204" pitchFamily="34" charset="0"/>
              </a:rPr>
              <a:t>3.3 mm/an</a:t>
            </a:r>
            <a:r>
              <a:rPr lang="en-US" b="0" i="0">
                <a:effectLst/>
                <a:latin typeface="Open Sans" panose="020B0606030504020204" pitchFamily="34" charset="0"/>
              </a:rPr>
              <a:t>. (NASA)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2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92" y="3520138"/>
            <a:ext cx="4211960" cy="288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64341"/>
            <a:ext cx="4211960" cy="234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11C05AE-BC68-67FC-AD33-BD6AC8A8A0FD}"/>
              </a:ext>
            </a:extLst>
          </p:cNvPr>
          <p:cNvSpPr txBox="1"/>
          <p:nvPr/>
        </p:nvSpPr>
        <p:spPr>
          <a:xfrm>
            <a:off x="4381500" y="864341"/>
            <a:ext cx="4701408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Sea levels rise increases vulnerability in low-lying coastal areas 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u="sng" dirty="0"/>
              <a:t>Climate risks :</a:t>
            </a:r>
          </a:p>
          <a:p>
            <a:pPr>
              <a:lnSpc>
                <a:spcPct val="150000"/>
              </a:lnSpc>
            </a:pPr>
            <a:r>
              <a:rPr lang="en-US" dirty="0"/>
              <a:t>storms and high tides</a:t>
            </a:r>
          </a:p>
          <a:p>
            <a:pPr>
              <a:lnSpc>
                <a:spcPct val="150000"/>
              </a:lnSpc>
            </a:pPr>
            <a:r>
              <a:rPr lang="en-US" dirty="0"/>
              <a:t>coastal flooding and erosion</a:t>
            </a:r>
          </a:p>
          <a:p>
            <a:pPr>
              <a:lnSpc>
                <a:spcPct val="150000"/>
              </a:lnSpc>
            </a:pPr>
            <a:r>
              <a:rPr lang="en-US" dirty="0"/>
              <a:t>Salt intrusion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u="sng" dirty="0"/>
              <a:t>Impacts :</a:t>
            </a:r>
          </a:p>
          <a:p>
            <a:pPr>
              <a:lnSpc>
                <a:spcPct val="150000"/>
              </a:lnSpc>
            </a:pPr>
            <a:r>
              <a:rPr lang="en-US" dirty="0"/>
              <a:t>Economies : beaches, hotel infrastructures, materials resistance (salt), …</a:t>
            </a:r>
          </a:p>
          <a:p>
            <a:pPr>
              <a:lnSpc>
                <a:spcPct val="150000"/>
              </a:lnSpc>
            </a:pPr>
            <a:r>
              <a:rPr lang="en-US" dirty="0"/>
              <a:t>Social : human populations displacement (10% of the world's population live in coastal areas) and threat coastal ecosystems and habitats.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A12CAE-6785-0A1B-58C1-F6BC81E8B444}"/>
              </a:ext>
            </a:extLst>
          </p:cNvPr>
          <p:cNvSpPr txBox="1"/>
          <p:nvPr/>
        </p:nvSpPr>
        <p:spPr>
          <a:xfrm>
            <a:off x="0" y="46529"/>
            <a:ext cx="914400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Extreme events : </a:t>
            </a:r>
            <a:r>
              <a:rPr lang="en-US" sz="3200" b="1" dirty="0">
                <a:solidFill>
                  <a:schemeClr val="bg1"/>
                </a:solidFill>
              </a:rPr>
              <a:t>Sea level rise and coastal cities</a:t>
            </a:r>
          </a:p>
        </p:txBody>
      </p:sp>
    </p:spTree>
    <p:extLst>
      <p:ext uri="{BB962C8B-B14F-4D97-AF65-F5344CB8AC3E}">
        <p14:creationId xmlns:p14="http://schemas.microsoft.com/office/powerpoint/2010/main" val="117599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278E383-61AB-43E5-B3CB-47D0F84A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42" y="6060161"/>
            <a:ext cx="1238658" cy="751310"/>
          </a:xfrm>
          <a:prstGeom prst="rect">
            <a:avLst/>
          </a:prstGeom>
        </p:spPr>
      </p:pic>
      <p:pic>
        <p:nvPicPr>
          <p:cNvPr id="1026" name="Picture 2" descr="Inondations au Sénégal : L&amp;#39;Apr se félicite de la qualité des infrastructures  du Plan Décennal - Senego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9" y="944554"/>
            <a:ext cx="4433638" cy="26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eur Massar : Plus d&amp;#39;une trentaine de maisons inondées à Castors Sotr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" y="4125522"/>
            <a:ext cx="4832098" cy="252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3B531BC-6EC0-9C8C-5697-8A0A8DE7960D}"/>
              </a:ext>
            </a:extLst>
          </p:cNvPr>
          <p:cNvSpPr txBox="1"/>
          <p:nvPr/>
        </p:nvSpPr>
        <p:spPr>
          <a:xfrm>
            <a:off x="0" y="11804"/>
            <a:ext cx="914400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Extreme events : </a:t>
            </a:r>
            <a:r>
              <a:rPr lang="en-US" sz="3200" b="1" dirty="0">
                <a:solidFill>
                  <a:schemeClr val="bg1"/>
                </a:solidFill>
              </a:rPr>
              <a:t>Flooding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B68AEB-842B-2DB4-1FEF-073F87323422}"/>
              </a:ext>
            </a:extLst>
          </p:cNvPr>
          <p:cNvSpPr txBox="1"/>
          <p:nvPr/>
        </p:nvSpPr>
        <p:spPr>
          <a:xfrm>
            <a:off x="4914867" y="1195650"/>
            <a:ext cx="42291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Climate changes is increasing extreme rainfall events :</a:t>
            </a:r>
          </a:p>
          <a:p>
            <a:r>
              <a:rPr lang="en-US" dirty="0"/>
              <a:t>African cities are more and more prone to rainfall extreme events leading to floodings</a:t>
            </a:r>
          </a:p>
          <a:p>
            <a:r>
              <a:rPr lang="en-US" dirty="0"/>
              <a:t>Impacts :</a:t>
            </a:r>
          </a:p>
          <a:p>
            <a:r>
              <a:rPr lang="en-US" dirty="0"/>
              <a:t>Health : water related disease, malaria for more killing disease (233 million cases of malaria reported in the WHO African Region in 2022, compared to 234 million cases in 2021, WHO)</a:t>
            </a:r>
          </a:p>
          <a:p>
            <a:r>
              <a:rPr lang="en-US" dirty="0"/>
              <a:t>Transportation : disturbed, cut off, </a:t>
            </a:r>
          </a:p>
          <a:p>
            <a:r>
              <a:rPr lang="en-US" dirty="0"/>
              <a:t>Social : usually poor people lives in degrading area (suburbs) and increase their poverty (no one left behind), usually with thunder (death), </a:t>
            </a:r>
          </a:p>
          <a:p>
            <a:r>
              <a:rPr lang="en-US" dirty="0"/>
              <a:t>Economy : power shortage,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0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1EFD63-B6E4-BA49-B535-F766A2E375C6}"/>
              </a:ext>
            </a:extLst>
          </p:cNvPr>
          <p:cNvSpPr/>
          <p:nvPr/>
        </p:nvSpPr>
        <p:spPr>
          <a:xfrm>
            <a:off x="5897283" y="1159337"/>
            <a:ext cx="30022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Flood EWS :</a:t>
            </a:r>
          </a:p>
          <a:p>
            <a:pPr algn="just"/>
            <a:r>
              <a:rPr lang="en-US" sz="2000" dirty="0"/>
              <a:t>Climate information dissemination during a flooding events forecast (hours to 2/3 days before the event) through social media (text and voice messaging, Facebook, twitter, emails, etc.) and public-private partnership.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485210-734E-3F42-8FF7-2AED8D6A9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3"/>
          <a:stretch/>
        </p:blipFill>
        <p:spPr>
          <a:xfrm>
            <a:off x="2992495" y="758996"/>
            <a:ext cx="2690253" cy="60549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2B7D47A-EE3F-0A41-8F1D-66A51E3D82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0"/>
          <a:stretch/>
        </p:blipFill>
        <p:spPr>
          <a:xfrm>
            <a:off x="-6245" y="758996"/>
            <a:ext cx="2784205" cy="6054380"/>
          </a:xfrm>
          <a:prstGeom prst="rect">
            <a:avLst/>
          </a:prstGeom>
        </p:spPr>
      </p:pic>
      <p:pic>
        <p:nvPicPr>
          <p:cNvPr id="12" name="Image 11" descr="Logo Ananc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6099518"/>
            <a:ext cx="964413" cy="785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/>
          <p:nvPr/>
        </p:nvSpPr>
        <p:spPr>
          <a:xfrm>
            <a:off x="162700" y="6444044"/>
            <a:ext cx="496238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b="1" dirty="0" err="1"/>
              <a:t>Meteo</a:t>
            </a:r>
            <a:r>
              <a:rPr lang="fr-FR" b="1" dirty="0"/>
              <a:t> service (ANACIM) Facebook/tweeter pages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06AFB1-89B1-2BF0-DF00-F48A48928E78}"/>
              </a:ext>
            </a:extLst>
          </p:cNvPr>
          <p:cNvSpPr txBox="1"/>
          <p:nvPr/>
        </p:nvSpPr>
        <p:spPr>
          <a:xfrm>
            <a:off x="0" y="11804"/>
            <a:ext cx="914400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Extreme events : </a:t>
            </a:r>
            <a:r>
              <a:rPr lang="en-US" sz="3200" b="1" dirty="0">
                <a:solidFill>
                  <a:schemeClr val="bg1"/>
                </a:solidFill>
              </a:rPr>
              <a:t>early warning city Flooding </a:t>
            </a:r>
          </a:p>
        </p:txBody>
      </p:sp>
    </p:spTree>
    <p:extLst>
      <p:ext uri="{BB962C8B-B14F-4D97-AF65-F5344CB8AC3E}">
        <p14:creationId xmlns:p14="http://schemas.microsoft.com/office/powerpoint/2010/main" val="61095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17EDF07-F0AC-EBAE-6F34-0D968CBA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9" y="1342286"/>
            <a:ext cx="723900" cy="5486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371B0D3-7849-2273-52E3-103B39CCA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11" y="1464632"/>
            <a:ext cx="7014575" cy="42335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2FD815D-89EC-836D-7076-B0F01044B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6855"/>
            <a:ext cx="9144000" cy="861145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958EBA4-24D2-4E58-03B6-4344FB8D6E96}"/>
              </a:ext>
            </a:extLst>
          </p:cNvPr>
          <p:cNvSpPr/>
          <p:nvPr/>
        </p:nvSpPr>
        <p:spPr>
          <a:xfrm>
            <a:off x="1447800" y="3238500"/>
            <a:ext cx="1587500" cy="127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0341CC-DFEA-D6B7-23BC-5ED30DB078E6}"/>
              </a:ext>
            </a:extLst>
          </p:cNvPr>
          <p:cNvSpPr txBox="1">
            <a:spLocks/>
          </p:cNvSpPr>
          <p:nvPr/>
        </p:nvSpPr>
        <p:spPr>
          <a:xfrm>
            <a:off x="0" y="29314"/>
            <a:ext cx="9110546" cy="859686"/>
          </a:xfrm>
          <a:prstGeom prst="rect">
            <a:avLst/>
          </a:prstGeom>
          <a:solidFill>
            <a:srgbClr val="0432FF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Number of hot days (Temp &gt; 40°C) in 1.5°C world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for climate scenario SSP5-8.5 (27 MODELS)</a:t>
            </a:r>
          </a:p>
        </p:txBody>
      </p:sp>
    </p:spTree>
    <p:extLst>
      <p:ext uri="{BB962C8B-B14F-4D97-AF65-F5344CB8AC3E}">
        <p14:creationId xmlns:p14="http://schemas.microsoft.com/office/powerpoint/2010/main" val="220528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92078" y="2795685"/>
            <a:ext cx="300912" cy="32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236599" y="2742027"/>
            <a:ext cx="475861" cy="3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6BD6CB3-4042-8361-AE41-866A88164227}"/>
              </a:ext>
            </a:extLst>
          </p:cNvPr>
          <p:cNvSpPr txBox="1">
            <a:spLocks/>
          </p:cNvSpPr>
          <p:nvPr/>
        </p:nvSpPr>
        <p:spPr>
          <a:xfrm>
            <a:off x="0" y="44624"/>
            <a:ext cx="9144000" cy="714372"/>
          </a:xfrm>
          <a:prstGeom prst="rect">
            <a:avLst/>
          </a:prstGeom>
          <a:solidFill>
            <a:srgbClr val="0432FF"/>
          </a:solidFill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SN" sz="3200" b="1" dirty="0">
                <a:solidFill>
                  <a:schemeClr val="bg1"/>
                </a:solidFill>
              </a:rPr>
              <a:t>HEAT WAVE EARLY WARNING SYSTEM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FE36ED-F2E2-3E01-AE14-F03FE6BDCC27}"/>
              </a:ext>
            </a:extLst>
          </p:cNvPr>
          <p:cNvSpPr txBox="1"/>
          <p:nvPr/>
        </p:nvSpPr>
        <p:spPr>
          <a:xfrm>
            <a:off x="187923" y="796304"/>
            <a:ext cx="871173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Use of climate information for an early warning early action to reduce</a:t>
            </a:r>
            <a:r>
              <a:rPr lang="en-US" altLang="en-US" sz="2400" b="1" dirty="0"/>
              <a:t> </a:t>
            </a:r>
            <a:r>
              <a:rPr lang="en-US" sz="2400" b="1" dirty="0"/>
              <a:t>heat waves impacts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0584AB-87A4-9720-EEB9-448C49992BDD}"/>
              </a:ext>
            </a:extLst>
          </p:cNvPr>
          <p:cNvSpPr txBox="1"/>
          <p:nvPr/>
        </p:nvSpPr>
        <p:spPr>
          <a:xfrm>
            <a:off x="147403" y="1760879"/>
            <a:ext cx="4072613" cy="480131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City Vulnerability mapping :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Identify within the cities vulnerability indices (combination of)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Access to health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Access to air conditioning/ventilation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Access to drinkable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Access to natural cooling (beach, swim pool,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Access to electricity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Old people, pregnant woman, children,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People with HW prone disease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Dense populated area, School locations,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Categorize different zones of vulnerability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CA8CB4-EEEF-2DD5-8EF1-BC60A565FFDA}"/>
              </a:ext>
            </a:extLst>
          </p:cNvPr>
          <p:cNvSpPr txBox="1"/>
          <p:nvPr/>
        </p:nvSpPr>
        <p:spPr>
          <a:xfrm>
            <a:off x="4409462" y="2858158"/>
            <a:ext cx="375855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Heat wave detection (threshold)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0F5BB2-84AA-5C20-7C57-757848EFBEBC}"/>
              </a:ext>
            </a:extLst>
          </p:cNvPr>
          <p:cNvSpPr txBox="1"/>
          <p:nvPr/>
        </p:nvSpPr>
        <p:spPr>
          <a:xfrm>
            <a:off x="4409461" y="3786726"/>
            <a:ext cx="382713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Vulnerabilities mapping on heat waves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6A71BA-3C5D-8DE0-0F24-4CFBF797D863}"/>
              </a:ext>
            </a:extLst>
          </p:cNvPr>
          <p:cNvSpPr txBox="1"/>
          <p:nvPr/>
        </p:nvSpPr>
        <p:spPr>
          <a:xfrm>
            <a:off x="4409461" y="2061035"/>
            <a:ext cx="375855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Climate Forecast 1 to 3 weeks ahead</a:t>
            </a:r>
          </a:p>
        </p:txBody>
      </p:sp>
      <p:sp>
        <p:nvSpPr>
          <p:cNvPr id="13" name="Flèche vers le bas 12">
            <a:extLst>
              <a:ext uri="{FF2B5EF4-FFF2-40B4-BE49-F238E27FC236}">
                <a16:creationId xmlns:a16="http://schemas.microsoft.com/office/drawing/2014/main" id="{29510DDA-DD46-86D3-5F4E-7958CB935A34}"/>
              </a:ext>
            </a:extLst>
          </p:cNvPr>
          <p:cNvSpPr/>
          <p:nvPr/>
        </p:nvSpPr>
        <p:spPr>
          <a:xfrm>
            <a:off x="6043798" y="2551696"/>
            <a:ext cx="171265" cy="2439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lus 13">
            <a:extLst>
              <a:ext uri="{FF2B5EF4-FFF2-40B4-BE49-F238E27FC236}">
                <a16:creationId xmlns:a16="http://schemas.microsoft.com/office/drawing/2014/main" id="{D7EA9792-5CDC-197E-0B04-1F61436579A1}"/>
              </a:ext>
            </a:extLst>
          </p:cNvPr>
          <p:cNvSpPr/>
          <p:nvPr/>
        </p:nvSpPr>
        <p:spPr>
          <a:xfrm>
            <a:off x="5905023" y="3287897"/>
            <a:ext cx="497461" cy="457263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gal 14">
            <a:extLst>
              <a:ext uri="{FF2B5EF4-FFF2-40B4-BE49-F238E27FC236}">
                <a16:creationId xmlns:a16="http://schemas.microsoft.com/office/drawing/2014/main" id="{577D14ED-5CCD-DE7E-B656-C7932A872F18}"/>
              </a:ext>
            </a:extLst>
          </p:cNvPr>
          <p:cNvSpPr/>
          <p:nvPr/>
        </p:nvSpPr>
        <p:spPr>
          <a:xfrm>
            <a:off x="5814383" y="4168195"/>
            <a:ext cx="687055" cy="373351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3479FA8-5F52-ED58-5EC4-3F4666843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81" y="6303580"/>
            <a:ext cx="1002391" cy="54101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4830B12-866E-7B62-E833-EA624490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66" y="6257977"/>
            <a:ext cx="1092545" cy="5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262C0AF-9424-4196-3C98-E5EA1AA3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05" y="6257977"/>
            <a:ext cx="763403" cy="55864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B4BE61B-D4C1-7469-C03B-E2A3B5504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08" y="6285513"/>
            <a:ext cx="1121180" cy="57714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BBBA0C6-D7B9-CE29-A39C-525850BBA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86" y="6315483"/>
            <a:ext cx="1197333" cy="48851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EB0CE20-57F4-2E27-5903-EA97F3CCBF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770" y="4566965"/>
            <a:ext cx="2345659" cy="15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345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42665</TotalTime>
  <Words>1015</Words>
  <Application>Microsoft Macintosh PowerPoint</Application>
  <PresentationFormat>Affichage à l'écran (4:3)</PresentationFormat>
  <Paragraphs>117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Open Sans</vt:lpstr>
      <vt:lpstr>Times New Roman</vt:lpstr>
      <vt:lpstr>Wingdings</vt:lpstr>
      <vt:lpstr>Thème Office</vt:lpstr>
      <vt:lpstr>Présentation PowerPoint</vt:lpstr>
      <vt:lpstr>Présentation PowerPoint</vt:lpstr>
      <vt:lpstr>Extreme events : Dust storms (city pressure on land for housing and farming)</vt:lpstr>
      <vt:lpstr>Extreme events : Sea level rise (SLR) (27 years of satellite altimetry observation)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saliou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Situation pluviométrique 2014</dc:title>
  <dc:creator>oussou</dc:creator>
  <cp:lastModifiedBy>Microsoft Office User</cp:lastModifiedBy>
  <cp:revision>292</cp:revision>
  <dcterms:created xsi:type="dcterms:W3CDTF">2014-12-23T20:24:46Z</dcterms:created>
  <dcterms:modified xsi:type="dcterms:W3CDTF">2023-12-03T10:03:53Z</dcterms:modified>
</cp:coreProperties>
</file>