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9"/>
  </p:notesMasterIdLst>
  <p:handoutMasterIdLst>
    <p:handoutMasterId r:id="rId10"/>
  </p:handoutMasterIdLst>
  <p:sldIdLst>
    <p:sldId id="793" r:id="rId2"/>
    <p:sldId id="789" r:id="rId3"/>
    <p:sldId id="783" r:id="rId4"/>
    <p:sldId id="788" r:id="rId5"/>
    <p:sldId id="794" r:id="rId6"/>
    <p:sldId id="795" r:id="rId7"/>
    <p:sldId id="792" r:id="rId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EBE23321-FC13-4B55-8BA9-8A8445DF75E3}">
          <p14:sldIdLst>
            <p14:sldId id="793"/>
            <p14:sldId id="789"/>
            <p14:sldId id="783"/>
            <p14:sldId id="788"/>
            <p14:sldId id="794"/>
            <p14:sldId id="795"/>
            <p14:sldId id="7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444" userDrawn="1">
          <p15:clr>
            <a:srgbClr val="A4A3A4"/>
          </p15:clr>
        </p15:guide>
        <p15:guide id="2" pos="2196" userDrawn="1">
          <p15:clr>
            <a:srgbClr val="A4A3A4"/>
          </p15:clr>
        </p15:guide>
        <p15:guide id="3" orient="horz" pos="3225" userDrawn="1">
          <p15:clr>
            <a:srgbClr val="A4A3A4"/>
          </p15:clr>
        </p15:guide>
        <p15:guide id="4" pos="22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66FF"/>
    <a:srgbClr val="B2B2B2"/>
    <a:srgbClr val="5584AF"/>
    <a:srgbClr val="CBDAE7"/>
    <a:srgbClr val="BBE0E3"/>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6" autoAdjust="0"/>
    <p:restoredTop sz="74412" autoAdjust="0"/>
  </p:normalViewPr>
  <p:slideViewPr>
    <p:cSldViewPr snapToGrid="0">
      <p:cViewPr varScale="1">
        <p:scale>
          <a:sx n="48" d="100"/>
          <a:sy n="48" d="100"/>
        </p:scale>
        <p:origin x="150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4" d="100"/>
          <a:sy n="64" d="100"/>
        </p:scale>
        <p:origin x="-2916" y="-102"/>
      </p:cViewPr>
      <p:guideLst>
        <p:guide orient="horz" pos="3444"/>
        <p:guide pos="2196"/>
        <p:guide orient="horz" pos="3225"/>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663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3262" y="-88383"/>
            <a:ext cx="3095375" cy="566316"/>
          </a:xfrm>
          <a:prstGeom prst="rect">
            <a:avLst/>
          </a:prstGeom>
          <a:noFill/>
          <a:ln w="9525">
            <a:noFill/>
            <a:miter lim="800000"/>
            <a:headEnd/>
            <a:tailEnd/>
          </a:ln>
          <a:effectLst/>
        </p:spPr>
        <p:txBody>
          <a:bodyPr vert="horz" wrap="square" lIns="34715" tIns="0" rIns="34715" bIns="0" numCol="1" anchor="t" anchorCtr="0" compatLnSpc="1">
            <a:prstTxWarp prst="textNoShape">
              <a:avLst/>
            </a:prstTxWarp>
          </a:bodyPr>
          <a:lstStyle>
            <a:lvl1pPr defTabSz="1514455" eaLnBrk="0" hangingPunct="0">
              <a:defRPr sz="2200" i="1">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4015533" y="-88383"/>
            <a:ext cx="3095375" cy="566316"/>
          </a:xfrm>
          <a:prstGeom prst="rect">
            <a:avLst/>
          </a:prstGeom>
          <a:noFill/>
          <a:ln w="9525">
            <a:noFill/>
            <a:miter lim="800000"/>
            <a:headEnd/>
            <a:tailEnd/>
          </a:ln>
          <a:effectLst/>
        </p:spPr>
        <p:txBody>
          <a:bodyPr vert="horz" wrap="square" lIns="34715" tIns="0" rIns="34715" bIns="0" numCol="1" anchor="t" anchorCtr="0" compatLnSpc="1">
            <a:prstTxWarp prst="textNoShape">
              <a:avLst/>
            </a:prstTxWarp>
          </a:bodyPr>
          <a:lstStyle>
            <a:lvl1pPr algn="r" defTabSz="1514455" eaLnBrk="0" hangingPunct="0">
              <a:defRPr sz="2200" i="1">
                <a:latin typeface="Times New Roman" pitchFamily="18" charset="0"/>
                <a:ea typeface="+mn-ea"/>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89013" y="773113"/>
            <a:ext cx="5118100" cy="3838575"/>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5026" y="4869340"/>
            <a:ext cx="5207591" cy="4638556"/>
          </a:xfrm>
          <a:prstGeom prst="rect">
            <a:avLst/>
          </a:prstGeom>
          <a:noFill/>
          <a:ln w="9525">
            <a:noFill/>
            <a:miter lim="800000"/>
            <a:headEnd/>
            <a:tailEnd/>
          </a:ln>
          <a:effectLst/>
        </p:spPr>
        <p:txBody>
          <a:bodyPr vert="horz" wrap="square" lIns="140509" tIns="71079" rIns="140509" bIns="71079"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2054" name="Rectangle 6"/>
          <p:cNvSpPr>
            <a:spLocks noGrp="1" noChangeArrowheads="1"/>
          </p:cNvSpPr>
          <p:nvPr>
            <p:ph type="ftr" sz="quarter" idx="4"/>
          </p:nvPr>
        </p:nvSpPr>
        <p:spPr bwMode="auto">
          <a:xfrm>
            <a:off x="-13262" y="9648657"/>
            <a:ext cx="3095375" cy="569590"/>
          </a:xfrm>
          <a:prstGeom prst="rect">
            <a:avLst/>
          </a:prstGeom>
          <a:noFill/>
          <a:ln w="9525">
            <a:noFill/>
            <a:miter lim="800000"/>
            <a:headEnd/>
            <a:tailEnd/>
          </a:ln>
          <a:effectLst/>
        </p:spPr>
        <p:txBody>
          <a:bodyPr vert="horz" wrap="square" lIns="34715" tIns="0" rIns="34715" bIns="0" numCol="1" anchor="b" anchorCtr="0" compatLnSpc="1">
            <a:prstTxWarp prst="textNoShape">
              <a:avLst/>
            </a:prstTxWarp>
          </a:bodyPr>
          <a:lstStyle>
            <a:lvl1pPr defTabSz="1514455" eaLnBrk="0" hangingPunct="0">
              <a:defRPr sz="2200" i="1">
                <a:latin typeface="Times New Roman" pitchFamily="18" charset="0"/>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4015533" y="9648657"/>
            <a:ext cx="3095375" cy="569590"/>
          </a:xfrm>
          <a:prstGeom prst="rect">
            <a:avLst/>
          </a:prstGeom>
          <a:noFill/>
          <a:ln w="9525">
            <a:noFill/>
            <a:miter lim="800000"/>
            <a:headEnd/>
            <a:tailEnd/>
          </a:ln>
          <a:effectLst/>
        </p:spPr>
        <p:txBody>
          <a:bodyPr vert="horz" wrap="square" lIns="34715" tIns="0" rIns="34715" bIns="0" numCol="1" anchor="b" anchorCtr="0" compatLnSpc="1">
            <a:prstTxWarp prst="textNoShape">
              <a:avLst/>
            </a:prstTxWarp>
          </a:bodyPr>
          <a:lstStyle>
            <a:lvl1pPr algn="r" defTabSz="1513662" eaLnBrk="0" hangingPunct="0">
              <a:defRPr sz="2200" i="1">
                <a:latin typeface="Times New Roman" panose="02020603050405020304" pitchFamily="18" charset="0"/>
              </a:defRPr>
            </a:lvl1pPr>
          </a:lstStyle>
          <a:p>
            <a:fld id="{51209491-73DA-4691-95CF-53959E00CA05}" type="slidenum">
              <a:rPr lang="en-US" altLang="en-US"/>
              <a:pPr/>
              <a:t>‹#›</a:t>
            </a:fld>
            <a:endParaRPr lang="en-US" altLang="en-US"/>
          </a:p>
        </p:txBody>
      </p:sp>
    </p:spTree>
    <p:extLst>
      <p:ext uri="{BB962C8B-B14F-4D97-AF65-F5344CB8AC3E}">
        <p14:creationId xmlns:p14="http://schemas.microsoft.com/office/powerpoint/2010/main" val="1651353662"/>
      </p:ext>
    </p:extLst>
  </p:cSld>
  <p:clrMap bg1="lt1" tx1="dk1" bg2="lt2" tx2="dk2" accent1="accent1" accent2="accent2" accent3="accent3" accent4="accent4" accent5="accent5" accent6="accent6" hlink="hlink" folHlink="folHlink"/>
  <p:notesStyle>
    <a:lvl1pPr algn="l" defTabSz="1454150" rtl="0" eaLnBrk="0" fontAlgn="base" hangingPunct="0">
      <a:spcBef>
        <a:spcPct val="30000"/>
      </a:spcBef>
      <a:spcAft>
        <a:spcPct val="0"/>
      </a:spcAft>
      <a:defRPr sz="2100" kern="1200">
        <a:solidFill>
          <a:schemeClr val="tx1"/>
        </a:solidFill>
        <a:latin typeface="Times New Roman" pitchFamily="18" charset="0"/>
        <a:ea typeface="ＭＳ Ｐゴシック" pitchFamily="-106" charset="-128"/>
        <a:cs typeface="+mn-cs"/>
      </a:defRPr>
    </a:lvl1pPr>
    <a:lvl2pPr marL="642938" algn="l" defTabSz="1454150" rtl="0" eaLnBrk="0" fontAlgn="base" hangingPunct="0">
      <a:spcBef>
        <a:spcPct val="30000"/>
      </a:spcBef>
      <a:spcAft>
        <a:spcPct val="0"/>
      </a:spcAft>
      <a:defRPr sz="2100" kern="1200">
        <a:solidFill>
          <a:schemeClr val="tx1"/>
        </a:solidFill>
        <a:latin typeface="Times New Roman" pitchFamily="18" charset="0"/>
        <a:ea typeface="ＭＳ Ｐゴシック" pitchFamily="-106" charset="-128"/>
        <a:cs typeface="+mn-cs"/>
      </a:defRPr>
    </a:lvl2pPr>
    <a:lvl3pPr marL="1285875" algn="l" defTabSz="1454150" rtl="0" eaLnBrk="0" fontAlgn="base" hangingPunct="0">
      <a:spcBef>
        <a:spcPct val="30000"/>
      </a:spcBef>
      <a:spcAft>
        <a:spcPct val="0"/>
      </a:spcAft>
      <a:defRPr sz="2100" kern="1200">
        <a:solidFill>
          <a:schemeClr val="tx1"/>
        </a:solidFill>
        <a:latin typeface="Times New Roman" pitchFamily="18" charset="0"/>
        <a:ea typeface="ＭＳ Ｐゴシック" pitchFamily="-106" charset="-128"/>
        <a:cs typeface="+mn-cs"/>
      </a:defRPr>
    </a:lvl3pPr>
    <a:lvl4pPr marL="1962150" algn="l" defTabSz="1454150" rtl="0" eaLnBrk="0" fontAlgn="base" hangingPunct="0">
      <a:spcBef>
        <a:spcPct val="30000"/>
      </a:spcBef>
      <a:spcAft>
        <a:spcPct val="0"/>
      </a:spcAft>
      <a:defRPr sz="2100" kern="1200">
        <a:solidFill>
          <a:schemeClr val="tx1"/>
        </a:solidFill>
        <a:latin typeface="Times New Roman" pitchFamily="18" charset="0"/>
        <a:ea typeface="ＭＳ Ｐゴシック" pitchFamily="-106" charset="-128"/>
        <a:cs typeface="+mn-cs"/>
      </a:defRPr>
    </a:lvl4pPr>
    <a:lvl5pPr marL="2605088" algn="l" defTabSz="1454150" rtl="0" eaLnBrk="0" fontAlgn="base" hangingPunct="0">
      <a:spcBef>
        <a:spcPct val="30000"/>
      </a:spcBef>
      <a:spcAft>
        <a:spcPct val="0"/>
      </a:spcAft>
      <a:defRPr sz="2100" kern="1200">
        <a:solidFill>
          <a:schemeClr val="tx1"/>
        </a:solidFill>
        <a:latin typeface="Times New Roman" pitchFamily="18"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2100" kern="1200" dirty="0" smtClean="0">
                <a:solidFill>
                  <a:schemeClr val="tx1"/>
                </a:solidFill>
                <a:effectLst/>
                <a:latin typeface="Times New Roman" pitchFamily="18" charset="0"/>
                <a:ea typeface="ＭＳ Ｐゴシック" pitchFamily="-106" charset="-128"/>
                <a:cs typeface="+mn-cs"/>
              </a:rPr>
              <a:t>Local governments are faced with significant challenges. Many of the services they provide - including water and wastewater delivery, waste removal, transportation, and environmental services - depend on engineered infrastructure assets that are in need of renewal. Meanwhile, the effects of climate change are expected to put even more strain on these assets and on local government budgets going forward.</a:t>
            </a:r>
            <a:endParaRPr lang="en-GB" sz="2100" kern="1200" dirty="0" smtClean="0">
              <a:solidFill>
                <a:schemeClr val="tx1"/>
              </a:solidFill>
              <a:effectLst/>
              <a:latin typeface="Times New Roman" pitchFamily="18" charset="0"/>
              <a:ea typeface="ＭＳ Ｐゴシック" pitchFamily="-106" charset="-128"/>
              <a:cs typeface="+mn-cs"/>
            </a:endParaRPr>
          </a:p>
          <a:p>
            <a:r>
              <a:rPr lang="en-US" sz="2100" kern="1200" dirty="0" smtClean="0">
                <a:solidFill>
                  <a:schemeClr val="tx1"/>
                </a:solidFill>
                <a:effectLst/>
                <a:latin typeface="Times New Roman" pitchFamily="18" charset="0"/>
                <a:ea typeface="ＭＳ Ｐゴシック" pitchFamily="-106" charset="-128"/>
                <a:cs typeface="+mn-cs"/>
              </a:rPr>
              <a:t>But there is one class of assets that local governments are under-accounting for: natural assets. Natural assets are ecosystem features that are nature-based and providing services that would otherwise require the costly equivalent of engineered infrastructure.</a:t>
            </a:r>
            <a:endParaRPr lang="en-GB" sz="2100" kern="1200" dirty="0" smtClean="0">
              <a:solidFill>
                <a:schemeClr val="tx1"/>
              </a:solidFill>
              <a:effectLst/>
              <a:latin typeface="Times New Roman" pitchFamily="18" charset="0"/>
              <a:ea typeface="ＭＳ Ｐゴシック" pitchFamily="-106" charset="-128"/>
              <a:cs typeface="+mn-cs"/>
            </a:endParaRPr>
          </a:p>
          <a:p>
            <a:r>
              <a:rPr lang="en-US" sz="2100" kern="1200" dirty="0" smtClean="0">
                <a:solidFill>
                  <a:schemeClr val="tx1"/>
                </a:solidFill>
                <a:effectLst/>
                <a:latin typeface="Times New Roman" pitchFamily="18" charset="0"/>
                <a:ea typeface="ＭＳ Ｐゴシック" pitchFamily="-106" charset="-128"/>
                <a:cs typeface="+mn-cs"/>
              </a:rPr>
              <a:t>For local governments, natural assets can include forests which convey </a:t>
            </a:r>
            <a:r>
              <a:rPr lang="en-US" sz="2100" kern="1200" dirty="0" err="1" smtClean="0">
                <a:solidFill>
                  <a:schemeClr val="tx1"/>
                </a:solidFill>
                <a:effectLst/>
                <a:latin typeface="Times New Roman" pitchFamily="18" charset="0"/>
                <a:ea typeface="ＭＳ Ｐゴシック" pitchFamily="-106" charset="-128"/>
                <a:cs typeface="+mn-cs"/>
              </a:rPr>
              <a:t>stormwater</a:t>
            </a:r>
            <a:r>
              <a:rPr lang="en-US" sz="2100" kern="1200" dirty="0" smtClean="0">
                <a:solidFill>
                  <a:schemeClr val="tx1"/>
                </a:solidFill>
                <a:effectLst/>
                <a:latin typeface="Times New Roman" pitchFamily="18" charset="0"/>
                <a:ea typeface="ＭＳ Ｐゴシック" pitchFamily="-106" charset="-128"/>
                <a:cs typeface="+mn-cs"/>
              </a:rPr>
              <a:t> and recharge aquifers, wetlands which reduce flooding risk, and coastal areas which protect against storm surges and sea level rise, among others.</a:t>
            </a:r>
          </a:p>
          <a:p>
            <a:pPr>
              <a:defRPr/>
            </a:pPr>
            <a:endParaRPr lang="en-US" sz="2100" kern="1200" dirty="0" smtClean="0">
              <a:solidFill>
                <a:schemeClr val="tx1"/>
              </a:solidFill>
              <a:effectLst/>
              <a:latin typeface="Times New Roman" pitchFamily="18" charset="0"/>
              <a:ea typeface="ＭＳ Ｐゴシック" pitchFamily="-106" charset="-128"/>
              <a:cs typeface="+mn-cs"/>
            </a:endParaRPr>
          </a:p>
          <a:p>
            <a:pPr>
              <a:defRPr/>
            </a:pPr>
            <a:r>
              <a:rPr lang="en-GB" sz="2100" kern="1200" dirty="0" smtClean="0">
                <a:solidFill>
                  <a:schemeClr val="tx1"/>
                </a:solidFill>
                <a:effectLst/>
                <a:latin typeface="Times New Roman" pitchFamily="18" charset="0"/>
                <a:ea typeface="ＭＳ Ｐゴシック" pitchFamily="-106" charset="-128"/>
                <a:cs typeface="+mn-cs"/>
              </a:rPr>
              <a:t>IUCN can provide expertise based on in-depth knowledge of local environmental conditions, as well as state of the art solutions provided by nature to help to tackle the world’s major challenges related to climate change, biodiversity loss, food and water scarcity, health and wellbeing. In addition, we support the establishment of new partnerships that help mobilise investment for the upscaling of nature-based solutions. The following</a:t>
            </a:r>
            <a:r>
              <a:rPr lang="en-GB" sz="2100" kern="1200" baseline="0" dirty="0" smtClean="0">
                <a:solidFill>
                  <a:schemeClr val="tx1"/>
                </a:solidFill>
                <a:effectLst/>
                <a:latin typeface="Times New Roman" pitchFamily="18" charset="0"/>
                <a:ea typeface="ＭＳ Ｐゴシック" pitchFamily="-106" charset="-128"/>
                <a:cs typeface="+mn-cs"/>
              </a:rPr>
              <a:t> slides give some examples of the work of IUCN Members and partners.</a:t>
            </a:r>
            <a:endParaRPr lang="en-GB"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1pPr>
            <a:lvl2pPr marL="769993" indent="-29615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2pPr>
            <a:lvl3pPr marL="1184605"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3pPr>
            <a:lvl4pPr marL="1658447"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4pPr>
            <a:lvl5pPr marL="2132289"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5pPr>
            <a:lvl6pPr marL="2606131"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6pPr>
            <a:lvl7pPr marL="3079974"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7pPr>
            <a:lvl8pPr marL="3553816"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8pPr>
            <a:lvl9pPr marL="4027658"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7BB84DB-E29C-46C5-A229-4CEB43C43F00}" type="slidenum">
              <a:rPr lang="en-US" altLang="en-US"/>
              <a:pPr>
                <a:spcBef>
                  <a:spcPct val="0"/>
                </a:spcBef>
              </a:pPr>
              <a:t>1</a:t>
            </a:fld>
            <a:endParaRPr lang="en-US" altLang="en-US"/>
          </a:p>
        </p:txBody>
      </p:sp>
    </p:spTree>
    <p:extLst>
      <p:ext uri="{BB962C8B-B14F-4D97-AF65-F5344CB8AC3E}">
        <p14:creationId xmlns:p14="http://schemas.microsoft.com/office/powerpoint/2010/main" val="277935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5" name="Notes Placeholder 2"/>
          <p:cNvSpPr>
            <a:spLocks noGrp="1"/>
          </p:cNvSpPr>
          <p:nvPr>
            <p:ph type="body" idx="1"/>
          </p:nvPr>
        </p:nvSpPr>
        <p:spPr>
          <a:noFill/>
          <a:ln/>
        </p:spPr>
        <p:txBody>
          <a:bodyPr/>
          <a:lstStyle/>
          <a:p>
            <a:endParaRPr lang="fr-CH" dirty="0" smtClean="0">
              <a:latin typeface="Arial" pitchFamily="34" charset="0"/>
              <a:cs typeface="Arial" pitchFamily="34" charset="0"/>
            </a:endParaRPr>
          </a:p>
        </p:txBody>
      </p:sp>
      <p:sp>
        <p:nvSpPr>
          <p:cNvPr id="23556" name="Slide Number Placeholder 3"/>
          <p:cNvSpPr>
            <a:spLocks noGrp="1"/>
          </p:cNvSpPr>
          <p:nvPr>
            <p:ph type="sldNum" sz="quarter" idx="5"/>
          </p:nvPr>
        </p:nvSpPr>
        <p:spPr>
          <a:noFill/>
        </p:spPr>
        <p:txBody>
          <a:bodyPr/>
          <a:lstStyle/>
          <a:p>
            <a:fld id="{04F067F1-832A-4B23-95CC-E5CB030CC14F}" type="slidenum">
              <a:rPr lang="en-US" smtClean="0">
                <a:latin typeface="Arial" pitchFamily="34" charset="0"/>
              </a:rPr>
              <a:pPr/>
              <a:t>2</a:t>
            </a:fld>
            <a:endParaRPr lang="en-US" smtClean="0">
              <a:latin typeface="Arial" pitchFamily="34" charset="0"/>
            </a:endParaRPr>
          </a:p>
        </p:txBody>
      </p:sp>
    </p:spTree>
    <p:extLst>
      <p:ext uri="{BB962C8B-B14F-4D97-AF65-F5344CB8AC3E}">
        <p14:creationId xmlns:p14="http://schemas.microsoft.com/office/powerpoint/2010/main" val="23929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GB" sz="2100" kern="1200" dirty="0" smtClean="0">
              <a:solidFill>
                <a:schemeClr val="tx1"/>
              </a:solidFill>
              <a:effectLst/>
              <a:latin typeface="Times New Roman" pitchFamily="18" charset="0"/>
              <a:ea typeface="ＭＳ Ｐゴシック" pitchFamily="-106" charset="-128"/>
              <a:cs typeface="+mn-cs"/>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1pPr>
            <a:lvl2pPr marL="769993" indent="-29615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2pPr>
            <a:lvl3pPr marL="1184605"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3pPr>
            <a:lvl4pPr marL="1658447"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4pPr>
            <a:lvl5pPr marL="2132289"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5pPr>
            <a:lvl6pPr marL="2606131"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6pPr>
            <a:lvl7pPr marL="3079974"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7pPr>
            <a:lvl8pPr marL="3553816"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8pPr>
            <a:lvl9pPr marL="4027658"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7BB84DB-E29C-46C5-A229-4CEB43C43F00}" type="slidenum">
              <a:rPr lang="en-US" altLang="en-US"/>
              <a:pPr>
                <a:spcBef>
                  <a:spcPct val="0"/>
                </a:spcBef>
              </a:pPr>
              <a:t>3</a:t>
            </a:fld>
            <a:endParaRPr lang="en-US" altLang="en-US"/>
          </a:p>
        </p:txBody>
      </p:sp>
    </p:spTree>
    <p:extLst>
      <p:ext uri="{BB962C8B-B14F-4D97-AF65-F5344CB8AC3E}">
        <p14:creationId xmlns:p14="http://schemas.microsoft.com/office/powerpoint/2010/main" val="80830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1pPr>
            <a:lvl2pPr marL="742950" indent="-28575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2pPr>
            <a:lvl3pPr marL="11430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3pPr>
            <a:lvl4pPr marL="16002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4pPr>
            <a:lvl5pPr marL="20574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5pPr>
            <a:lvl6pPr marL="25146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6pPr>
            <a:lvl7pPr marL="29718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7pPr>
            <a:lvl8pPr marL="34290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8pPr>
            <a:lvl9pPr marL="38862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2679811-5E0A-4C1F-8582-55434CE74A74}" type="slidenum">
              <a:rPr lang="en-US" altLang="en-US">
                <a:cs typeface="Arial" panose="020B0604020202020204" pitchFamily="34" charset="0"/>
              </a:rPr>
              <a:pPr>
                <a:spcBef>
                  <a:spcPct val="0"/>
                </a:spcBef>
              </a:pPr>
              <a:t>4</a:t>
            </a:fld>
            <a:endParaRPr lang="en-US" altLang="en-US">
              <a:cs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100" kern="1200" dirty="0" smtClean="0">
              <a:solidFill>
                <a:schemeClr val="tx1"/>
              </a:solidFill>
              <a:effectLst/>
              <a:latin typeface="Times New Roman" pitchFamily="18" charset="0"/>
              <a:ea typeface="ＭＳ Ｐゴシック" pitchFamily="-106" charset="-128"/>
              <a:cs typeface="+mn-cs"/>
            </a:endParaRPr>
          </a:p>
          <a:p>
            <a:endParaRPr lang="en-US" dirty="0"/>
          </a:p>
        </p:txBody>
      </p:sp>
    </p:spTree>
    <p:extLst>
      <p:ext uri="{BB962C8B-B14F-4D97-AF65-F5344CB8AC3E}">
        <p14:creationId xmlns:p14="http://schemas.microsoft.com/office/powerpoint/2010/main" val="94320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1pPr>
            <a:lvl2pPr marL="742950" indent="-28575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2pPr>
            <a:lvl3pPr marL="11430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3pPr>
            <a:lvl4pPr marL="16002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4pPr>
            <a:lvl5pPr marL="20574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5pPr>
            <a:lvl6pPr marL="25146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6pPr>
            <a:lvl7pPr marL="29718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7pPr>
            <a:lvl8pPr marL="34290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8pPr>
            <a:lvl9pPr marL="38862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2679811-5E0A-4C1F-8582-55434CE74A74}" type="slidenum">
              <a:rPr lang="en-US" altLang="en-US">
                <a:cs typeface="Arial" panose="020B0604020202020204" pitchFamily="34" charset="0"/>
              </a:rPr>
              <a:pPr>
                <a:spcBef>
                  <a:spcPct val="0"/>
                </a:spcBef>
              </a:pPr>
              <a:t>5</a:t>
            </a:fld>
            <a:endParaRPr lang="en-US" altLang="en-US">
              <a:cs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t>
            </a:r>
            <a:endParaRPr lang="en-US" dirty="0"/>
          </a:p>
        </p:txBody>
      </p:sp>
    </p:spTree>
    <p:extLst>
      <p:ext uri="{BB962C8B-B14F-4D97-AF65-F5344CB8AC3E}">
        <p14:creationId xmlns:p14="http://schemas.microsoft.com/office/powerpoint/2010/main" val="204015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1pPr>
            <a:lvl2pPr marL="742950" indent="-28575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2pPr>
            <a:lvl3pPr marL="11430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3pPr>
            <a:lvl4pPr marL="16002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4pPr>
            <a:lvl5pPr marL="2057400" indent="-228600" defTabSz="1460500" eaLnBrk="0" hangingPunct="0">
              <a:spcBef>
                <a:spcPct val="30000"/>
              </a:spcBef>
              <a:defRPr sz="2100">
                <a:solidFill>
                  <a:schemeClr val="tx1"/>
                </a:solidFill>
                <a:latin typeface="Times New Roman" panose="02020603050405020304" pitchFamily="18" charset="0"/>
                <a:ea typeface="ＭＳ Ｐゴシック" panose="020B0600070205080204" pitchFamily="34" charset="-128"/>
              </a:defRPr>
            </a:lvl5pPr>
            <a:lvl6pPr marL="25146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6pPr>
            <a:lvl7pPr marL="29718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7pPr>
            <a:lvl8pPr marL="34290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8pPr>
            <a:lvl9pPr marL="3886200" indent="-228600" defTabSz="1460500" eaLnBrk="0" fontAlgn="base" hangingPunct="0">
              <a:spcBef>
                <a:spcPct val="30000"/>
              </a:spcBef>
              <a:spcAft>
                <a:spcPct val="0"/>
              </a:spcAft>
              <a:defRPr sz="21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2679811-5E0A-4C1F-8582-55434CE74A74}" type="slidenum">
              <a:rPr lang="en-US" altLang="en-US">
                <a:cs typeface="Arial" panose="020B0604020202020204" pitchFamily="34" charset="0"/>
              </a:rPr>
              <a:pPr>
                <a:spcBef>
                  <a:spcPct val="0"/>
                </a:spcBef>
              </a:pPr>
              <a:t>6</a:t>
            </a:fld>
            <a:endParaRPr lang="en-US" altLang="en-US">
              <a:cs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01815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1pPr>
            <a:lvl2pPr marL="769993" indent="-29615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2pPr>
            <a:lvl3pPr marL="1184605"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3pPr>
            <a:lvl4pPr marL="1658447"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4pPr>
            <a:lvl5pPr marL="2132289" indent="-236921" defTabSz="1513662" eaLnBrk="0" hangingPunct="0">
              <a:spcBef>
                <a:spcPct val="30000"/>
              </a:spcBef>
              <a:defRPr sz="2200">
                <a:solidFill>
                  <a:schemeClr val="tx1"/>
                </a:solidFill>
                <a:latin typeface="Times New Roman" panose="02020603050405020304" pitchFamily="18" charset="0"/>
                <a:ea typeface="ＭＳ Ｐゴシック" panose="020B0600070205080204" pitchFamily="34" charset="-128"/>
              </a:defRPr>
            </a:lvl5pPr>
            <a:lvl6pPr marL="2606131"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6pPr>
            <a:lvl7pPr marL="3079974"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7pPr>
            <a:lvl8pPr marL="3553816"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8pPr>
            <a:lvl9pPr marL="4027658" indent="-236921" defTabSz="1513662" eaLnBrk="0" fontAlgn="base" hangingPunct="0">
              <a:spcBef>
                <a:spcPct val="30000"/>
              </a:spcBef>
              <a:spcAft>
                <a:spcPct val="0"/>
              </a:spcAft>
              <a:defRPr sz="2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C428248-4034-467C-BC26-3DA67EB438C8}" type="slidenum">
              <a:rPr lang="en-US" altLang="de-DE">
                <a:cs typeface="Arial" panose="020B0604020202020204" pitchFamily="34" charset="0"/>
              </a:rPr>
              <a:pPr>
                <a:spcBef>
                  <a:spcPct val="0"/>
                </a:spcBef>
              </a:pPr>
              <a:t>7</a:t>
            </a:fld>
            <a:endParaRPr lang="en-US" altLang="de-DE">
              <a:cs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ea typeface="ＭＳ Ｐゴシック" panose="020B0600070205080204" pitchFamily="34" charset="-128"/>
            </a:endParaRPr>
          </a:p>
        </p:txBody>
      </p:sp>
    </p:spTree>
    <p:extLst>
      <p:ext uri="{BB962C8B-B14F-4D97-AF65-F5344CB8AC3E}">
        <p14:creationId xmlns:p14="http://schemas.microsoft.com/office/powerpoint/2010/main" val="352862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12520260"/>
      </p:ext>
    </p:extLst>
  </p:cSld>
  <p:clrMapOvr>
    <a:masterClrMapping/>
  </p:clrMapOvr>
  <p:transition spd="med">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0746653"/>
      </p:ext>
    </p:extLst>
  </p:cSld>
  <p:clrMapOvr>
    <a:masterClrMapping/>
  </p:clrMapOvr>
  <p:transition spd="med">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850274"/>
      </p:ext>
    </p:extLst>
  </p:cSld>
  <p:clrMapOvr>
    <a:masterClrMapping/>
  </p:clrMapOvr>
  <p:transition spd="med">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0593697"/>
      </p:ext>
    </p:extLst>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715843"/>
      </p:ext>
    </p:extLst>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1669491"/>
      </p:ext>
    </p:extLst>
  </p:cSld>
  <p:clrMapOvr>
    <a:masterClrMapping/>
  </p:clrMapOvr>
  <p:transition spd="med">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406587"/>
      </p:ext>
    </p:extLst>
  </p:cSld>
  <p:clrMapOvr>
    <a:masterClrMapping/>
  </p:clrMapOvr>
  <p:transitio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8758031"/>
      </p:ext>
    </p:extLst>
  </p:cSld>
  <p:clrMapOvr>
    <a:masterClrMapping/>
  </p:clrMapOvr>
  <p:transition spd="med">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72369991"/>
      </p:ext>
    </p:extLst>
  </p:cSld>
  <p:clrMapOvr>
    <a:masterClrMapping/>
  </p:clrMapOvr>
  <p:transition spd="med">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72930"/>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3357415"/>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6732698"/>
      </p:ext>
    </p:extLst>
  </p:cSld>
  <p:clrMapOvr>
    <a:masterClrMapping/>
  </p:clrMapOvr>
  <p:transition spd="med">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87"/>
          <p:cNvSpPr>
            <a:spLocks noChangeArrowheads="1"/>
          </p:cNvSpPr>
          <p:nvPr/>
        </p:nvSpPr>
        <p:spPr bwMode="auto">
          <a:xfrm>
            <a:off x="0" y="6181725"/>
            <a:ext cx="9144000" cy="334963"/>
          </a:xfrm>
          <a:prstGeom prst="rect">
            <a:avLst/>
          </a:prstGeom>
          <a:solidFill>
            <a:srgbClr val="00338D"/>
          </a:solidFill>
          <a:ln>
            <a:noFill/>
          </a:ln>
          <a:extLst/>
        </p:spPr>
        <p:txBody>
          <a:bodyPr wrap="none" lIns="92075" tIns="46038" rIns="92075" bIns="46038"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de-DE" altLang="de-DE" smtClean="0"/>
          </a:p>
        </p:txBody>
      </p:sp>
      <p:sp>
        <p:nvSpPr>
          <p:cNvPr id="2051" name="Text Box 88"/>
          <p:cNvSpPr txBox="1">
            <a:spLocks noChangeArrowheads="1"/>
          </p:cNvSpPr>
          <p:nvPr/>
        </p:nvSpPr>
        <p:spPr bwMode="auto">
          <a:xfrm>
            <a:off x="4446588" y="6211888"/>
            <a:ext cx="4306887" cy="274637"/>
          </a:xfrm>
          <a:prstGeom prst="rect">
            <a:avLst/>
          </a:prstGeom>
          <a:noFill/>
          <a:ln>
            <a:noFill/>
          </a:ln>
          <a:extLst/>
        </p:spPr>
        <p:txBody>
          <a:bodyPr lIns="92075" tIns="46038" rIns="92075" bIns="46038">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en-US" altLang="de-DE" sz="1200" smtClean="0">
                <a:solidFill>
                  <a:schemeClr val="bg1"/>
                </a:solidFill>
              </a:rPr>
              <a:t>International Union for Conservation of Nature</a:t>
            </a:r>
          </a:p>
        </p:txBody>
      </p:sp>
      <p:pic>
        <p:nvPicPr>
          <p:cNvPr id="1028" name="Picture 105" descr="IUCN_COATED_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1863" y="0"/>
            <a:ext cx="16843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cu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2ahUKEwjUgoXJ8JHaAhWEEVAKHXewADIQjRx6BAgAEAU&amp;url=http://waterbucket.ca/rm/2017/05/11/green-city-clean-waters-an-interview-with-philadelphias-howard-neukrug-about-the-bold-vision-for-re-imagining-the-urban-landscape-2/&amp;psig=AOvVaw3vUr0Jjh1mZks6-kbCwa4n&amp;ust=152242478590029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be/url?sa=i&amp;rct=j&amp;q=&amp;esrc=s&amp;source=images&amp;cd=&amp;cad=rja&amp;uact=8&amp;ved=2ahUKEwidw8zL8pHaAhUDLVAKHSXWBOUQjRx6BAgAEAU&amp;url=https://www.climatebonds.net/2017/10/climate-bonds-state-market-report-2017-green-bonds-climate-aligned-universe-now-stands-895bn&amp;psig=AOvVaw1e7CoxvVPqP_Nt5G3Tilmn&amp;ust=152242536365887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be/url?sa=i&amp;rct=j&amp;q=&amp;esrc=s&amp;source=images&amp;cd=&amp;cad=rja&amp;uact=8&amp;ved=2ahUKEwjYs8eP2JbaAhWC1SwKHW_GC40QjRx6BAgAEAU&amp;url=http://belairsud.blogspirit.com/archive/2014/12/15/du-vert-pres-de-chez-moi-3031062.html&amp;psig=AOvVaw0RXSH6_qmviXjeDgAIbthE&amp;ust=1522590029868587"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mailto:Chantal.vanham@iucn.or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89019" y="161228"/>
            <a:ext cx="7475537" cy="1143000"/>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000" b="1" dirty="0" smtClean="0">
                <a:solidFill>
                  <a:srgbClr val="000099"/>
                </a:solidFill>
              </a:rPr>
              <a:t>Nature-based Solutions and zero carbon resilient cities</a:t>
            </a:r>
            <a:endParaRPr lang="en-GB" sz="3000" b="1" dirty="0">
              <a:solidFill>
                <a:srgbClr val="000099"/>
              </a:solidFill>
            </a:endParaRPr>
          </a:p>
          <a:p>
            <a:r>
              <a:rPr lang="en-GB" dirty="0"/>
              <a:t> </a:t>
            </a:r>
          </a:p>
        </p:txBody>
      </p:sp>
      <p:sp>
        <p:nvSpPr>
          <p:cNvPr id="8" name="TextBox 7"/>
          <p:cNvSpPr txBox="1"/>
          <p:nvPr/>
        </p:nvSpPr>
        <p:spPr>
          <a:xfrm>
            <a:off x="0" y="1413679"/>
            <a:ext cx="9144000" cy="1877437"/>
          </a:xfrm>
          <a:prstGeom prst="rect">
            <a:avLst/>
          </a:prstGeom>
          <a:noFill/>
        </p:spPr>
        <p:txBody>
          <a:bodyPr wrap="square" rtlCol="0">
            <a:spAutoFit/>
          </a:bodyPr>
          <a:lstStyle/>
          <a:p>
            <a:pPr algn="ctr"/>
            <a:r>
              <a:rPr lang="en-US" sz="2400" b="1" dirty="0">
                <a:solidFill>
                  <a:srgbClr val="000099"/>
                </a:solidFill>
              </a:rPr>
              <a:t>Global Forum on Human Settlements </a:t>
            </a:r>
            <a:endParaRPr lang="en-US" sz="2400" b="1" dirty="0" smtClean="0">
              <a:solidFill>
                <a:srgbClr val="000099"/>
              </a:solidFill>
            </a:endParaRPr>
          </a:p>
          <a:p>
            <a:pPr algn="ctr"/>
            <a:r>
              <a:rPr lang="en-GB" sz="2400" dirty="0" smtClean="0">
                <a:solidFill>
                  <a:srgbClr val="00B050"/>
                </a:solidFill>
              </a:rPr>
              <a:t>Thematic </a:t>
            </a:r>
            <a:r>
              <a:rPr lang="en-GB" sz="2400" dirty="0">
                <a:solidFill>
                  <a:srgbClr val="00B050"/>
                </a:solidFill>
              </a:rPr>
              <a:t>Session 3B: </a:t>
            </a:r>
            <a:r>
              <a:rPr lang="en-US" sz="2400" dirty="0">
                <a:solidFill>
                  <a:srgbClr val="00B050"/>
                </a:solidFill>
              </a:rPr>
              <a:t>Local pathways to net zero emissions and a resilient </a:t>
            </a:r>
            <a:r>
              <a:rPr lang="en-US" sz="2400" dirty="0" smtClean="0">
                <a:solidFill>
                  <a:srgbClr val="00B050"/>
                </a:solidFill>
              </a:rPr>
              <a:t>future</a:t>
            </a:r>
          </a:p>
          <a:p>
            <a:pPr algn="ctr"/>
            <a:r>
              <a:rPr lang="en-US" sz="2200" dirty="0">
                <a:solidFill>
                  <a:srgbClr val="000099"/>
                </a:solidFill>
              </a:rPr>
              <a:t>Chantal van Ham</a:t>
            </a:r>
            <a:r>
              <a:rPr lang="en-US" sz="2200" dirty="0" smtClean="0">
                <a:solidFill>
                  <a:srgbClr val="000099"/>
                </a:solidFill>
              </a:rPr>
              <a:t>, Acting Director, </a:t>
            </a:r>
            <a:r>
              <a:rPr lang="en-US" sz="2200" dirty="0">
                <a:solidFill>
                  <a:srgbClr val="000099"/>
                </a:solidFill>
              </a:rPr>
              <a:t>IUCN European Regional </a:t>
            </a:r>
            <a:r>
              <a:rPr lang="en-US" sz="2200" dirty="0" smtClean="0">
                <a:solidFill>
                  <a:srgbClr val="000099"/>
                </a:solidFill>
              </a:rPr>
              <a:t>Office</a:t>
            </a:r>
          </a:p>
          <a:p>
            <a:pPr algn="ctr"/>
            <a:r>
              <a:rPr lang="en-US" sz="2200" dirty="0" smtClean="0">
                <a:solidFill>
                  <a:srgbClr val="00B050"/>
                </a:solidFill>
              </a:rPr>
              <a:t>28 October 2021</a:t>
            </a:r>
            <a:endParaRPr lang="en-GB" sz="2200" dirty="0">
              <a:solidFill>
                <a:srgbClr val="00B050"/>
              </a:solidFill>
            </a:endParaRPr>
          </a:p>
        </p:txBody>
      </p:sp>
      <p:pic>
        <p:nvPicPr>
          <p:cNvPr id="1026" name="Picture 2" descr="Climate Change Study Shows Most Americans Believe in Global Warming but Not  Human Causation - ProCon.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74"/>
            <a:ext cx="3670852" cy="2891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erial shot of Mexican city Xala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246" y="3356973"/>
            <a:ext cx="5133754" cy="2891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21148" y="5879066"/>
            <a:ext cx="715618" cy="369332"/>
          </a:xfrm>
          <a:prstGeom prst="rect">
            <a:avLst/>
          </a:prstGeom>
          <a:noFill/>
        </p:spPr>
        <p:txBody>
          <a:bodyPr wrap="square" rtlCol="0">
            <a:spAutoFit/>
          </a:bodyPr>
          <a:lstStyle/>
          <a:p>
            <a:r>
              <a:rPr lang="en-GB" dirty="0" smtClean="0">
                <a:solidFill>
                  <a:schemeClr val="bg1"/>
                </a:solidFill>
              </a:rPr>
              <a:t>GEF</a:t>
            </a:r>
            <a:endParaRPr lang="en-GB" dirty="0">
              <a:solidFill>
                <a:schemeClr val="bg1"/>
              </a:solidFill>
            </a:endParaRPr>
          </a:p>
        </p:txBody>
      </p:sp>
    </p:spTree>
    <p:extLst>
      <p:ext uri="{BB962C8B-B14F-4D97-AF65-F5344CB8AC3E}">
        <p14:creationId xmlns:p14="http://schemas.microsoft.com/office/powerpoint/2010/main" val="3611995954"/>
      </p:ext>
    </p:extLst>
  </p:cSld>
  <p:clrMapOvr>
    <a:masterClrMapping/>
  </p:clrMapOvr>
  <p:transition spd="med">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171700" y="1314450"/>
            <a:ext cx="7867650" cy="4191000"/>
          </a:xfrm>
        </p:spPr>
        <p:txBody>
          <a:bodyPr/>
          <a:lstStyle/>
          <a:p>
            <a:pPr>
              <a:buFont typeface="Arial" pitchFamily="34" charset="0"/>
              <a:buNone/>
            </a:pPr>
            <a:endParaRPr lang="fr-CH" dirty="0" smtClean="0"/>
          </a:p>
          <a:p>
            <a:endParaRPr lang="en-US" dirty="0" smtClean="0"/>
          </a:p>
        </p:txBody>
      </p:sp>
      <p:grpSp>
        <p:nvGrpSpPr>
          <p:cNvPr id="2" name="Group 31"/>
          <p:cNvGrpSpPr>
            <a:grpSpLocks/>
          </p:cNvGrpSpPr>
          <p:nvPr/>
        </p:nvGrpSpPr>
        <p:grpSpPr bwMode="auto">
          <a:xfrm>
            <a:off x="225287" y="198783"/>
            <a:ext cx="7348321" cy="6044940"/>
            <a:chOff x="2133600" y="987347"/>
            <a:chExt cx="5181600" cy="3109641"/>
          </a:xfrm>
        </p:grpSpPr>
        <p:sp>
          <p:nvSpPr>
            <p:cNvPr id="11" name="Rounded Rectangle 10"/>
            <p:cNvSpPr/>
            <p:nvPr/>
          </p:nvSpPr>
          <p:spPr>
            <a:xfrm>
              <a:off x="2133600" y="990600"/>
              <a:ext cx="5181600" cy="1295215"/>
            </a:xfrm>
            <a:prstGeom prst="roundRect">
              <a:avLst>
                <a:gd name="adj" fmla="val 6373"/>
              </a:avLst>
            </a:prstGeom>
            <a:solidFill>
              <a:srgbClr val="A8B4E6"/>
            </a:solidFill>
            <a:ln w="3175" cap="flat" cmpd="sng" algn="ctr">
              <a:noFill/>
              <a:prstDash val="solid"/>
            </a:ln>
            <a:effectLst/>
          </p:spPr>
          <p:txBody>
            <a:bodyPr anchor="ctr"/>
            <a:lstStyle/>
            <a:p>
              <a:pPr algn="ctr" fontAlgn="auto">
                <a:spcBef>
                  <a:spcPts val="0"/>
                </a:spcBef>
                <a:spcAft>
                  <a:spcPts val="0"/>
                </a:spcAft>
                <a:defRPr/>
              </a:pPr>
              <a:endParaRPr lang="en-GB" kern="0">
                <a:solidFill>
                  <a:srgbClr val="FFFFFF"/>
                </a:solidFill>
                <a:latin typeface="Calibri"/>
              </a:endParaRPr>
            </a:p>
          </p:txBody>
        </p:sp>
        <p:sp>
          <p:nvSpPr>
            <p:cNvPr id="12" name="TextBox 11"/>
            <p:cNvSpPr txBox="1"/>
            <p:nvPr/>
          </p:nvSpPr>
          <p:spPr>
            <a:xfrm>
              <a:off x="2133600" y="987347"/>
              <a:ext cx="5181600" cy="609195"/>
            </a:xfrm>
            <a:prstGeom prst="rect">
              <a:avLst/>
            </a:prstGeom>
            <a:noFill/>
            <a:ln>
              <a:noFill/>
            </a:ln>
          </p:spPr>
          <p:txBody>
            <a:bodyPr>
              <a:spAutoFit/>
            </a:bodyPr>
            <a:lstStyle/>
            <a:p>
              <a:pPr algn="ctr" fontAlgn="auto">
                <a:spcBef>
                  <a:spcPts val="0"/>
                </a:spcBef>
                <a:spcAft>
                  <a:spcPts val="0"/>
                </a:spcAft>
                <a:defRPr/>
              </a:pPr>
              <a:r>
                <a:rPr lang="en-GB" sz="3600" b="1" kern="0" dirty="0">
                  <a:solidFill>
                    <a:srgbClr val="FFFFFF"/>
                  </a:solidFill>
                  <a:effectLst>
                    <a:outerShdw blurRad="38100" dist="38100" dir="2700000" algn="tl">
                      <a:srgbClr val="000000">
                        <a:alpha val="43137"/>
                      </a:srgbClr>
                    </a:outerShdw>
                  </a:effectLst>
                  <a:latin typeface="+mn-lt"/>
                </a:rPr>
                <a:t>IUCN, a unique democratic union since 1948</a:t>
              </a:r>
              <a:r>
                <a:rPr lang="en-GB" sz="3600" b="1" kern="0" dirty="0" smtClean="0">
                  <a:solidFill>
                    <a:srgbClr val="FFFFFF"/>
                  </a:solidFill>
                  <a:effectLst>
                    <a:outerShdw blurRad="38100" dist="38100" dir="2700000" algn="tl">
                      <a:srgbClr val="000000">
                        <a:alpha val="43137"/>
                      </a:srgbClr>
                    </a:outerShdw>
                  </a:effectLst>
                  <a:latin typeface="+mn-lt"/>
                </a:rPr>
                <a:t>...</a:t>
              </a:r>
              <a:endParaRPr lang="en-GB" sz="3600" b="1" kern="0" dirty="0">
                <a:solidFill>
                  <a:srgbClr val="FFFFFF"/>
                </a:solidFill>
                <a:effectLst>
                  <a:outerShdw blurRad="38100" dist="38100" dir="2700000" algn="tl">
                    <a:srgbClr val="000000">
                      <a:alpha val="43137"/>
                    </a:srgbClr>
                  </a:outerShdw>
                </a:effectLst>
                <a:latin typeface="+mn-lt"/>
              </a:endParaRPr>
            </a:p>
          </p:txBody>
        </p:sp>
        <p:grpSp>
          <p:nvGrpSpPr>
            <p:cNvPr id="3" name="Group 15"/>
            <p:cNvGrpSpPr>
              <a:grpSpLocks/>
            </p:cNvGrpSpPr>
            <p:nvPr/>
          </p:nvGrpSpPr>
          <p:grpSpPr bwMode="auto">
            <a:xfrm>
              <a:off x="4009264" y="1753012"/>
              <a:ext cx="1523521" cy="2301422"/>
              <a:chOff x="961264" y="1829224"/>
              <a:chExt cx="1523521" cy="2371162"/>
            </a:xfrm>
          </p:grpSpPr>
          <p:sp>
            <p:nvSpPr>
              <p:cNvPr id="21" name="Rounded Rectangle 20"/>
              <p:cNvSpPr/>
              <p:nvPr/>
            </p:nvSpPr>
            <p:spPr>
              <a:xfrm>
                <a:off x="992038" y="1829224"/>
                <a:ext cx="1446123" cy="2371162"/>
              </a:xfrm>
              <a:prstGeom prst="roundRect">
                <a:avLst>
                  <a:gd name="adj" fmla="val 5261"/>
                </a:avLst>
              </a:prstGeom>
              <a:solidFill>
                <a:srgbClr val="FFFFFF"/>
              </a:solidFill>
              <a:ln w="3175" cap="flat" cmpd="sng" algn="ctr">
                <a:solidFill>
                  <a:srgbClr val="7F7F7F">
                    <a:shade val="50000"/>
                  </a:srgbClr>
                </a:solidFill>
                <a:prstDash val="solid"/>
              </a:ln>
              <a:effectLst/>
            </p:spPr>
            <p:txBody>
              <a:bodyPr anchor="ctr"/>
              <a:lstStyle/>
              <a:p>
                <a:pPr algn="ctr" fontAlgn="auto">
                  <a:spcBef>
                    <a:spcPts val="0"/>
                  </a:spcBef>
                  <a:spcAft>
                    <a:spcPts val="0"/>
                  </a:spcAft>
                  <a:defRPr/>
                </a:pPr>
                <a:endParaRPr lang="en-GB" sz="1600" kern="0" dirty="0">
                  <a:solidFill>
                    <a:srgbClr val="000000">
                      <a:lumMod val="50000"/>
                      <a:lumOff val="50000"/>
                    </a:srgbClr>
                  </a:solidFill>
                  <a:cs typeface="Arial" pitchFamily="34" charset="0"/>
                </a:endParaRPr>
              </a:p>
            </p:txBody>
          </p:sp>
          <p:sp>
            <p:nvSpPr>
              <p:cNvPr id="22" name="TextBox 21"/>
              <p:cNvSpPr txBox="1"/>
              <p:nvPr/>
            </p:nvSpPr>
            <p:spPr>
              <a:xfrm>
                <a:off x="961264" y="1964018"/>
                <a:ext cx="1523521" cy="1013904"/>
              </a:xfrm>
              <a:prstGeom prst="rect">
                <a:avLst/>
              </a:prstGeom>
              <a:noFill/>
            </p:spPr>
            <p:txBody>
              <a:bodyPr>
                <a:spAutoFit/>
              </a:bodyPr>
              <a:lstStyle/>
              <a:p>
                <a:pPr marL="114300" indent="-114300" fontAlgn="auto">
                  <a:spcBef>
                    <a:spcPts val="0"/>
                  </a:spcBef>
                  <a:spcAft>
                    <a:spcPct val="50000"/>
                  </a:spcAft>
                  <a:buFontTx/>
                  <a:buChar char="•"/>
                  <a:defRPr/>
                </a:pPr>
                <a:r>
                  <a:rPr lang="en-US" sz="2400" kern="0" dirty="0" smtClean="0">
                    <a:solidFill>
                      <a:srgbClr val="000000">
                        <a:lumMod val="65000"/>
                        <a:lumOff val="35000"/>
                      </a:srgbClr>
                    </a:solidFill>
                    <a:latin typeface="+mn-lt"/>
                  </a:rPr>
                  <a:t>18000</a:t>
                </a:r>
                <a:r>
                  <a:rPr lang="en-US" sz="2400" kern="0" dirty="0">
                    <a:solidFill>
                      <a:srgbClr val="000000">
                        <a:lumMod val="65000"/>
                        <a:lumOff val="35000"/>
                      </a:srgbClr>
                    </a:solidFill>
                    <a:latin typeface="+mn-lt"/>
                  </a:rPr>
                  <a:t>+ voluntary experts in 6 thematic groups:</a:t>
                </a:r>
              </a:p>
            </p:txBody>
          </p:sp>
        </p:grpSp>
        <p:pic>
          <p:nvPicPr>
            <p:cNvPr id="5138" name="Picture 26" descr="logocec"/>
            <p:cNvPicPr>
              <a:picLocks noChangeAspect="1" noChangeArrowheads="1"/>
            </p:cNvPicPr>
            <p:nvPr/>
          </p:nvPicPr>
          <p:blipFill>
            <a:blip r:embed="rId3" cstate="print">
              <a:clrChange>
                <a:clrFrom>
                  <a:srgbClr val="F5F8FF"/>
                </a:clrFrom>
                <a:clrTo>
                  <a:srgbClr val="F5F8FF">
                    <a:alpha val="0"/>
                  </a:srgbClr>
                </a:clrTo>
              </a:clrChange>
            </a:blip>
            <a:srcRect/>
            <a:stretch>
              <a:fillRect/>
            </a:stretch>
          </p:blipFill>
          <p:spPr bwMode="auto">
            <a:xfrm>
              <a:off x="4865627" y="2775246"/>
              <a:ext cx="576888" cy="222116"/>
            </a:xfrm>
            <a:prstGeom prst="rect">
              <a:avLst/>
            </a:prstGeom>
            <a:noFill/>
            <a:ln w="9525">
              <a:noFill/>
              <a:miter lim="800000"/>
              <a:headEnd/>
              <a:tailEnd/>
            </a:ln>
          </p:spPr>
        </p:pic>
        <p:pic>
          <p:nvPicPr>
            <p:cNvPr id="5139" name="Picture 27" descr="logocees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30880" y="2962715"/>
              <a:ext cx="654533" cy="327013"/>
            </a:xfrm>
            <a:prstGeom prst="rect">
              <a:avLst/>
            </a:prstGeom>
            <a:noFill/>
            <a:ln w="9525">
              <a:noFill/>
              <a:miter lim="800000"/>
              <a:headEnd/>
              <a:tailEnd/>
            </a:ln>
          </p:spPr>
        </p:pic>
        <p:pic>
          <p:nvPicPr>
            <p:cNvPr id="5140" name="Picture 29" descr="logossc"/>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82898" y="3588852"/>
              <a:ext cx="649887" cy="431791"/>
            </a:xfrm>
            <a:prstGeom prst="rect">
              <a:avLst/>
            </a:prstGeom>
            <a:noFill/>
            <a:ln w="9525">
              <a:noFill/>
              <a:miter lim="800000"/>
              <a:headEnd/>
              <a:tailEnd/>
            </a:ln>
          </p:spPr>
        </p:pic>
        <p:pic>
          <p:nvPicPr>
            <p:cNvPr id="5141" name="Picture 30" descr="logowcpa"/>
            <p:cNvPicPr>
              <a:picLocks noChangeAspect="1" noChangeArrowheads="1"/>
            </p:cNvPicPr>
            <p:nvPr/>
          </p:nvPicPr>
          <p:blipFill>
            <a:blip r:embed="rId6" cstate="print">
              <a:clrChange>
                <a:clrFrom>
                  <a:srgbClr val="F1E2E7"/>
                </a:clrFrom>
                <a:clrTo>
                  <a:srgbClr val="F1E2E7">
                    <a:alpha val="0"/>
                  </a:srgbClr>
                </a:clrTo>
              </a:clrChange>
            </a:blip>
            <a:srcRect/>
            <a:stretch>
              <a:fillRect/>
            </a:stretch>
          </p:blipFill>
          <p:spPr bwMode="auto">
            <a:xfrm>
              <a:off x="4088921" y="3745855"/>
              <a:ext cx="696491" cy="223473"/>
            </a:xfrm>
            <a:prstGeom prst="rect">
              <a:avLst/>
            </a:prstGeom>
            <a:noFill/>
            <a:ln w="9525">
              <a:noFill/>
              <a:miter lim="800000"/>
              <a:headEnd/>
              <a:tailEnd/>
            </a:ln>
          </p:spPr>
        </p:pic>
        <p:pic>
          <p:nvPicPr>
            <p:cNvPr id="5142" name="Picture 31" descr="cel"/>
            <p:cNvPicPr>
              <a:picLocks noChangeAspect="1" noChangeArrowheads="1"/>
            </p:cNvPicPr>
            <p:nvPr/>
          </p:nvPicPr>
          <p:blipFill>
            <a:blip r:embed="rId7" cstate="print">
              <a:clrChange>
                <a:clrFrom>
                  <a:srgbClr val="FFFFFA"/>
                </a:clrFrom>
                <a:clrTo>
                  <a:srgbClr val="FFFFFA">
                    <a:alpha val="0"/>
                  </a:srgbClr>
                </a:clrTo>
              </a:clrChange>
            </a:blip>
            <a:srcRect/>
            <a:stretch>
              <a:fillRect/>
            </a:stretch>
          </p:blipFill>
          <p:spPr bwMode="auto">
            <a:xfrm>
              <a:off x="4890404" y="2992357"/>
              <a:ext cx="534959" cy="553192"/>
            </a:xfrm>
            <a:prstGeom prst="rect">
              <a:avLst/>
            </a:prstGeom>
            <a:noFill/>
            <a:ln w="9525">
              <a:noFill/>
              <a:miter lim="800000"/>
              <a:headEnd/>
              <a:tailEnd/>
            </a:ln>
          </p:spPr>
        </p:pic>
        <p:sp>
          <p:nvSpPr>
            <p:cNvPr id="24" name="Rounded Rectangle 23"/>
            <p:cNvSpPr/>
            <p:nvPr/>
          </p:nvSpPr>
          <p:spPr bwMode="auto">
            <a:xfrm>
              <a:off x="5555411" y="1753013"/>
              <a:ext cx="1531668" cy="2301422"/>
            </a:xfrm>
            <a:prstGeom prst="roundRect">
              <a:avLst>
                <a:gd name="adj" fmla="val 5105"/>
              </a:avLst>
            </a:prstGeom>
            <a:solidFill>
              <a:srgbClr val="FFFFFF"/>
            </a:solidFill>
            <a:ln w="3175" cap="flat" cmpd="sng" algn="ctr">
              <a:solidFill>
                <a:srgbClr val="7F7F7F">
                  <a:shade val="50000"/>
                </a:srgbClr>
              </a:solidFill>
              <a:prstDash val="solid"/>
            </a:ln>
            <a:effectLst/>
          </p:spPr>
          <p:txBody>
            <a:bodyPr anchor="ctr"/>
            <a:lstStyle/>
            <a:p>
              <a:pPr algn="ctr" fontAlgn="auto">
                <a:spcBef>
                  <a:spcPts val="0"/>
                </a:spcBef>
                <a:spcAft>
                  <a:spcPts val="0"/>
                </a:spcAft>
                <a:defRPr/>
              </a:pPr>
              <a:endParaRPr lang="en-GB" sz="1600" kern="0" dirty="0">
                <a:solidFill>
                  <a:srgbClr val="000000">
                    <a:lumMod val="50000"/>
                    <a:lumOff val="50000"/>
                  </a:srgbClr>
                </a:solidFill>
                <a:cs typeface="Arial" pitchFamily="34" charset="0"/>
              </a:endParaRPr>
            </a:p>
          </p:txBody>
        </p:sp>
        <p:sp>
          <p:nvSpPr>
            <p:cNvPr id="25" name="TextBox 24"/>
            <p:cNvSpPr txBox="1"/>
            <p:nvPr/>
          </p:nvSpPr>
          <p:spPr bwMode="auto">
            <a:xfrm>
              <a:off x="5555411" y="1799112"/>
              <a:ext cx="1524539" cy="1733862"/>
            </a:xfrm>
            <a:prstGeom prst="rect">
              <a:avLst/>
            </a:prstGeom>
            <a:noFill/>
          </p:spPr>
          <p:txBody>
            <a:bodyPr>
              <a:spAutoFit/>
            </a:bodyPr>
            <a:lstStyle/>
            <a:p>
              <a:pPr marL="114300" indent="-114300" fontAlgn="auto">
                <a:spcBef>
                  <a:spcPts val="0"/>
                </a:spcBef>
                <a:spcAft>
                  <a:spcPct val="50000"/>
                </a:spcAft>
                <a:buFontTx/>
                <a:buChar char="•"/>
                <a:defRPr/>
              </a:pPr>
              <a:r>
                <a:rPr lang="en-US" sz="2400" kern="0" dirty="0" smtClean="0">
                  <a:solidFill>
                    <a:srgbClr val="000000">
                      <a:lumMod val="65000"/>
                      <a:lumOff val="35000"/>
                    </a:srgbClr>
                  </a:solidFill>
                  <a:latin typeface="+mn-lt"/>
                </a:rPr>
                <a:t>+900 </a:t>
              </a:r>
              <a:r>
                <a:rPr lang="en-US" sz="2400" kern="0" dirty="0">
                  <a:solidFill>
                    <a:srgbClr val="000000">
                      <a:lumMod val="65000"/>
                      <a:lumOff val="35000"/>
                    </a:srgbClr>
                  </a:solidFill>
                  <a:latin typeface="+mn-lt"/>
                </a:rPr>
                <a:t>full time staff worldwide</a:t>
              </a:r>
            </a:p>
            <a:p>
              <a:pPr marL="114300" indent="-114300" fontAlgn="auto">
                <a:spcBef>
                  <a:spcPts val="0"/>
                </a:spcBef>
                <a:spcAft>
                  <a:spcPct val="50000"/>
                </a:spcAft>
                <a:buFontTx/>
                <a:buChar char="•"/>
                <a:defRPr/>
              </a:pPr>
              <a:r>
                <a:rPr lang="en-US" sz="2400" kern="0" dirty="0" smtClean="0">
                  <a:solidFill>
                    <a:srgbClr val="000000">
                      <a:lumMod val="65000"/>
                      <a:lumOff val="35000"/>
                    </a:srgbClr>
                  </a:solidFill>
                  <a:latin typeface="+mn-lt"/>
                </a:rPr>
                <a:t>HQ </a:t>
              </a:r>
              <a:r>
                <a:rPr lang="en-US" sz="2400" kern="0" dirty="0">
                  <a:solidFill>
                    <a:srgbClr val="000000">
                      <a:lumMod val="65000"/>
                      <a:lumOff val="35000"/>
                    </a:srgbClr>
                  </a:solidFill>
                  <a:latin typeface="+mn-lt"/>
                </a:rPr>
                <a:t>in Gland, Switzerland</a:t>
              </a:r>
            </a:p>
            <a:p>
              <a:pPr marL="114300" indent="-114300" fontAlgn="auto">
                <a:spcBef>
                  <a:spcPts val="0"/>
                </a:spcBef>
                <a:spcAft>
                  <a:spcPct val="50000"/>
                </a:spcAft>
                <a:buFontTx/>
                <a:buChar char="•"/>
                <a:defRPr/>
              </a:pPr>
              <a:r>
                <a:rPr lang="en-US" sz="2400" kern="0" dirty="0">
                  <a:solidFill>
                    <a:srgbClr val="000000">
                      <a:lumMod val="65000"/>
                      <a:lumOff val="35000"/>
                    </a:srgbClr>
                  </a:solidFill>
                  <a:latin typeface="+mn-lt"/>
                </a:rPr>
                <a:t>Over </a:t>
              </a:r>
              <a:r>
                <a:rPr lang="en-US" sz="2400" kern="0" dirty="0" smtClean="0">
                  <a:solidFill>
                    <a:srgbClr val="000000">
                      <a:lumMod val="65000"/>
                      <a:lumOff val="35000"/>
                    </a:srgbClr>
                  </a:solidFill>
                  <a:latin typeface="+mn-lt"/>
                </a:rPr>
                <a:t>50 </a:t>
              </a:r>
              <a:r>
                <a:rPr lang="en-US" sz="2400" kern="0" dirty="0">
                  <a:solidFill>
                    <a:srgbClr val="000000">
                      <a:lumMod val="65000"/>
                      <a:lumOff val="35000"/>
                    </a:srgbClr>
                  </a:solidFill>
                  <a:latin typeface="+mn-lt"/>
                </a:rPr>
                <a:t>offices around the world</a:t>
              </a:r>
            </a:p>
          </p:txBody>
        </p:sp>
        <p:sp>
          <p:nvSpPr>
            <p:cNvPr id="27" name="Rounded Rectangle 26"/>
            <p:cNvSpPr/>
            <p:nvPr/>
          </p:nvSpPr>
          <p:spPr bwMode="auto">
            <a:xfrm>
              <a:off x="2210998" y="1753013"/>
              <a:ext cx="1675261" cy="2343975"/>
            </a:xfrm>
            <a:prstGeom prst="roundRect">
              <a:avLst>
                <a:gd name="adj" fmla="val 5209"/>
              </a:avLst>
            </a:prstGeom>
            <a:solidFill>
              <a:srgbClr val="FFFFFF"/>
            </a:solidFill>
            <a:ln w="3175" cap="flat" cmpd="sng" algn="ctr">
              <a:solidFill>
                <a:srgbClr val="7F7F7F">
                  <a:shade val="50000"/>
                </a:srgbClr>
              </a:solidFill>
              <a:prstDash val="solid"/>
            </a:ln>
            <a:effectLst/>
          </p:spPr>
          <p:txBody>
            <a:bodyPr anchor="ctr"/>
            <a:lstStyle/>
            <a:p>
              <a:pPr algn="ctr" fontAlgn="auto">
                <a:spcBef>
                  <a:spcPts val="0"/>
                </a:spcBef>
                <a:spcAft>
                  <a:spcPts val="0"/>
                </a:spcAft>
                <a:defRPr/>
              </a:pPr>
              <a:endParaRPr lang="en-GB" sz="1600" kern="0" dirty="0">
                <a:solidFill>
                  <a:srgbClr val="000000">
                    <a:lumMod val="50000"/>
                    <a:lumOff val="50000"/>
                  </a:srgbClr>
                </a:solidFill>
                <a:cs typeface="Arial" pitchFamily="34" charset="0"/>
              </a:endParaRPr>
            </a:p>
          </p:txBody>
        </p:sp>
        <p:sp>
          <p:nvSpPr>
            <p:cNvPr id="28" name="TextBox 27"/>
            <p:cNvSpPr txBox="1"/>
            <p:nvPr/>
          </p:nvSpPr>
          <p:spPr bwMode="auto">
            <a:xfrm>
              <a:off x="2180224" y="1884218"/>
              <a:ext cx="1722330" cy="2202474"/>
            </a:xfrm>
            <a:prstGeom prst="rect">
              <a:avLst/>
            </a:prstGeom>
            <a:noFill/>
          </p:spPr>
          <p:txBody>
            <a:bodyPr wrap="square">
              <a:spAutoFit/>
            </a:bodyPr>
            <a:lstStyle/>
            <a:p>
              <a:pPr marL="114300" indent="-114300" fontAlgn="auto">
                <a:spcBef>
                  <a:spcPts val="0"/>
                </a:spcBef>
                <a:spcAft>
                  <a:spcPct val="50000"/>
                </a:spcAft>
                <a:buFontTx/>
                <a:buChar char="•"/>
                <a:defRPr/>
              </a:pPr>
              <a:r>
                <a:rPr lang="en-GB" sz="2300" kern="0" dirty="0" smtClean="0">
                  <a:solidFill>
                    <a:srgbClr val="000000">
                      <a:lumMod val="65000"/>
                      <a:lumOff val="35000"/>
                    </a:srgbClr>
                  </a:solidFill>
                </a:rPr>
                <a:t>1400+ </a:t>
              </a:r>
              <a:r>
                <a:rPr lang="en-GB" sz="2300" kern="0" dirty="0">
                  <a:solidFill>
                    <a:srgbClr val="000000">
                      <a:lumMod val="65000"/>
                      <a:lumOff val="35000"/>
                    </a:srgbClr>
                  </a:solidFill>
                </a:rPr>
                <a:t>m</a:t>
              </a:r>
              <a:r>
                <a:rPr lang="en-GB" sz="2300" kern="0" dirty="0" smtClean="0">
                  <a:solidFill>
                    <a:srgbClr val="000000">
                      <a:lumMod val="65000"/>
                      <a:lumOff val="35000"/>
                    </a:srgbClr>
                  </a:solidFill>
                </a:rPr>
                <a:t>embers </a:t>
              </a:r>
              <a:r>
                <a:rPr lang="en-GB" sz="2300" kern="0" dirty="0">
                  <a:solidFill>
                    <a:srgbClr val="000000">
                      <a:lumMod val="65000"/>
                      <a:lumOff val="35000"/>
                    </a:srgbClr>
                  </a:solidFill>
                </a:rPr>
                <a:t>worldwide from over 160 countries</a:t>
              </a:r>
            </a:p>
            <a:p>
              <a:pPr marL="114300" indent="-114300" fontAlgn="auto">
                <a:spcBef>
                  <a:spcPts val="0"/>
                </a:spcBef>
                <a:spcAft>
                  <a:spcPct val="50000"/>
                </a:spcAft>
                <a:buFontTx/>
                <a:buChar char="•"/>
                <a:defRPr/>
              </a:pPr>
              <a:r>
                <a:rPr lang="en-GB" sz="2300" kern="0" dirty="0">
                  <a:solidFill>
                    <a:srgbClr val="000000">
                      <a:lumMod val="65000"/>
                      <a:lumOff val="35000"/>
                    </a:srgbClr>
                  </a:solidFill>
                </a:rPr>
                <a:t>States, Government agencies, NGO</a:t>
              </a:r>
            </a:p>
            <a:p>
              <a:pPr marL="114300" indent="-114300" fontAlgn="auto">
                <a:spcBef>
                  <a:spcPts val="0"/>
                </a:spcBef>
                <a:spcAft>
                  <a:spcPct val="50000"/>
                </a:spcAft>
                <a:buFontTx/>
                <a:buChar char="•"/>
                <a:defRPr/>
              </a:pPr>
              <a:r>
                <a:rPr lang="en-GB" sz="2300" kern="0" dirty="0">
                  <a:solidFill>
                    <a:srgbClr val="000000">
                      <a:lumMod val="65000"/>
                      <a:lumOff val="35000"/>
                    </a:srgbClr>
                  </a:solidFill>
                </a:rPr>
                <a:t>Over 60 regional and national committees</a:t>
              </a:r>
            </a:p>
          </p:txBody>
        </p:sp>
      </p:grpSp>
      <p:sp>
        <p:nvSpPr>
          <p:cNvPr id="31" name="TextBox 30"/>
          <p:cNvSpPr txBox="1"/>
          <p:nvPr/>
        </p:nvSpPr>
        <p:spPr>
          <a:xfrm>
            <a:off x="668560" y="1174472"/>
            <a:ext cx="1524000" cy="461665"/>
          </a:xfrm>
          <a:prstGeom prst="rect">
            <a:avLst/>
          </a:prstGeom>
          <a:noFill/>
        </p:spPr>
        <p:txBody>
          <a:bodyPr>
            <a:spAutoFit/>
          </a:bodyPr>
          <a:lstStyle/>
          <a:p>
            <a:pPr algn="ctr" fontAlgn="auto">
              <a:spcBef>
                <a:spcPts val="0"/>
              </a:spcBef>
              <a:spcAft>
                <a:spcPts val="0"/>
              </a:spcAft>
              <a:defRPr/>
            </a:pPr>
            <a:r>
              <a:rPr lang="en-GB" sz="2400" b="1" kern="0" dirty="0">
                <a:solidFill>
                  <a:srgbClr val="000000">
                    <a:lumMod val="85000"/>
                    <a:lumOff val="15000"/>
                  </a:srgbClr>
                </a:solidFill>
                <a:cs typeface="Arial" pitchFamily="34" charset="0"/>
              </a:rPr>
              <a:t>Members</a:t>
            </a:r>
            <a:endParaRPr lang="en-GB" sz="2400" b="1" kern="0" dirty="0">
              <a:solidFill>
                <a:srgbClr val="000000">
                  <a:lumMod val="85000"/>
                  <a:lumOff val="15000"/>
                </a:srgbClr>
              </a:solidFill>
            </a:endParaRPr>
          </a:p>
        </p:txBody>
      </p:sp>
      <p:sp>
        <p:nvSpPr>
          <p:cNvPr id="29" name="TextBox 28"/>
          <p:cNvSpPr txBox="1"/>
          <p:nvPr/>
        </p:nvSpPr>
        <p:spPr bwMode="auto">
          <a:xfrm>
            <a:off x="2653959" y="1182092"/>
            <a:ext cx="2278306" cy="472162"/>
          </a:xfrm>
          <a:prstGeom prst="rect">
            <a:avLst/>
          </a:prstGeom>
          <a:noFill/>
        </p:spPr>
        <p:txBody>
          <a:bodyPr wrap="square">
            <a:spAutoFit/>
          </a:bodyPr>
          <a:lstStyle/>
          <a:p>
            <a:pPr algn="ctr" fontAlgn="auto">
              <a:spcBef>
                <a:spcPts val="0"/>
              </a:spcBef>
              <a:spcAft>
                <a:spcPts val="0"/>
              </a:spcAft>
              <a:defRPr/>
            </a:pPr>
            <a:r>
              <a:rPr lang="en-GB" sz="2400" b="1" kern="0" dirty="0">
                <a:solidFill>
                  <a:srgbClr val="000000">
                    <a:lumMod val="85000"/>
                    <a:lumOff val="15000"/>
                  </a:srgbClr>
                </a:solidFill>
                <a:cs typeface="Arial" pitchFamily="34" charset="0"/>
              </a:rPr>
              <a:t>Commissions</a:t>
            </a:r>
            <a:endParaRPr lang="en-GB" sz="2400" b="1" kern="0" dirty="0">
              <a:solidFill>
                <a:srgbClr val="000000">
                  <a:lumMod val="85000"/>
                  <a:lumOff val="15000"/>
                </a:srgbClr>
              </a:solidFill>
            </a:endParaRPr>
          </a:p>
        </p:txBody>
      </p:sp>
      <p:sp>
        <p:nvSpPr>
          <p:cNvPr id="30" name="TextBox 29"/>
          <p:cNvSpPr txBox="1"/>
          <p:nvPr/>
        </p:nvSpPr>
        <p:spPr bwMode="auto">
          <a:xfrm>
            <a:off x="5205065" y="1182092"/>
            <a:ext cx="1968040" cy="461665"/>
          </a:xfrm>
          <a:prstGeom prst="rect">
            <a:avLst/>
          </a:prstGeom>
          <a:noFill/>
        </p:spPr>
        <p:txBody>
          <a:bodyPr wrap="square">
            <a:spAutoFit/>
          </a:bodyPr>
          <a:lstStyle/>
          <a:p>
            <a:pPr algn="ctr" fontAlgn="auto">
              <a:spcBef>
                <a:spcPts val="0"/>
              </a:spcBef>
              <a:spcAft>
                <a:spcPts val="0"/>
              </a:spcAft>
              <a:defRPr/>
            </a:pPr>
            <a:r>
              <a:rPr lang="en-GB" sz="2400" b="1" kern="0" dirty="0">
                <a:solidFill>
                  <a:srgbClr val="000000">
                    <a:lumMod val="85000"/>
                    <a:lumOff val="15000"/>
                  </a:srgbClr>
                </a:solidFill>
                <a:cs typeface="Arial" pitchFamily="34" charset="0"/>
              </a:rPr>
              <a:t>Secretariat</a:t>
            </a:r>
            <a:endParaRPr lang="en-GB" sz="2400" b="1" kern="0" dirty="0">
              <a:solidFill>
                <a:srgbClr val="000000">
                  <a:lumMod val="85000"/>
                  <a:lumOff val="15000"/>
                </a:srgbClr>
              </a:solidFill>
            </a:endParaRPr>
          </a:p>
        </p:txBody>
      </p:sp>
      <p:pic>
        <p:nvPicPr>
          <p:cNvPr id="5130" name="Picture 31" descr="CEM_logo.JPG"/>
          <p:cNvPicPr>
            <a:picLocks noChangeAspect="1"/>
          </p:cNvPicPr>
          <p:nvPr/>
        </p:nvPicPr>
        <p:blipFill>
          <a:blip r:embed="rId8" cstate="print"/>
          <a:srcRect l="30952" t="11403" r="34126" b="21930"/>
          <a:stretch>
            <a:fillRect/>
          </a:stretch>
        </p:blipFill>
        <p:spPr bwMode="auto">
          <a:xfrm>
            <a:off x="3160341" y="4629461"/>
            <a:ext cx="793750" cy="685800"/>
          </a:xfrm>
          <a:prstGeom prst="rect">
            <a:avLst/>
          </a:prstGeom>
          <a:noFill/>
          <a:ln w="9525">
            <a:noFill/>
            <a:miter lim="800000"/>
            <a:headEnd/>
            <a:tailEnd/>
          </a:ln>
        </p:spPr>
      </p:pic>
      <p:pic>
        <p:nvPicPr>
          <p:cNvPr id="37" name="Picture Placeholder 4"/>
          <p:cNvPicPr>
            <a:picLocks noChangeAspect="1"/>
          </p:cNvPicPr>
          <p:nvPr/>
        </p:nvPicPr>
        <p:blipFill>
          <a:blip r:embed="rId9">
            <a:extLst>
              <a:ext uri="{28A0092B-C50C-407E-A947-70E740481C1C}">
                <a14:useLocalDpi xmlns:a14="http://schemas.microsoft.com/office/drawing/2010/main" val="0"/>
              </a:ext>
            </a:extLst>
          </a:blip>
          <a:srcRect t="377" b="377"/>
          <a:stretch>
            <a:fillRect/>
          </a:stretch>
        </p:blipFill>
        <p:spPr>
          <a:xfrm>
            <a:off x="7521515" y="4192"/>
            <a:ext cx="1982549" cy="6858000"/>
          </a:xfrm>
          <a:prstGeom prst="rect">
            <a:avLst/>
          </a:prstGeom>
        </p:spPr>
      </p:pic>
      <p:grpSp>
        <p:nvGrpSpPr>
          <p:cNvPr id="32" name="Group 31"/>
          <p:cNvGrpSpPr/>
          <p:nvPr/>
        </p:nvGrpSpPr>
        <p:grpSpPr>
          <a:xfrm>
            <a:off x="1" y="6178854"/>
            <a:ext cx="7573607" cy="369332"/>
            <a:chOff x="0" y="5795972"/>
            <a:chExt cx="9144000" cy="369332"/>
          </a:xfrm>
        </p:grpSpPr>
        <p:sp>
          <p:nvSpPr>
            <p:cNvPr id="33" name="Rectangle 32"/>
            <p:cNvSpPr/>
            <p:nvPr/>
          </p:nvSpPr>
          <p:spPr>
            <a:xfrm>
              <a:off x="0" y="5795972"/>
              <a:ext cx="9144000" cy="369332"/>
            </a:xfrm>
            <a:prstGeom prst="rect">
              <a:avLst/>
            </a:prstGeom>
            <a:solidFill>
              <a:srgbClr val="57B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p:cNvSpPr txBox="1"/>
            <p:nvPr/>
          </p:nvSpPr>
          <p:spPr>
            <a:xfrm>
              <a:off x="286468" y="5795972"/>
              <a:ext cx="8280920" cy="369332"/>
            </a:xfrm>
            <a:prstGeom prst="rect">
              <a:avLst/>
            </a:prstGeom>
            <a:noFill/>
          </p:spPr>
          <p:txBody>
            <a:bodyPr wrap="square" rtlCol="0">
              <a:spAutoFit/>
            </a:bodyPr>
            <a:lstStyle/>
            <a:p>
              <a:r>
                <a:rPr lang="en-GB" dirty="0" smtClean="0">
                  <a:solidFill>
                    <a:schemeClr val="bg1"/>
                  </a:solidFill>
                  <a:latin typeface="HelveticaNeueLT Std Lt" pitchFamily="34" charset="0"/>
                </a:rPr>
                <a:t>INTERNATIONAL UNION FOR CONSERVATION OF NATURE</a:t>
              </a:r>
              <a:endParaRPr lang="en-GB" dirty="0">
                <a:solidFill>
                  <a:schemeClr val="bg1"/>
                </a:solidFill>
                <a:latin typeface="HelveticaNeueLT Std Lt" pitchFamily="34" charset="0"/>
              </a:endParaRPr>
            </a:p>
          </p:txBody>
        </p:sp>
      </p:grpSp>
    </p:spTree>
    <p:extLst>
      <p:ext uri="{BB962C8B-B14F-4D97-AF65-F5344CB8AC3E}">
        <p14:creationId xmlns:p14="http://schemas.microsoft.com/office/powerpoint/2010/main" val="3741513540"/>
      </p:ext>
    </p:extLst>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23187" y="2493611"/>
            <a:ext cx="4513580" cy="1143000"/>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000" b="1" dirty="0">
                <a:solidFill>
                  <a:srgbClr val="000099"/>
                </a:solidFill>
              </a:rPr>
              <a:t>W</a:t>
            </a:r>
            <a:r>
              <a:rPr lang="en-GB" sz="3000" b="1" dirty="0" smtClean="0">
                <a:solidFill>
                  <a:srgbClr val="000099"/>
                </a:solidFill>
              </a:rPr>
              <a:t>hat </a:t>
            </a:r>
            <a:r>
              <a:rPr lang="en-GB" sz="3000" b="1" dirty="0">
                <a:solidFill>
                  <a:srgbClr val="000099"/>
                </a:solidFill>
              </a:rPr>
              <a:t>cities can do to restore the planet for nature, people </a:t>
            </a:r>
            <a:r>
              <a:rPr lang="en-GB" sz="3000" b="1" dirty="0" smtClean="0">
                <a:solidFill>
                  <a:srgbClr val="000099"/>
                </a:solidFill>
              </a:rPr>
              <a:t>&amp; building back the economy better</a:t>
            </a:r>
            <a:endParaRPr lang="en-GB" sz="3000" b="1" dirty="0">
              <a:solidFill>
                <a:srgbClr val="000099"/>
              </a:solidFill>
            </a:endParaRPr>
          </a:p>
          <a:p>
            <a:r>
              <a:rPr lang="en-GB" dirty="0"/>
              <a:t> </a:t>
            </a:r>
          </a:p>
        </p:txBody>
      </p:sp>
      <p:pic>
        <p:nvPicPr>
          <p:cNvPr id="9" name="Picture 8" descr="Time Magazine Cove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903304" cy="6858000"/>
          </a:xfrm>
          <a:prstGeom prst="rect">
            <a:avLst/>
          </a:prstGeom>
          <a:noFill/>
          <a:ln>
            <a:noFill/>
          </a:ln>
        </p:spPr>
      </p:pic>
    </p:spTree>
    <p:extLst>
      <p:ext uri="{BB962C8B-B14F-4D97-AF65-F5344CB8AC3E}">
        <p14:creationId xmlns:p14="http://schemas.microsoft.com/office/powerpoint/2010/main" val="2836208630"/>
      </p:ext>
    </p:extLst>
  </p:cSld>
  <p:clrMapOvr>
    <a:masterClrMapping/>
  </p:clrMapOvr>
  <p:transition spd="med">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68300" y="-266700"/>
            <a:ext cx="8394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3200" b="1">
              <a:solidFill>
                <a:schemeClr val="accent2"/>
              </a:solidFill>
            </a:endParaRPr>
          </a:p>
        </p:txBody>
      </p:sp>
      <p:sp>
        <p:nvSpPr>
          <p:cNvPr id="3075" name="Text Box 3"/>
          <p:cNvSpPr txBox="1">
            <a:spLocks noChangeArrowheads="1"/>
          </p:cNvSpPr>
          <p:nvPr/>
        </p:nvSpPr>
        <p:spPr bwMode="auto">
          <a:xfrm>
            <a:off x="10684" y="418398"/>
            <a:ext cx="7735887" cy="1077218"/>
          </a:xfrm>
          <a:prstGeom prst="rect">
            <a:avLst/>
          </a:prstGeom>
        </p:spPr>
        <p:txBody>
          <a:bodyPr>
            <a:noAutofit/>
          </a:bodyPr>
          <a:lstStyle>
            <a:lvl1pPr marL="540000" eaLnBrk="0" hangingPunct="0">
              <a:spcBef>
                <a:spcPts val="1800"/>
              </a:spcBef>
              <a:defRPr sz="3200" b="1">
                <a:solidFill>
                  <a:srgbClr val="000099"/>
                </a:solidFill>
                <a:latin typeface="+mj-lt"/>
                <a:ea typeface="ＭＳ Ｐゴシック" pitchFamily="-106" charset="-128"/>
                <a:cs typeface="+mj-cs"/>
              </a:defRPr>
            </a:lvl1pPr>
            <a:lvl2pPr algn="ctr" eaLnBrk="0" hangingPunct="0">
              <a:defRPr sz="4400">
                <a:solidFill>
                  <a:schemeClr val="tx2"/>
                </a:solidFill>
                <a:latin typeface="Arial" charset="0"/>
                <a:ea typeface="ＭＳ Ｐゴシック" pitchFamily="-106" charset="-128"/>
              </a:defRPr>
            </a:lvl2pPr>
            <a:lvl3pPr algn="ctr" eaLnBrk="0" hangingPunct="0">
              <a:defRPr sz="4400">
                <a:solidFill>
                  <a:schemeClr val="tx2"/>
                </a:solidFill>
                <a:latin typeface="Arial" charset="0"/>
                <a:ea typeface="ＭＳ Ｐゴシック" pitchFamily="-106" charset="-128"/>
              </a:defRPr>
            </a:lvl3pPr>
            <a:lvl4pPr algn="ctr" eaLnBrk="0" hangingPunct="0">
              <a:defRPr sz="4400">
                <a:solidFill>
                  <a:schemeClr val="tx2"/>
                </a:solidFill>
                <a:latin typeface="Arial" charset="0"/>
                <a:ea typeface="ＭＳ Ｐゴシック" pitchFamily="-106" charset="-128"/>
              </a:defRPr>
            </a:lvl4pPr>
            <a:lvl5pPr algn="ctr" eaLnBrk="0" hangingPunct="0">
              <a:defRPr sz="4400">
                <a:solidFill>
                  <a:schemeClr val="tx2"/>
                </a:solidFill>
                <a:latin typeface="Arial" charset="0"/>
                <a:ea typeface="ＭＳ Ｐゴシック" pitchFamily="-106" charset="-128"/>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indent="0">
              <a:buNone/>
            </a:pPr>
            <a:r>
              <a:rPr lang="en-US" altLang="en-US" dirty="0"/>
              <a:t>Philadelphia – green city, clean waters</a:t>
            </a:r>
          </a:p>
        </p:txBody>
      </p:sp>
      <p:sp>
        <p:nvSpPr>
          <p:cNvPr id="3076" name="Text Box 5"/>
          <p:cNvSpPr txBox="1">
            <a:spLocks noChangeArrowheads="1"/>
          </p:cNvSpPr>
          <p:nvPr/>
        </p:nvSpPr>
        <p:spPr bwMode="auto">
          <a:xfrm>
            <a:off x="10684" y="1302402"/>
            <a:ext cx="9027810" cy="1461221"/>
          </a:xfrm>
          <a:prstGeom prst="rect">
            <a:avLst/>
          </a:prstGeom>
        </p:spPr>
        <p:txBody>
          <a:bodyPr>
            <a:noAutofit/>
          </a:bodyPr>
          <a:lstStyle>
            <a:lvl1pPr marL="342900" lvl="0" indent="-342900" eaLnBrk="0" hangingPunct="0">
              <a:spcBef>
                <a:spcPct val="20000"/>
              </a:spcBef>
              <a:buChar char="•"/>
              <a:defRPr sz="2400">
                <a:solidFill>
                  <a:schemeClr val="accent2"/>
                </a:solidFill>
                <a:latin typeface="+mn-lt"/>
                <a:ea typeface="ＭＳ Ｐゴシック" pitchFamily="-106" charset="-128"/>
              </a:defRPr>
            </a:lvl1pPr>
            <a:lvl2pPr marL="742950" indent="-285750" eaLnBrk="0" hangingPunct="0">
              <a:spcBef>
                <a:spcPct val="20000"/>
              </a:spcBef>
              <a:buChar char="–"/>
              <a:defRPr sz="2800">
                <a:latin typeface="+mn-lt"/>
                <a:ea typeface="ＭＳ Ｐゴシック" pitchFamily="-106" charset="-128"/>
              </a:defRPr>
            </a:lvl2pPr>
            <a:lvl3pPr marL="1143000" indent="-228600" eaLnBrk="0" hangingPunct="0">
              <a:spcBef>
                <a:spcPct val="20000"/>
              </a:spcBef>
              <a:buChar char="•"/>
              <a:defRPr sz="2400">
                <a:latin typeface="+mn-lt"/>
                <a:ea typeface="ＭＳ Ｐゴシック" pitchFamily="-106" charset="-128"/>
              </a:defRPr>
            </a:lvl3pPr>
            <a:lvl4pPr marL="1600200" indent="-228600" eaLnBrk="0" hangingPunct="0">
              <a:spcBef>
                <a:spcPct val="20000"/>
              </a:spcBef>
              <a:buChar char="–"/>
              <a:defRPr sz="2000">
                <a:latin typeface="+mn-lt"/>
                <a:ea typeface="ＭＳ Ｐゴシック" pitchFamily="-106" charset="-128"/>
              </a:defRPr>
            </a:lvl4pPr>
            <a:lvl5pPr marL="2057400" indent="-228600" eaLnBrk="0" hangingPunct="0">
              <a:spcBef>
                <a:spcPct val="20000"/>
              </a:spcBef>
              <a:buChar char="»"/>
              <a:defRPr sz="2000">
                <a:latin typeface="+mn-lt"/>
                <a:ea typeface="ＭＳ Ｐゴシック" pitchFamily="-106" charset="-128"/>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r>
              <a:rPr lang="en-US" sz="2200" dirty="0" smtClean="0"/>
              <a:t>Philadelphia has integrated nature into city planning to tackle storm water run off – green instead of grey infrastructure - transforming </a:t>
            </a:r>
            <a:r>
              <a:rPr lang="en-US" sz="2200" dirty="0"/>
              <a:t>10,000 acres of </a:t>
            </a:r>
            <a:r>
              <a:rPr lang="en-US" sz="2200" dirty="0" smtClean="0"/>
              <a:t>impervious </a:t>
            </a:r>
            <a:r>
              <a:rPr lang="en-US" sz="2200" dirty="0"/>
              <a:t>cover to </a:t>
            </a:r>
            <a:r>
              <a:rPr lang="en-US" sz="2200" dirty="0" smtClean="0"/>
              <a:t>green space</a:t>
            </a:r>
          </a:p>
          <a:p>
            <a:r>
              <a:rPr lang="en-GB" altLang="en-US" sz="2200" dirty="0" smtClean="0"/>
              <a:t>Potential reduction of storm water and sewage pollution of  85%</a:t>
            </a:r>
          </a:p>
          <a:p>
            <a:r>
              <a:rPr lang="en-US" sz="2200" dirty="0"/>
              <a:t>Storm water fee: % of impervious land on private property</a:t>
            </a:r>
          </a:p>
          <a:p>
            <a:endParaRPr lang="en-US" altLang="en-US" sz="2200" dirty="0"/>
          </a:p>
        </p:txBody>
      </p:sp>
      <p:sp>
        <p:nvSpPr>
          <p:cNvPr id="3077" name="AutoShape 2"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78" name="AutoShape 4"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79" name="AutoShape 6"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80" name="AutoShape 10" descr="data:image/jpeg;base64,/9j/4AAQSkZJRgABAQAAAQABAAD/2wCEAAkGBhQQEBQUEBAVERUWFxgVExcXFRYXFRgVFxQVFxcWGBcYHCgeHRsjGxIXHy8iIygpLS0tFyAxNTEqNSYrLCkBCQoKDgwOGg8PGi0kHyQtLCkpLDUsLCwsLCw0LDAsLCwsLywsKSwsLCwwNS8pLCwtLiwsLCksLCwsLCksLCwvKf/AABEIAI0BZQMBIgACEQEDEQH/xAAcAAEAAgMBAQEAAAAAAAAAAAAABgcEBQgDAgH/xABOEAACAQMBBgMEBgMKDAcBAAABAgMABBESBQYHEyExQVFhIjJxgRQjQnKRoTNisQgkNVJTgpKys8EWQ1Rjc4STosTR0tMXJTSDtMPwFf/EABoBAQADAQEBAAAAAAAAAAAAAAACAwQFAQb/xAAxEQACAgECAwYEBQUAAAAAAAAAAQIDEQQxEiFBBRMiUWGBFHHB8DKRobHRFSNCUuH/2gAMAwEAAhEDEQA/ALxpSlAKUpQClKUApSsa62hHF77genc/gOtepN8keOSissyaVHL3fJV/RxFvViFH5ZrSXO/8492OMfEMT/WFaYaS2eyOdd2ppqt3+SJ9Sq2/8RLkfZiP81v7mr2h4oSL+kt0bz0sV/I5qx6C5dP1Kods6WXVr2LDpUV2fxItJTh2aA/rj2f6S5H44qTwzq6hkYOp7FSCD8COlZZ1Tr/EsHSrurtWYNM+6UpVZaKUpQClKUApSlAKUpQClKUApSlAKUpQClKUApSlAKUpQClKUApSlAKUpQClKUApSlAKUpQClKUAr5dwBk1+k1g3L5r1LJGUsIx73aLHovsj8/xrQ3C1tpxWF9FaQ4RST+XzNba8RORfxTfmaO5WtPdrU8i3TLfpJMeijJ/E/wDKvcbmW/2lZvi5H9XFaY6uuBzrey77lySXz+2Va4rFlFW4+5Fof8UR8Hf/AKq1l7w0hYfVyvGfXDj8Oh/OtEe0KnvlGX+iamHNYfv/ACkVTMK+9mbfntG1W8pTzHdG+8p6H9tSDbu4dzbgsE5yD7UeSQPVe/4ZFQ+atkZQtjyw0QjC2iXiTTLd3S4mxXZWK4AgmPQdfq3PkpPY/qn5E1Nq5elqyeHXEshltb18g4WGVj1B7BJD5eAb5HzHJ1Wh4Vx1/kfR6TW8fhs38y2KUpXKOoKUpQClKUApSlAKUpQClKUApSlAKUpQClKUApSlAKUpQClKUApSlAKUpQClKUApSlAK/CcV+1gbSusYUfE/3CpRWXghOSiss+5LjNY8slY3Or3s4eYevujv6+lW8PDzMvG5vCP23sdfVui/ma2ccYUYUAD0r6ApVUpNmmFaiKUpUSwUpSgFRHe7h9FeAvEBDP31DojnycD+sOvxqXUqyuyVb4osrsqjZHhksnM21bCS3kaOZCjqcMD+31B7gjvWrkrpTbu6NresrXMOtlGAQzKcHwJUjIz59snzrVHhTs7/ACY/7WX/AKq68e0YOPiTycv+nzi/C1g1XCbfc3UX0adszRLlGJ6yRDp1Piy9AfMEHzqw6jOzOHFjbTJNDCySIcq3Nl6dCD0LYIIJGD51Jq5V0oSnmGx06lKMcSFKUqktFKVE9+d4rm1e1jtFiBuJDEZJgxRWwNCnSQcsc9fSpRi5PCPG8LJLKVSx4rbSELystqojlEEimOTWrMrEEjmdvq2HxFZ8vETaK3V1Bm1zbRyyluTJh1iUMMDm9NQYEfGr/hZ+hX3sS2qVU1jxD2hLJaqWtV+kxySk8mQ8tI2lDEjm+10hJ6edb+636mGw0v1WPmsE1ZDGMEy8tjpBz4Hpmoyokml7HqsTJ1SqluuIm0Y5LyMm1LWqiTpDJiSMyRrqH1vQaZVfx6GseDineyTxRJNYnmRq5cxyBEZoy7Rueb0ZSCvxxUvhp+h53sS4qVSh4s7R+jxz6bUiSR4kXlSatSLGxP6TGPrQO/erM3Q2xLcRzC5MRlhmaFzEGCEqiMcBjnILlT6rUZ0SgsslGxS2N/SlafebeqDZ0XMuGxnoiL1dyPBR+0noM9apSbeESbxubilVhY737W2mC1hbQ28OcCSU5zjp0J6H5IQO2axts7z7b2YA90kE8ROC6rlQT2BKFSufMjFX/DyzjKz5ZId4ty2KVGtm7wz3mzEubWGPnOMiN3PLyshVhqAB7KSPlVfX/Ge9gleKW0gR0Yq6/WHBHfs3X5V5Cic20ugdkVzZc1Krn/CjbmnV/wDyoiCM9H69fTm5rM4f79XF/PPDcwJC0KqSAHDBixUqwY9MYrx0ySb5cvU9U1nBOqV53FwsaM8jBFUFmZiAAB3JJ7Cq4u+Kk11OYNj2vPYf4yTIXHbVpyML6sw+FRhXKex7KSjuWXSq1ujvDEpkzbS4yTGgUnHkAQpPybPxrO4ccQ5doySw3ESRyRqGyuoZ9rSwKNkgg48fGpOlqLkmng8U1nBPKUpVJMUpSgFKUoD8JqJz32t2bzPT4eH5VINs3HLgkb9XA+J6D9tQdbitmmrymzla+/hkoe5txcZqUWkGhAPHx+PjUT2F7c6Dyyx+QyPzxUyqOo5NRLND4k5+wpQ1znwz4ibQudrW0M95JJG7MGU6cECJyM4XzArKdE6MpSudeKXEPaFrte5ht7ySKNCmlRpwMwxscZHmSfnQHRVKq/jRvPc2Wz7WS1naF3kAdlxkjks2DkeYzWbwP3huL3Z0kl3M0zi4dAzYyFEUJA6AeLH8aAsOlUVxK43y85rXZbBAjFHnADO7A4KxAggLnpqwSfDHcxs7H3k0c/O0Me9jnvr8/wBDr1fLT8qA6ZpVE8MuNk5uEtdptrDsI0mICujnoqyYABUnAzjIJ6k+G949b13VgLP6HcPBzDNr049rSIdOcg9tR/GgLZpVP8E+J8l4z2l9KZJuskDtgF1A9uPoB1XGoemr+LU04p7VltdkXM1vIYpEEelhjIzNGp7+hI+dASylVLwF3sur/wCmfS7h5+XyNGrHs6ufqxgDvoX8KtqgFRfiZs3n7Mnx70YEyHxDRHVkeukMPnUorV70/wDobr/QTf2TVODxJMjJZTOZ5NqSvzQ0jNz2DTD+UYMWBPrlifnU2XdMCblTbW5e0Jo+W0ZR2X6yMAQSTZxkrpX8MZ6Zhd/bRxlORMZhoRnblsmiQ+8mD3wR37Gpi29ez5bhb+eG4+lrpdolKch5owoV9Z9pV9gEj9vj2bM/4/t+W5ijjqRKe/uIpNDOyvEj22OmVTLq8Y9Mu4+ferJQ6t0T44P7L7P7DUL2Lbw7RuJPpH0nnTSlg0EaSIvMbrrU+0AGbuD2q59lbgxxbNawkleRHLFnACN7T6vZB1AYwPOqNRZGPCnvlMnXFvPyKF2bBJfXUURkJeVki1Mc4UBVGfMKqjp+qKlCbA2fdSS2loLhJ41k5UsjK0czxAllZB7gOk4Ix6+R8dt7pXNlew/RbZom1/vYc+OaSRo8tzCoxgEL1BUAYxWRJvOxVprfZcdrNcu1u11zG0cx/wBIEVvZjY5yTnp174NWyk5YcH+q/UiljchC3r6UAdgqMXjGThWbTlh5H2F6/qirl4GTFra51EkmfUSTkktGmSSfEkGqvtd38s0SEzXSTCNbdELpIi51vzVIGkEY8Ohznys7gzdcx78iJIBzIzyk9xDiRSB/RqGqadbx98z2rKkiy5pgiszHSqgsxPYADJP4Cuep7uTbu1kDEhJH0oP5OBcsceuhST6mrg4m3hi2VdEHBKCPp5SOsZ/JzVX8FLcNtMsfsQSMPiWjT9jms2mXDXKzr0LbXmSiXna2qxIqRqERAFVR2CgYAFee0bBLiF4pRqSRSjD0YY/GsmlYs9TQRfhtsuW12esM6FGSSUdfFTKxDD0Oc1TPE3+F7v76f2MVdHVzjxN/he7++n9jFW/SS4rZN+X1M1yxBI6Lh91fgP2VH7Pd1otqz3SheXNAit19rmo2O2O2gL1zWhPGmwVPZ5zEDoOXjJA7ZJwKzOEc5fZgZu7TTMeue8hP99Zu7nCLbWOhbxRk0kRLjVvWxkFlG2EUB58faY9UQ+gGG+LL5VNOGG7a2dhGSv1swEsp8faGUX4KpAx5lvOqP3lufpO0bhiffuHUfd5hRfwUD8K6cjQKAAMADA+ArRqF3dUYL3K6/FJyPqodYbuNBtyaeOM8me3y7ADSJuYmR8WCaviTUxpWKMnHPqXtZFKUqJ6KUpQClKUBo985dNo33kH+8P8AlUAW7qe78Lmyk9Ch/wB9R/fVXiSu1oIqVT+f8Hx/bdkoalY/1X7sm25Euq4b0jP9ZKnFVxw/uMXZB+1GwHyKn+41Y9YtbHht9js9jT49Nn1Z+GuUeEH8OWf33/sZK6vNcmcO5xZ7ctueQgSdo3JOACQ8WST2AZqxHXOs65T4z/w5efGP/wCPFXVea5Q4rXC3G3LsxHXmRYxjrlljjjIH85SPlQFmfugv4Lsv9Kv9g9a/hptRrXdbaEqEh1km0EdwzQ26BvkWB+VbP90THp2baL5TAfhC4rA4WbHa73Yv4E6u8swQebiCBkHzZQPnQEb4AbCS42m0sihhbxmRAf5RmCqcegLEeRAPhXSlcx8Dd5UstplJ2CJOhiy3QLJqVkyfDOCvxYV03mgK/wB4uCNjfXUly8lxE8hDMImjVNQABYAxk5OMnr3JNRD90suE2eM56z9T37QV+76ccrmHaElvs9IJo0ZY1Zkd2aToGAKuBjUdI+HrXn+6Q1crZ2vGr6/VgYGrTBnAyemaArebYk+z4LDaMLkCXLo4H6OaKVxoPmCqBhnuNQ8KuffLetNp7rT3EeAWWNZEznRKs8OtP7x5gg+NZG4+7Me0d2ILaboHSTS2MlHE8pRx6g/iMjxqjJb+52at9s+VcCXTHKpPRXjkV0kXzyFx6hwfAUBZ/wC5n7X/APq3/EVeFUf+5n7X/wDq3/EVeFAK0O/bsNm3ehWZjCygKCze0NPYdftZ+ArfVFeJt1JFs53ieSPS8RdomKyCPmoH0kHocGp1rM18yMtmUPsvajQ67eR3jgmeP6UiqvMKI2emsZDDJ8vWvqPd6WeVRaQyvHLK8dszgAsFJOC3u5CjJ8Oh8q3v+G0sjThrmOaGMFoUvoY5pJBqGmPKr0cjr3x0+Y1mwNr3EMrXULRqLdjLymbTH9ceWyxxZ8jg46gAde1drMubxh/fyMOFsSGG225stAsaS8tewRY50x8FDED8DWXLxJv5LbSl1brPnDRCCVLrJbSBGGBjckEHoMivGLi5e3MmgTWtkCGOsoxA0qSBli3U4wOnjU14XbzNf2zyXRV54XIMhRFblsupT0Ax9sdP4tZbMxXFOKLo4bxFsje6/CWe4cXG05pFY+1oDkzH78nXT8B19RWRv5wzgQQtBItnbrqNwzyOyL7ullRiS0h6rgd+led7xpmSOORbe2ZZdelROzSoEbSOaoX2Se4861G0uIwuzGt8Y5badDzYoo2Els4chZFkbJaQD2unQjIx5+JXuXE9vv75huvGDXbQ2okVvJbbPD2xLpGyvG/0y6Dg+0zAYRM4AjGM6vXBmPB1lW4vI0geDTHAJEdtR5q81XPUDGT4eH5VBN5bKVH0OrXc07pLbXiu7NLEE0qqKO5zpPmCMdsGrH4QxB/plwsLQrI8cel5GkfXGhMrF36klpM9exyKldhVP1/4eQ/GbrinAX2TcgeAR/kkqMfyBqsOC91o2npP+MhkQfEFH/ZGavS+s1mieJxlZFZGH6rAg/ka5vjWXY+015gOq3kBOOmuPsSPR0Jx8fSq9M+KuVfUlbykpHS9K8LK8SaNJImDo6hlYdiCMg1+bQv0gieWVgqIpZifAAftrBjoaTIrnHid/C9395P7GKrb4YbQkuoLi5lLfX3DtGpJKpGoVQqg9MAgjp3Iqo+Jx/8ANrv7yf2Mdb9JHhtcfT+DNc8wTL3O61pJHpezgIK4P1SDuPMDIPqK1/DnYklnYiGZCjCWUgEqTpMhKnKkjqMGpJbNlFI8VB/KozvhvE8NxYW8D6ZJ7hdfuk8hf0gwQcZz39DiskXKXg++Rc0lzKG2/CYL64U9455O/pIxB+fQ/Oun4Jg6qynIYBgfQjI/bVJcZt2WhuxdIv1c+AxA6LMq4IP3lUEeZDVPuFW8gu7BELfWwARSDx0gYjb4FQBnzU1r1P8AcqjNFNXhm4kzpSoLJt5rrb0VvDIeVaxyvPpYhWkIC6WwcEKWXofHV5VijByz6czQ3gnVKUqB6KUpQClKUBgbetObbTIBklGx94DK/mBVLiWr3qkt69n/AEW7ljxhc60+43Ufh1Hyrr9mz/FD3PnO3NPxcNi+T+n1Mjd/aXIuYpCcAMA33W9lvyJq5a5851W9uHvALq2Ck/WRYR/Mj7LfMDHxBqXaVTaVi+TIdiW8DlS+vNfUktU1xO4HvdTvdbPZA8h1SwudILnu6N2yx6kNjrk564q5aVxj6Y5pXcreRU5Q+lhANIUXi6NPl+mxipZw14GSW9wl1tFkzGQ8UKHV7Y91pG7dD1AXPXGT4G6qUBXvGbc652nawx2iK7JNrbU4X2eWy9z6kV78HN07jZthJDdqqO07yAKwYaTHEoOR6oandKAp3iTwM+lSvc7OZI5HJaWFvZRmPUsjfZJPcHpk5yKhf+A28YTkD6Vy8adAvF5enyxzdOPSulqUBT/DLgibOZLraDI8ie1FEp1KjeDu3YsPADoD1ya2PGzcS62oLQWaK/KMuvU6pjWItONXf3DVn0oCNcONiS2Wy7e3uFCyRhw4BDDrK7DqOnZhUR4x8K32kY7iyVeePYlBYKHj6lWyempT09Qf1RVp0oCr+Ce4l1sv6X9MRU5vJ0aXV86Odqzjt761aFKUArxvLRJo2jkUOjqVdT2KkYIr2rF2ltSK2jMlxKsSDALOQBknAGT4kmgKp27wnu41VLJ4ZIklMsesKk6scdGcrh1GPMfCtbd8Lr+cTy3EWu5kZWRllhWPqTzC69OuMY049au+GZXVWRgysAyspBUqRkEEdCCD3r7rUtVNeRU6YsoPanDXak0hke0jyQoIieFFwqhei6sZwv41IN390720baC29pKkU1uywCSWAvzBgJko+M/WSEeHbrVrwXKvnQwbSxRseDKcEfEV+x3CszKGBK4DDxBIBGfkQaPVSaw0jxVJPJRicN7+KWCSztHjaNUZjLLbMOePeKgMRo7YBGa/Y+Gm0+XMhtbdjMVZnZozIpVi31ZHugk9QPDyq9WbAyegHevBNoRmETCRTEU5gfPscvTq158tPXNe/Fz8kO5iV3sbca6I5M0UdvbhVeIxXDtNBcqvWeJiv2j7y5A6588z3YexktIEhiyVXOWY5ZmYlmdj4szEk/GvNN5rUyJGLmMvJnlqGBZsd8Cs22u0kBMbhwrMjYOcOjFWU+oIIPwqidkp7lkYpHtUb3y3Fg2mg5mY5VGI5VA1AfxSPtLnwPyIqRO4AJJwAMknoAB3JNfMNwrglGDAFlOP4ysVYfIgj5VGMnF5R60msMq3ZG622dl5S0kguYSSQjN7IPmFbBUnP2WIr92zuvtnag0XT29vECDoVjpJ8CQuotj1bFWrWPc38ccbSSSKqL7zEjSMHByfj0q74iWc4WfPBDu1jGWaG23fuLPZ0VtYSxc1MAvKraDli0h0rk5JY4qvb/gzfzyvLLdW7u7FnJMnUnv0EePkKuK6u0iXVI4RcquScDU7BFHxLMAPU183+0I4IzJNIsSLjUzEADJAHU+ZIA+NeQvnDLXUSrUtyv7PdfbkUaxptKDSoCrldRAHQDU0JNfO7vDq8TaMd5fXUdwU1eLs2SjKoAKgAAuT0qxbW6SVFeNw6OAyMpBVlIyCCO4Ir1p38sPkufoO7Ri7T2XHcxNFOgkjcYZT+RB7gg9QR1FVhNwqvLGfn7Juh44WQ6X0k+4Tgo46DuB+IzVs15Q3Kvq0MG0sUbHgwwSD69RUYWyhyWx7KCluV3dHeCdOXotrfPQyIwDY8wdTY+IGa2PDnh6+zWllnlWWWQBfZDYUAlm9purEkjwHu1Mp71IyA7hSxCqCepLHCjHqele1eu5uPCkkgoLORSlKpJilKUApSlAKhXE7d4zQCeMZeEHVjuYu5/o+98NVTWvwjPerKrHXNSXQquqjbBwl1ObudWy3f3jeznWWPrjo656Mh7qfw6HwIFbLiHuebGXmRD97yH2f82x66D6eXp08OsN51fTRlC6Gd0z5V0Tos8mjpLY22Y7uFZYW1Ke/mreKsPAj/wDdKzq5z3e3rmsZdcLdD76H3HHkR5+R7irk3Y4hW18AocQynvE5AJP6jdm+XX0FcPU6OVTzHmvvc+i02rjasS5MlFKUrCbRSlKAUrF2jtSK2jMk8qxIO7MQB8B5n0HWqd374zNMGh2fqjQ9GmOVkYeUY7oPU+192rK6pTfIhOxQXMnG3+LdlZztC5kldOjmJVZVbxUksPaHjjt275A13/jrYfydz/s0/wC5VBk162dm80ixxIXdyFRR3JPhW34aCXMyfETb5HR26/Ey32jPybeKfIUszMihFUeJIc9yQB0qXVFuHu5S7MtQhw0z4adx4t4Kp/irkgfEnxqU1hnw58OxsjnHiFKUqBIVp95tjvcpFyXVJIZknTWCUJTPstpOQCGPUVuKUBAJeHE7u5e9GGMWoIrxhgv0fUhVXwqDkOEC9hO387yueF0rxKn01vZDAHVN3cNqJ+sycswPXyPnViUoCup+Glyz6jf6spOh1GfOJQwAGJfZwWByMdsEMMafeLh7cAQar0HlNET0kAGhYQWQa+jfUsBnpiVungZ9SgIPabgTR2Utv9K1tJNDLluZpxGIOYje3qw5iY9CPery2Hw5mt+eHvOYsloLVRhsKRBFFnSWxpBiJA7/AFjdupae0oCG3u48hdGinWPFm1oxHMU62UjnAIwDHJzhs9RnOetayLhrcqqql8IhiUtoEoIZzdlSn1nh9LGc9Tyl6jwsWlAV1tDhlNOFBuUiUQTQ8tFlMY5y3I7PIcgGeJuuOsPQDoFyL3h5cSMSL3TmOdFxzPq+b9M0iP2/d/fcWc/5KmPDTPaUBB73h/M9nb26XhTkzyyk+37SSSSsi51ag0YkXSc918OhHnf8OHezhto50RY5Z3PsNpZZpHdfZDD2l1+PTufSp5SgIXs7cOWOCeOS75pluorhWIbAWK5jmwQT77BNJI8l8q+Nm7iTw2bxNdLLJ9Jhu0Zg5QNE0LlCCxIDNCx6dtfjjrN6UBBX4fzvKXkulwyxBxGskYYK9ozRhVfCx/vWTSB1zcPnx1YMPCuYIqPfswXST7U3VsWIkP6T7QtZx/7/AKVZFKAriXhlcurK+0CVKxD/ABuToWEPn6zxMJ/pnOazLXcG5R0Zr0SldeC4lJQlYwGTEg65jIOSRhu3fM7pQFcbN4Wzw8s/TfbUBWcB9YQXHO0qxft7TDB6dvUVmbG4eTQywSPd55TBtC83QPBgoL/aGSdWertU7pQClKUApSlAKUpQClKUB4Xtkk0bRyoHRhhlPYiqN364ey2DGSIGW3J6N3aP0kx4frdj44Pe+a/GUEEEZB6EHsRWijUSpfLbyKLqI2rnucpmSvkyVc+9nByKcmSyYW7nqYznkk+mOqfLI9BVT7e3WurI/vm3dB/HxqjPwdcr8u9dqvVQsXJ+xyp6acN0bLZHEe+tQAlwXUdkkHMXHkC3tAfAipNa8d51/S2kT/dd0/aGqrS9fBaoWVVS3iThZZHZltPx+fHSwXP+nJ/+utJtPjdfSDEYit/VU1N+Lkj8qr4mvnNUdzUtkW99Y+pmbT2xNcvruJnmbzdi2PQZ6AegrCr0gt2kYJGjOx7KoLMfgB1NWBuvwVurkhro/RI++DhpiPROy/zjkeRpKcYLmIwlN8iDbL2VLdSrFbxtLI3ZV/MnwAHiT0FdAcO+GsezV5kuJblhhm+ygPdI8/m3c+g6Vv8AdrdK22fHotoguffc9ZHPmzePw6AeAFbiufbe58lsba6VHm9xSlKzl4pSlAKUpQClKUApSlAKUpQClKUApSlAKUpQClKUApSlAKUpQClKUApSlAKUpQClKUApSlAKUpQCvxlBGCMg9DX7SgI3tPh1s+4JMlnGCftJmM58/qyM/Oo/PwMsGPsvcR+iyKR/voT+dWJSrFbNbMg64vdFbDgNZeM9yf58X/brZWPBvZsXUwvKf85I5H4KQPyqb0o7ZvqeKuC6GFs3YsFsum3gjhHjoRVz8cDr28azaUqssFKUoBSlKAUpSgFKUoBSlKAUpSgFKUoBSlKAUpSgFKUoBSlKAUpSgFKUoBSlKAUpSgFKUoD/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81" name="AutoShape 12" descr="data:image/jpeg;base64,/9j/4AAQSkZJRgABAQAAAQABAAD/2wCEAAkGBhQQEBQUEBAVERUWFxgVExcXFRYXFRgVFxQVFxcWGBcYHCgeHRsjGxIXHy8iIygpLS0tFyAxNTEqNSYrLCkBCQoKDgwOGg8PGi0kHyQtLCkpLDUsLCwsLCw0LDAsLCwsLywsKSwsLCwwNS8pLCwtLiwsLCksLCwsLCksLCwvKf/AABEIAI0BZQMBIgACEQEDEQH/xAAcAAEAAgMBAQEAAAAAAAAAAAAABgcEBQgDAgH/xABOEAACAQMBBgMEBgMKDAcBAAABAgMABBESBQYHEyExQVFhIjJxgRQjQnKRoTNisQgkNVJTgpKys8EWQ1Rjc4STosTR0tMXJTSDtMPwFf/EABoBAQADAQEBAAAAAAAAAAAAAAACAwQFAQb/xAAxEQACAgECAwYEBQUAAAAAAAAAAQIDEQQxEiFBBRMiUWGBFHHB8DKRobHRFSNCUuH/2gAMAwEAAhEDEQA/ALxpSlAKUpQClKUApSsa62hHF77genc/gOtepN8keOSissyaVHL3fJV/RxFvViFH5ZrSXO/8492OMfEMT/WFaYaS2eyOdd2ppqt3+SJ9Sq2/8RLkfZiP81v7mr2h4oSL+kt0bz0sV/I5qx6C5dP1Kods6WXVr2LDpUV2fxItJTh2aA/rj2f6S5H44qTwzq6hkYOp7FSCD8COlZZ1Tr/EsHSrurtWYNM+6UpVZaKUpQClKUApSlAKUpQClKUApSlAKUpQClKUApSlAKUpQClKUApSlAKUpQClKUApSlAKUpQClKUAr5dwBk1+k1g3L5r1LJGUsIx73aLHovsj8/xrQ3C1tpxWF9FaQ4RST+XzNba8RORfxTfmaO5WtPdrU8i3TLfpJMeijJ/E/wDKvcbmW/2lZvi5H9XFaY6uuBzrey77lySXz+2Va4rFlFW4+5Fof8UR8Hf/AKq1l7w0hYfVyvGfXDj8Oh/OtEe0KnvlGX+iamHNYfv/ACkVTMK+9mbfntG1W8pTzHdG+8p6H9tSDbu4dzbgsE5yD7UeSQPVe/4ZFQ+atkZQtjyw0QjC2iXiTTLd3S4mxXZWK4AgmPQdfq3PkpPY/qn5E1Nq5elqyeHXEshltb18g4WGVj1B7BJD5eAb5HzHJ1Wh4Vx1/kfR6TW8fhs38y2KUpXKOoKUpQClKUApSlAKUpQClKUApSlAKUpQClKUApSlAKUpQClKUApSlAKUpQClKUApSlAK/CcV+1gbSusYUfE/3CpRWXghOSiss+5LjNY8slY3Or3s4eYevujv6+lW8PDzMvG5vCP23sdfVui/ma2ccYUYUAD0r6ApVUpNmmFaiKUpUSwUpSgFRHe7h9FeAvEBDP31DojnycD+sOvxqXUqyuyVb4osrsqjZHhksnM21bCS3kaOZCjqcMD+31B7gjvWrkrpTbu6NresrXMOtlGAQzKcHwJUjIz59snzrVHhTs7/ACY/7WX/AKq68e0YOPiTycv+nzi/C1g1XCbfc3UX0adszRLlGJ6yRDp1Piy9AfMEHzqw6jOzOHFjbTJNDCySIcq3Nl6dCD0LYIIJGD51Jq5V0oSnmGx06lKMcSFKUqktFKVE9+d4rm1e1jtFiBuJDEZJgxRWwNCnSQcsc9fSpRi5PCPG8LJLKVSx4rbSELystqojlEEimOTWrMrEEjmdvq2HxFZ8vETaK3V1Bm1zbRyyluTJh1iUMMDm9NQYEfGr/hZ+hX3sS2qVU1jxD2hLJaqWtV+kxySk8mQ8tI2lDEjm+10hJ6edb+636mGw0v1WPmsE1ZDGMEy8tjpBz4Hpmoyokml7HqsTJ1SqluuIm0Y5LyMm1LWqiTpDJiSMyRrqH1vQaZVfx6GseDineyTxRJNYnmRq5cxyBEZoy7Rueb0ZSCvxxUvhp+h53sS4qVSh4s7R+jxz6bUiSR4kXlSatSLGxP6TGPrQO/erM3Q2xLcRzC5MRlhmaFzEGCEqiMcBjnILlT6rUZ0SgsslGxS2N/SlafebeqDZ0XMuGxnoiL1dyPBR+0noM9apSbeESbxubilVhY737W2mC1hbQ28OcCSU5zjp0J6H5IQO2axts7z7b2YA90kE8ROC6rlQT2BKFSufMjFX/DyzjKz5ZId4ty2KVGtm7wz3mzEubWGPnOMiN3PLyshVhqAB7KSPlVfX/Ge9gleKW0gR0Yq6/WHBHfs3X5V5Cic20ugdkVzZc1Krn/CjbmnV/wDyoiCM9H69fTm5rM4f79XF/PPDcwJC0KqSAHDBixUqwY9MYrx0ySb5cvU9U1nBOqV53FwsaM8jBFUFmZiAAB3JJ7Cq4u+Kk11OYNj2vPYf4yTIXHbVpyML6sw+FRhXKex7KSjuWXSq1ujvDEpkzbS4yTGgUnHkAQpPybPxrO4ccQ5doySw3ESRyRqGyuoZ9rSwKNkgg48fGpOlqLkmng8U1nBPKUpVJMUpSgFKUoD8JqJz32t2bzPT4eH5VINs3HLgkb9XA+J6D9tQdbitmmrymzla+/hkoe5txcZqUWkGhAPHx+PjUT2F7c6Dyyx+QyPzxUyqOo5NRLND4k5+wpQ1znwz4ibQudrW0M95JJG7MGU6cECJyM4XzArKdE6MpSudeKXEPaFrte5ht7ySKNCmlRpwMwxscZHmSfnQHRVKq/jRvPc2Wz7WS1naF3kAdlxkjks2DkeYzWbwP3huL3Z0kl3M0zi4dAzYyFEUJA6AeLH8aAsOlUVxK43y85rXZbBAjFHnADO7A4KxAggLnpqwSfDHcxs7H3k0c/O0Me9jnvr8/wBDr1fLT8qA6ZpVE8MuNk5uEtdptrDsI0mICujnoqyYABUnAzjIJ6k+G949b13VgLP6HcPBzDNr049rSIdOcg9tR/GgLZpVP8E+J8l4z2l9KZJuskDtgF1A9uPoB1XGoemr+LU04p7VltdkXM1vIYpEEelhjIzNGp7+hI+dASylVLwF3sur/wCmfS7h5+XyNGrHs6ufqxgDvoX8KtqgFRfiZs3n7Mnx70YEyHxDRHVkeukMPnUorV70/wDobr/QTf2TVODxJMjJZTOZ5NqSvzQ0jNz2DTD+UYMWBPrlifnU2XdMCblTbW5e0Jo+W0ZR2X6yMAQSTZxkrpX8MZ6Zhd/bRxlORMZhoRnblsmiQ+8mD3wR37Gpi29ez5bhb+eG4+lrpdolKch5owoV9Z9pV9gEj9vj2bM/4/t+W5ijjqRKe/uIpNDOyvEj22OmVTLq8Y9Mu4+ferJQ6t0T44P7L7P7DUL2Lbw7RuJPpH0nnTSlg0EaSIvMbrrU+0AGbuD2q59lbgxxbNawkleRHLFnACN7T6vZB1AYwPOqNRZGPCnvlMnXFvPyKF2bBJfXUURkJeVki1Mc4UBVGfMKqjp+qKlCbA2fdSS2loLhJ41k5UsjK0czxAllZB7gOk4Ix6+R8dt7pXNlew/RbZom1/vYc+OaSRo8tzCoxgEL1BUAYxWRJvOxVprfZcdrNcu1u11zG0cx/wBIEVvZjY5yTnp174NWyk5YcH+q/UiljchC3r6UAdgqMXjGThWbTlh5H2F6/qirl4GTFra51EkmfUSTkktGmSSfEkGqvtd38s0SEzXSTCNbdELpIi51vzVIGkEY8Ohznys7gzdcx78iJIBzIzyk9xDiRSB/RqGqadbx98z2rKkiy5pgiszHSqgsxPYADJP4Cuep7uTbu1kDEhJH0oP5OBcsceuhST6mrg4m3hi2VdEHBKCPp5SOsZ/JzVX8FLcNtMsfsQSMPiWjT9jms2mXDXKzr0LbXmSiXna2qxIqRqERAFVR2CgYAFee0bBLiF4pRqSRSjD0YY/GsmlYs9TQRfhtsuW12esM6FGSSUdfFTKxDD0Oc1TPE3+F7v76f2MVdHVzjxN/he7++n9jFW/SS4rZN+X1M1yxBI6Lh91fgP2VH7Pd1otqz3SheXNAit19rmo2O2O2gL1zWhPGmwVPZ5zEDoOXjJA7ZJwKzOEc5fZgZu7TTMeue8hP99Zu7nCLbWOhbxRk0kRLjVvWxkFlG2EUB58faY9UQ+gGG+LL5VNOGG7a2dhGSv1swEsp8faGUX4KpAx5lvOqP3lufpO0bhiffuHUfd5hRfwUD8K6cjQKAAMADA+ArRqF3dUYL3K6/FJyPqodYbuNBtyaeOM8me3y7ADSJuYmR8WCaviTUxpWKMnHPqXtZFKUqJ6KUpQClKUBo985dNo33kH+8P8AlUAW7qe78Lmyk9Ch/wB9R/fVXiSu1oIqVT+f8Hx/bdkoalY/1X7sm25Euq4b0jP9ZKnFVxw/uMXZB+1GwHyKn+41Y9YtbHht9js9jT49Nn1Z+GuUeEH8OWf33/sZK6vNcmcO5xZ7ctueQgSdo3JOACQ8WST2AZqxHXOs65T4z/w5efGP/wCPFXVea5Q4rXC3G3LsxHXmRYxjrlljjjIH85SPlQFmfugv4Lsv9Kv9g9a/hptRrXdbaEqEh1km0EdwzQ26BvkWB+VbP90THp2baL5TAfhC4rA4WbHa73Yv4E6u8swQebiCBkHzZQPnQEb4AbCS42m0sihhbxmRAf5RmCqcegLEeRAPhXSlcx8Dd5UstplJ2CJOhiy3QLJqVkyfDOCvxYV03mgK/wB4uCNjfXUly8lxE8hDMImjVNQABYAxk5OMnr3JNRD90suE2eM56z9T37QV+76ccrmHaElvs9IJo0ZY1Zkd2aToGAKuBjUdI+HrXn+6Q1crZ2vGr6/VgYGrTBnAyemaArebYk+z4LDaMLkCXLo4H6OaKVxoPmCqBhnuNQ8KuffLetNp7rT3EeAWWNZEznRKs8OtP7x5gg+NZG4+7Me0d2ILaboHSTS2MlHE8pRx6g/iMjxqjJb+52at9s+VcCXTHKpPRXjkV0kXzyFx6hwfAUBZ/wC5n7X/APq3/EVeFUf+5n7X/wDq3/EVeFAK0O/bsNm3ehWZjCygKCze0NPYdftZ+ArfVFeJt1JFs53ieSPS8RdomKyCPmoH0kHocGp1rM18yMtmUPsvajQ67eR3jgmeP6UiqvMKI2emsZDDJ8vWvqPd6WeVRaQyvHLK8dszgAsFJOC3u5CjJ8Oh8q3v+G0sjThrmOaGMFoUvoY5pJBqGmPKr0cjr3x0+Y1mwNr3EMrXULRqLdjLymbTH9ceWyxxZ8jg46gAde1drMubxh/fyMOFsSGG225stAsaS8tewRY50x8FDED8DWXLxJv5LbSl1brPnDRCCVLrJbSBGGBjckEHoMivGLi5e3MmgTWtkCGOsoxA0qSBli3U4wOnjU14XbzNf2zyXRV54XIMhRFblsupT0Ax9sdP4tZbMxXFOKLo4bxFsje6/CWe4cXG05pFY+1oDkzH78nXT8B19RWRv5wzgQQtBItnbrqNwzyOyL7ullRiS0h6rgd+led7xpmSOORbe2ZZdelROzSoEbSOaoX2Se4861G0uIwuzGt8Y5badDzYoo2Els4chZFkbJaQD2unQjIx5+JXuXE9vv75huvGDXbQ2okVvJbbPD2xLpGyvG/0y6Dg+0zAYRM4AjGM6vXBmPB1lW4vI0geDTHAJEdtR5q81XPUDGT4eH5VBN5bKVH0OrXc07pLbXiu7NLEE0qqKO5zpPmCMdsGrH4QxB/plwsLQrI8cel5GkfXGhMrF36klpM9exyKldhVP1/4eQ/GbrinAX2TcgeAR/kkqMfyBqsOC91o2npP+MhkQfEFH/ZGavS+s1mieJxlZFZGH6rAg/ka5vjWXY+015gOq3kBOOmuPsSPR0Jx8fSq9M+KuVfUlbykpHS9K8LK8SaNJImDo6hlYdiCMg1+bQv0gieWVgqIpZifAAftrBjoaTIrnHid/C9395P7GKrb4YbQkuoLi5lLfX3DtGpJKpGoVQqg9MAgjp3Iqo+Jx/8ANrv7yf2Mdb9JHhtcfT+DNc8wTL3O61pJHpezgIK4P1SDuPMDIPqK1/DnYklnYiGZCjCWUgEqTpMhKnKkjqMGpJbNlFI8VB/KozvhvE8NxYW8D6ZJ7hdfuk8hf0gwQcZz39DiskXKXg++Rc0lzKG2/CYL64U9455O/pIxB+fQ/Oun4Jg6qynIYBgfQjI/bVJcZt2WhuxdIv1c+AxA6LMq4IP3lUEeZDVPuFW8gu7BELfWwARSDx0gYjb4FQBnzU1r1P8AcqjNFNXhm4kzpSoLJt5rrb0VvDIeVaxyvPpYhWkIC6WwcEKWXofHV5VijByz6czQ3gnVKUqB6KUpQClKUBgbetObbTIBklGx94DK/mBVLiWr3qkt69n/AEW7ljxhc60+43Ufh1Hyrr9mz/FD3PnO3NPxcNi+T+n1Mjd/aXIuYpCcAMA33W9lvyJq5a5851W9uHvALq2Ck/WRYR/Mj7LfMDHxBqXaVTaVi+TIdiW8DlS+vNfUktU1xO4HvdTvdbPZA8h1SwudILnu6N2yx6kNjrk564q5aVxj6Y5pXcreRU5Q+lhANIUXi6NPl+mxipZw14GSW9wl1tFkzGQ8UKHV7Y91pG7dD1AXPXGT4G6qUBXvGbc652nawx2iK7JNrbU4X2eWy9z6kV78HN07jZthJDdqqO07yAKwYaTHEoOR6oandKAp3iTwM+lSvc7OZI5HJaWFvZRmPUsjfZJPcHpk5yKhf+A28YTkD6Vy8adAvF5enyxzdOPSulqUBT/DLgibOZLraDI8ie1FEp1KjeDu3YsPADoD1ya2PGzcS62oLQWaK/KMuvU6pjWItONXf3DVn0oCNcONiS2Wy7e3uFCyRhw4BDDrK7DqOnZhUR4x8K32kY7iyVeePYlBYKHj6lWyempT09Qf1RVp0oCr+Ce4l1sv6X9MRU5vJ0aXV86Odqzjt761aFKUArxvLRJo2jkUOjqVdT2KkYIr2rF2ltSK2jMlxKsSDALOQBknAGT4kmgKp27wnu41VLJ4ZIklMsesKk6scdGcrh1GPMfCtbd8Lr+cTy3EWu5kZWRllhWPqTzC69OuMY049au+GZXVWRgysAyspBUqRkEEdCCD3r7rUtVNeRU6YsoPanDXak0hke0jyQoIieFFwqhei6sZwv41IN390720baC29pKkU1uywCSWAvzBgJko+M/WSEeHbrVrwXKvnQwbSxRseDKcEfEV+x3CszKGBK4DDxBIBGfkQaPVSaw0jxVJPJRicN7+KWCSztHjaNUZjLLbMOePeKgMRo7YBGa/Y+Gm0+XMhtbdjMVZnZozIpVi31ZHugk9QPDyq9WbAyegHevBNoRmETCRTEU5gfPscvTq158tPXNe/Fz8kO5iV3sbca6I5M0UdvbhVeIxXDtNBcqvWeJiv2j7y5A6588z3YexktIEhiyVXOWY5ZmYlmdj4szEk/GvNN5rUyJGLmMvJnlqGBZsd8Cs22u0kBMbhwrMjYOcOjFWU+oIIPwqidkp7lkYpHtUb3y3Fg2mg5mY5VGI5VA1AfxSPtLnwPyIqRO4AJJwAMknoAB3JNfMNwrglGDAFlOP4ysVYfIgj5VGMnF5R60msMq3ZG622dl5S0kguYSSQjN7IPmFbBUnP2WIr92zuvtnag0XT29vECDoVjpJ8CQuotj1bFWrWPc38ccbSSSKqL7zEjSMHByfj0q74iWc4WfPBDu1jGWaG23fuLPZ0VtYSxc1MAvKraDli0h0rk5JY4qvb/gzfzyvLLdW7u7FnJMnUnv0EePkKuK6u0iXVI4RcquScDU7BFHxLMAPU183+0I4IzJNIsSLjUzEADJAHU+ZIA+NeQvnDLXUSrUtyv7PdfbkUaxptKDSoCrldRAHQDU0JNfO7vDq8TaMd5fXUdwU1eLs2SjKoAKgAAuT0qxbW6SVFeNw6OAyMpBVlIyCCO4Ir1p38sPkufoO7Ri7T2XHcxNFOgkjcYZT+RB7gg9QR1FVhNwqvLGfn7Juh44WQ6X0k+4Tgo46DuB+IzVs15Q3Kvq0MG0sUbHgwwSD69RUYWyhyWx7KCluV3dHeCdOXotrfPQyIwDY8wdTY+IGa2PDnh6+zWllnlWWWQBfZDYUAlm9purEkjwHu1Mp71IyA7hSxCqCepLHCjHqele1eu5uPCkkgoLORSlKpJilKUApSlAKhXE7d4zQCeMZeEHVjuYu5/o+98NVTWvwjPerKrHXNSXQquqjbBwl1ObudWy3f3jeznWWPrjo656Mh7qfw6HwIFbLiHuebGXmRD97yH2f82x66D6eXp08OsN51fTRlC6Gd0z5V0Tos8mjpLY22Y7uFZYW1Ke/mreKsPAj/wDdKzq5z3e3rmsZdcLdD76H3HHkR5+R7irk3Y4hW18AocQynvE5AJP6jdm+XX0FcPU6OVTzHmvvc+i02rjasS5MlFKUrCbRSlKAUrF2jtSK2jMk8qxIO7MQB8B5n0HWqd374zNMGh2fqjQ9GmOVkYeUY7oPU+192rK6pTfIhOxQXMnG3+LdlZztC5kldOjmJVZVbxUksPaHjjt275A13/jrYfydz/s0/wC5VBk162dm80ixxIXdyFRR3JPhW34aCXMyfETb5HR26/Ey32jPybeKfIUszMihFUeJIc9yQB0qXVFuHu5S7MtQhw0z4adx4t4Kp/irkgfEnxqU1hnw58OxsjnHiFKUqBIVp95tjvcpFyXVJIZknTWCUJTPstpOQCGPUVuKUBAJeHE7u5e9GGMWoIrxhgv0fUhVXwqDkOEC9hO387yueF0rxKn01vZDAHVN3cNqJ+sycswPXyPnViUoCup+Glyz6jf6spOh1GfOJQwAGJfZwWByMdsEMMafeLh7cAQar0HlNET0kAGhYQWQa+jfUsBnpiVungZ9SgIPabgTR2Utv9K1tJNDLluZpxGIOYje3qw5iY9CPery2Hw5mt+eHvOYsloLVRhsKRBFFnSWxpBiJA7/AFjdupae0oCG3u48hdGinWPFm1oxHMU62UjnAIwDHJzhs9RnOetayLhrcqqql8IhiUtoEoIZzdlSn1nh9LGc9Tyl6jwsWlAV1tDhlNOFBuUiUQTQ8tFlMY5y3I7PIcgGeJuuOsPQDoFyL3h5cSMSL3TmOdFxzPq+b9M0iP2/d/fcWc/5KmPDTPaUBB73h/M9nb26XhTkzyyk+37SSSSsi51ag0YkXSc918OhHnf8OHezhto50RY5Z3PsNpZZpHdfZDD2l1+PTufSp5SgIXs7cOWOCeOS75pluorhWIbAWK5jmwQT77BNJI8l8q+Nm7iTw2bxNdLLJ9Jhu0Zg5QNE0LlCCxIDNCx6dtfjjrN6UBBX4fzvKXkulwyxBxGskYYK9ozRhVfCx/vWTSB1zcPnx1YMPCuYIqPfswXST7U3VsWIkP6T7QtZx/7/AKVZFKAriXhlcurK+0CVKxD/ABuToWEPn6zxMJ/pnOazLXcG5R0Zr0SldeC4lJQlYwGTEg65jIOSRhu3fM7pQFcbN4Wzw8s/TfbUBWcB9YQXHO0qxft7TDB6dvUVmbG4eTQywSPd55TBtC83QPBgoL/aGSdWertU7pQClKUApSlAKUpQClKUB4Xtkk0bRyoHRhhlPYiqN364ey2DGSIGW3J6N3aP0kx4frdj44Pe+a/GUEEEZB6EHsRWijUSpfLbyKLqI2rnucpmSvkyVc+9nByKcmSyYW7nqYznkk+mOqfLI9BVT7e3WurI/vm3dB/HxqjPwdcr8u9dqvVQsXJ+xyp6acN0bLZHEe+tQAlwXUdkkHMXHkC3tAfAipNa8d51/S2kT/dd0/aGqrS9fBaoWVVS3iThZZHZltPx+fHSwXP+nJ/+utJtPjdfSDEYit/VU1N+Lkj8qr4mvnNUdzUtkW99Y+pmbT2xNcvruJnmbzdi2PQZ6AegrCr0gt2kYJGjOx7KoLMfgB1NWBuvwVurkhro/RI++DhpiPROy/zjkeRpKcYLmIwlN8iDbL2VLdSrFbxtLI3ZV/MnwAHiT0FdAcO+GsezV5kuJblhhm+ygPdI8/m3c+g6Vv8AdrdK22fHotoguffc9ZHPmzePw6AeAFbiufbe58lsba6VHm9xSlKzl4pSlAKUpQClKUApSlAKUpQClKUApSlAKUpQClKUApSlAKUpQClKUApSlAKUpQClKUApSlAKUpQCvxlBGCMg9DX7SgI3tPh1s+4JMlnGCftJmM58/qyM/Oo/PwMsGPsvcR+iyKR/voT+dWJSrFbNbMg64vdFbDgNZeM9yf58X/brZWPBvZsXUwvKf85I5H4KQPyqb0o7ZvqeKuC6GFs3YsFsum3gjhHjoRVz8cDr28azaUqssFKUoBSlKAUpSgFKUoBSlKAUpSgFKUoBSlKAUpSgFKUoBSlKAUpSgFKUoBSlKAUpSgFKUoD/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10" name="Text Box 5"/>
          <p:cNvSpPr txBox="1">
            <a:spLocks noChangeArrowheads="1"/>
          </p:cNvSpPr>
          <p:nvPr/>
        </p:nvSpPr>
        <p:spPr bwMode="auto">
          <a:xfrm>
            <a:off x="489167" y="3080084"/>
            <a:ext cx="8390138" cy="4450449"/>
          </a:xfrm>
          <a:prstGeom prst="rect">
            <a:avLst/>
          </a:prstGeom>
        </p:spPr>
        <p:txBody>
          <a:bodyPr>
            <a:normAutofit/>
          </a:bodyPr>
          <a:lstStyle>
            <a:lvl1pPr marL="342900" lvl="0" indent="-342900" eaLnBrk="0" hangingPunct="0">
              <a:spcBef>
                <a:spcPct val="20000"/>
              </a:spcBef>
              <a:buChar char="•"/>
              <a:defRPr sz="2400">
                <a:solidFill>
                  <a:schemeClr val="accent2"/>
                </a:solidFill>
                <a:latin typeface="+mn-lt"/>
                <a:ea typeface="ＭＳ Ｐゴシック" pitchFamily="-106" charset="-128"/>
              </a:defRPr>
            </a:lvl1pPr>
            <a:lvl2pPr marL="742950" indent="-285750" eaLnBrk="0" hangingPunct="0">
              <a:spcBef>
                <a:spcPct val="20000"/>
              </a:spcBef>
              <a:buChar char="–"/>
              <a:defRPr sz="2800">
                <a:latin typeface="+mn-lt"/>
                <a:ea typeface="ＭＳ Ｐゴシック" pitchFamily="-106" charset="-128"/>
              </a:defRPr>
            </a:lvl2pPr>
            <a:lvl3pPr marL="1143000" indent="-228600" eaLnBrk="0" hangingPunct="0">
              <a:spcBef>
                <a:spcPct val="20000"/>
              </a:spcBef>
              <a:buChar char="•"/>
              <a:defRPr sz="2400">
                <a:latin typeface="+mn-lt"/>
                <a:ea typeface="ＭＳ Ｐゴシック" pitchFamily="-106" charset="-128"/>
              </a:defRPr>
            </a:lvl3pPr>
            <a:lvl4pPr marL="1600200" indent="-228600" eaLnBrk="0" hangingPunct="0">
              <a:spcBef>
                <a:spcPct val="20000"/>
              </a:spcBef>
              <a:buChar char="–"/>
              <a:defRPr sz="2000">
                <a:latin typeface="+mn-lt"/>
                <a:ea typeface="ＭＳ Ｐゴシック" pitchFamily="-106" charset="-128"/>
              </a:defRPr>
            </a:lvl4pPr>
            <a:lvl5pPr marL="2057400" indent="-228600" eaLnBrk="0" hangingPunct="0">
              <a:spcBef>
                <a:spcPct val="20000"/>
              </a:spcBef>
              <a:buChar char="»"/>
              <a:defRPr sz="2000">
                <a:latin typeface="+mn-lt"/>
                <a:ea typeface="ＭＳ Ｐゴシック" pitchFamily="-106" charset="-128"/>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indent="0">
              <a:buNone/>
            </a:pPr>
            <a:endParaRPr lang="en-US" altLang="en-US" dirty="0"/>
          </a:p>
        </p:txBody>
      </p:sp>
      <p:pic>
        <p:nvPicPr>
          <p:cNvPr id="2050" name="Picture 2" descr="Image result for philadelphia green city clean wat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55697"/>
            <a:ext cx="4805915" cy="3602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41851" y="3349257"/>
            <a:ext cx="3296093" cy="2800767"/>
          </a:xfrm>
          <a:prstGeom prst="rect">
            <a:avLst/>
          </a:prstGeom>
          <a:noFill/>
        </p:spPr>
        <p:txBody>
          <a:bodyPr wrap="square" rtlCol="0">
            <a:spAutoFit/>
          </a:bodyPr>
          <a:lstStyle/>
          <a:p>
            <a:r>
              <a:rPr lang="en-US" sz="2200" i="1" dirty="0">
                <a:solidFill>
                  <a:schemeClr val="accent2"/>
                </a:solidFill>
                <a:latin typeface="+mn-lt"/>
                <a:ea typeface="ＭＳ Ｐゴシック" pitchFamily="-106" charset="-128"/>
              </a:rPr>
              <a:t>A green acre can soak up and filter more than 100 000 liters of storm </a:t>
            </a:r>
            <a:r>
              <a:rPr lang="en-US" sz="2200" i="1" dirty="0" smtClean="0">
                <a:solidFill>
                  <a:schemeClr val="accent2"/>
                </a:solidFill>
                <a:latin typeface="+mn-lt"/>
                <a:ea typeface="ＭＳ Ｐゴシック" pitchFamily="-106" charset="-128"/>
              </a:rPr>
              <a:t>water</a:t>
            </a:r>
          </a:p>
          <a:p>
            <a:endParaRPr lang="en-US" sz="2200" i="1" dirty="0">
              <a:solidFill>
                <a:schemeClr val="accent2"/>
              </a:solidFill>
              <a:latin typeface="+mn-lt"/>
              <a:ea typeface="ＭＳ Ｐゴシック" pitchFamily="-106" charset="-128"/>
            </a:endParaRPr>
          </a:p>
          <a:p>
            <a:r>
              <a:rPr lang="en-US" sz="2200" i="1" dirty="0" smtClean="0">
                <a:solidFill>
                  <a:schemeClr val="accent2"/>
                </a:solidFill>
                <a:latin typeface="+mn-lt"/>
                <a:ea typeface="ＭＳ Ｐゴシック" pitchFamily="-106" charset="-128"/>
              </a:rPr>
              <a:t>18 000 trees were sponsored for planting in private residencies</a:t>
            </a:r>
            <a:endParaRPr lang="en-US" sz="2200" i="1" dirty="0">
              <a:solidFill>
                <a:schemeClr val="accent2"/>
              </a:solidFill>
              <a:latin typeface="+mn-lt"/>
              <a:ea typeface="ＭＳ Ｐゴシック" pitchFamily="-106" charset="-128"/>
            </a:endParaRPr>
          </a:p>
        </p:txBody>
      </p:sp>
    </p:spTree>
    <p:extLst>
      <p:ext uri="{BB962C8B-B14F-4D97-AF65-F5344CB8AC3E}">
        <p14:creationId xmlns:p14="http://schemas.microsoft.com/office/powerpoint/2010/main" val="29899200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68300" y="-266700"/>
            <a:ext cx="8394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3200" b="1">
              <a:solidFill>
                <a:schemeClr val="accent2"/>
              </a:solidFill>
            </a:endParaRPr>
          </a:p>
        </p:txBody>
      </p:sp>
      <p:sp>
        <p:nvSpPr>
          <p:cNvPr id="3075" name="Text Box 3"/>
          <p:cNvSpPr txBox="1">
            <a:spLocks noChangeArrowheads="1"/>
          </p:cNvSpPr>
          <p:nvPr/>
        </p:nvSpPr>
        <p:spPr bwMode="auto">
          <a:xfrm>
            <a:off x="324760" y="272578"/>
            <a:ext cx="7735887" cy="1077218"/>
          </a:xfrm>
          <a:prstGeom prst="rect">
            <a:avLst/>
          </a:prstGeom>
        </p:spPr>
        <p:txBody>
          <a:bodyPr>
            <a:noAutofit/>
          </a:bodyPr>
          <a:lstStyle>
            <a:lvl1pPr marL="540000" eaLnBrk="0" hangingPunct="0">
              <a:spcBef>
                <a:spcPts val="1800"/>
              </a:spcBef>
              <a:defRPr sz="3200" b="1">
                <a:solidFill>
                  <a:srgbClr val="000099"/>
                </a:solidFill>
                <a:latin typeface="+mj-lt"/>
                <a:ea typeface="ＭＳ Ｐゴシック" pitchFamily="-106" charset="-128"/>
                <a:cs typeface="+mj-cs"/>
              </a:defRPr>
            </a:lvl1pPr>
            <a:lvl2pPr algn="ctr" eaLnBrk="0" hangingPunct="0">
              <a:defRPr sz="4400">
                <a:solidFill>
                  <a:schemeClr val="tx2"/>
                </a:solidFill>
                <a:latin typeface="Arial" charset="0"/>
                <a:ea typeface="ＭＳ Ｐゴシック" pitchFamily="-106" charset="-128"/>
              </a:defRPr>
            </a:lvl2pPr>
            <a:lvl3pPr algn="ctr" eaLnBrk="0" hangingPunct="0">
              <a:defRPr sz="4400">
                <a:solidFill>
                  <a:schemeClr val="tx2"/>
                </a:solidFill>
                <a:latin typeface="Arial" charset="0"/>
                <a:ea typeface="ＭＳ Ｐゴシック" pitchFamily="-106" charset="-128"/>
              </a:defRPr>
            </a:lvl3pPr>
            <a:lvl4pPr algn="ctr" eaLnBrk="0" hangingPunct="0">
              <a:defRPr sz="4400">
                <a:solidFill>
                  <a:schemeClr val="tx2"/>
                </a:solidFill>
                <a:latin typeface="Arial" charset="0"/>
                <a:ea typeface="ＭＳ Ｐゴシック" pitchFamily="-106" charset="-128"/>
              </a:defRPr>
            </a:lvl4pPr>
            <a:lvl5pPr algn="ctr" eaLnBrk="0" hangingPunct="0">
              <a:defRPr sz="4400">
                <a:solidFill>
                  <a:schemeClr val="tx2"/>
                </a:solidFill>
                <a:latin typeface="Arial" charset="0"/>
                <a:ea typeface="ＭＳ Ｐゴシック" pitchFamily="-106" charset="-128"/>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a:r>
              <a:rPr lang="en-GB" dirty="0" smtClean="0"/>
              <a:t>The world’s </a:t>
            </a:r>
            <a:r>
              <a:rPr lang="en-GB" dirty="0"/>
              <a:t>l</a:t>
            </a:r>
            <a:r>
              <a:rPr lang="en-GB" dirty="0" smtClean="0"/>
              <a:t>argest </a:t>
            </a:r>
            <a:r>
              <a:rPr lang="en-GB" dirty="0">
                <a:solidFill>
                  <a:srgbClr val="00B050"/>
                </a:solidFill>
              </a:rPr>
              <a:t>o</a:t>
            </a:r>
            <a:r>
              <a:rPr lang="en-GB" dirty="0" smtClean="0">
                <a:solidFill>
                  <a:srgbClr val="00B050"/>
                </a:solidFill>
              </a:rPr>
              <a:t>rganic</a:t>
            </a:r>
            <a:r>
              <a:rPr lang="en-GB" dirty="0" smtClean="0"/>
              <a:t> </a:t>
            </a:r>
            <a:r>
              <a:rPr lang="en-GB" dirty="0"/>
              <a:t>s</a:t>
            </a:r>
            <a:r>
              <a:rPr lang="en-GB" dirty="0" smtClean="0"/>
              <a:t>ewage </a:t>
            </a:r>
            <a:r>
              <a:rPr lang="en-GB" dirty="0"/>
              <a:t>m</a:t>
            </a:r>
            <a:r>
              <a:rPr lang="en-GB" dirty="0" smtClean="0"/>
              <a:t>anagement system - Calcutta</a:t>
            </a:r>
            <a:endParaRPr lang="en-GB" dirty="0"/>
          </a:p>
          <a:p>
            <a:pPr marL="0"/>
            <a:endParaRPr lang="en-US" altLang="de-DE" sz="3000" dirty="0">
              <a:solidFill>
                <a:srgbClr val="00B050"/>
              </a:solidFill>
            </a:endParaRPr>
          </a:p>
          <a:p>
            <a:pPr marL="0" indent="0">
              <a:buNone/>
            </a:pPr>
            <a:endParaRPr lang="en-US" altLang="en-US" b="0" dirty="0">
              <a:solidFill>
                <a:srgbClr val="0098C3"/>
              </a:solidFill>
              <a:latin typeface="Helvetica Neue Light" charset="0"/>
              <a:ea typeface="Helvetica Neue Light" charset="0"/>
              <a:cs typeface="Helvetica Neue Light" charset="0"/>
            </a:endParaRPr>
          </a:p>
        </p:txBody>
      </p:sp>
      <p:sp>
        <p:nvSpPr>
          <p:cNvPr id="3076" name="Text Box 5"/>
          <p:cNvSpPr txBox="1">
            <a:spLocks noChangeArrowheads="1"/>
          </p:cNvSpPr>
          <p:nvPr/>
        </p:nvSpPr>
        <p:spPr bwMode="auto">
          <a:xfrm>
            <a:off x="0" y="1407833"/>
            <a:ext cx="9027810" cy="1461221"/>
          </a:xfrm>
          <a:prstGeom prst="rect">
            <a:avLst/>
          </a:prstGeom>
        </p:spPr>
        <p:txBody>
          <a:bodyPr>
            <a:noAutofit/>
          </a:bodyPr>
          <a:lstStyle>
            <a:lvl1pPr marL="342900" lvl="0" indent="-342900" eaLnBrk="0" hangingPunct="0">
              <a:spcBef>
                <a:spcPct val="20000"/>
              </a:spcBef>
              <a:buChar char="•"/>
              <a:defRPr sz="2400">
                <a:solidFill>
                  <a:schemeClr val="accent2"/>
                </a:solidFill>
                <a:latin typeface="+mn-lt"/>
                <a:ea typeface="ＭＳ Ｐゴシック" pitchFamily="-106" charset="-128"/>
              </a:defRPr>
            </a:lvl1pPr>
            <a:lvl2pPr marL="742950" indent="-285750" eaLnBrk="0" hangingPunct="0">
              <a:spcBef>
                <a:spcPct val="20000"/>
              </a:spcBef>
              <a:buChar char="–"/>
              <a:defRPr sz="2800">
                <a:latin typeface="+mn-lt"/>
                <a:ea typeface="ＭＳ Ｐゴシック" pitchFamily="-106" charset="-128"/>
              </a:defRPr>
            </a:lvl2pPr>
            <a:lvl3pPr marL="1143000" indent="-228600" eaLnBrk="0" hangingPunct="0">
              <a:spcBef>
                <a:spcPct val="20000"/>
              </a:spcBef>
              <a:buChar char="•"/>
              <a:defRPr sz="2400">
                <a:latin typeface="+mn-lt"/>
                <a:ea typeface="ＭＳ Ｐゴシック" pitchFamily="-106" charset="-128"/>
              </a:defRPr>
            </a:lvl3pPr>
            <a:lvl4pPr marL="1600200" indent="-228600" eaLnBrk="0" hangingPunct="0">
              <a:spcBef>
                <a:spcPct val="20000"/>
              </a:spcBef>
              <a:buChar char="–"/>
              <a:defRPr sz="2000">
                <a:latin typeface="+mn-lt"/>
                <a:ea typeface="ＭＳ Ｐゴシック" pitchFamily="-106" charset="-128"/>
              </a:defRPr>
            </a:lvl4pPr>
            <a:lvl5pPr marL="2057400" indent="-228600" eaLnBrk="0" hangingPunct="0">
              <a:spcBef>
                <a:spcPct val="20000"/>
              </a:spcBef>
              <a:buChar char="»"/>
              <a:defRPr sz="2000">
                <a:latin typeface="+mn-lt"/>
                <a:ea typeface="ＭＳ Ｐゴシック" pitchFamily="-106" charset="-128"/>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r>
              <a:rPr lang="en-GB" dirty="0"/>
              <a:t>750 million litres of wastewater and sewage every </a:t>
            </a:r>
            <a:r>
              <a:rPr lang="en-GB" dirty="0" smtClean="0"/>
              <a:t>day</a:t>
            </a:r>
          </a:p>
          <a:p>
            <a:r>
              <a:rPr lang="en-GB" dirty="0" smtClean="0"/>
              <a:t>The </a:t>
            </a:r>
            <a:r>
              <a:rPr lang="en-GB" dirty="0"/>
              <a:t>waterways clean the city’s wastewater in less than 20 days. This purified nutrient-rich water is then channelled into ponds, </a:t>
            </a:r>
            <a:r>
              <a:rPr lang="en-GB" dirty="0" smtClean="0"/>
              <a:t>where </a:t>
            </a:r>
            <a:r>
              <a:rPr lang="en-GB" dirty="0"/>
              <a:t>algae and fish </a:t>
            </a:r>
            <a:r>
              <a:rPr lang="en-GB" dirty="0" smtClean="0"/>
              <a:t>thrive</a:t>
            </a:r>
          </a:p>
          <a:p>
            <a:r>
              <a:rPr lang="en-GB" dirty="0"/>
              <a:t>These wetlands act as a natural flood control system for the city</a:t>
            </a:r>
          </a:p>
          <a:p>
            <a:endParaRPr lang="en-GB" dirty="0"/>
          </a:p>
          <a:p>
            <a:endParaRPr lang="en-US" altLang="en-US" sz="2200" dirty="0"/>
          </a:p>
        </p:txBody>
      </p:sp>
      <p:sp>
        <p:nvSpPr>
          <p:cNvPr id="3077" name="AutoShape 2"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78" name="AutoShape 4"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79" name="AutoShape 6"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80" name="AutoShape 10" descr="data:image/jpeg;base64,/9j/4AAQSkZJRgABAQAAAQABAAD/2wCEAAkGBhQQEBQUEBAVERUWFxgVExcXFRYXFRgVFxQVFxcWGBcYHCgeHRsjGxIXHy8iIygpLS0tFyAxNTEqNSYrLCkBCQoKDgwOGg8PGi0kHyQtLCkpLDUsLCwsLCw0LDAsLCwsLywsKSwsLCwwNS8pLCwtLiwsLCksLCwsLCksLCwvKf/AABEIAI0BZQMBIgACEQEDEQH/xAAcAAEAAgMBAQEAAAAAAAAAAAAABgcEBQgDAgH/xABOEAACAQMBBgMEBgMKDAcBAAABAgMABBESBQYHEyExQVFhIjJxgRQjQnKRoTNisQgkNVJTgpKys8EWQ1Rjc4STosTR0tMXJTSDtMPwFf/EABoBAQADAQEBAAAAAAAAAAAAAAACAwQFAQb/xAAxEQACAgECAwYEBQUAAAAAAAAAAQIDEQQxEiFBBRMiUWGBFHHB8DKRobHRFSNCUuH/2gAMAwEAAhEDEQA/ALxpSlAKUpQClKUApSsa62hHF77genc/gOtepN8keOSissyaVHL3fJV/RxFvViFH5ZrSXO/8492OMfEMT/WFaYaS2eyOdd2ppqt3+SJ9Sq2/8RLkfZiP81v7mr2h4oSL+kt0bz0sV/I5qx6C5dP1Kods6WXVr2LDpUV2fxItJTh2aA/rj2f6S5H44qTwzq6hkYOp7FSCD8COlZZ1Tr/EsHSrurtWYNM+6UpVZaKUpQClKUApSlAKUpQClKUApSlAKUpQClKUApSlAKUpQClKUApSlAKUpQClKUApSlAKUpQClKUAr5dwBk1+k1g3L5r1LJGUsIx73aLHovsj8/xrQ3C1tpxWF9FaQ4RST+XzNba8RORfxTfmaO5WtPdrU8i3TLfpJMeijJ/E/wDKvcbmW/2lZvi5H9XFaY6uuBzrey77lySXz+2Va4rFlFW4+5Fof8UR8Hf/AKq1l7w0hYfVyvGfXDj8Oh/OtEe0KnvlGX+iamHNYfv/ACkVTMK+9mbfntG1W8pTzHdG+8p6H9tSDbu4dzbgsE5yD7UeSQPVe/4ZFQ+atkZQtjyw0QjC2iXiTTLd3S4mxXZWK4AgmPQdfq3PkpPY/qn5E1Nq5elqyeHXEshltb18g4WGVj1B7BJD5eAb5HzHJ1Wh4Vx1/kfR6TW8fhs38y2KUpXKOoKUpQClKUApSlAKUpQClKUApSlAKUpQClKUApSlAKUpQClKUApSlAKUpQClKUApSlAK/CcV+1gbSusYUfE/3CpRWXghOSiss+5LjNY8slY3Or3s4eYevujv6+lW8PDzMvG5vCP23sdfVui/ma2ccYUYUAD0r6ApVUpNmmFaiKUpUSwUpSgFRHe7h9FeAvEBDP31DojnycD+sOvxqXUqyuyVb4osrsqjZHhksnM21bCS3kaOZCjqcMD+31B7gjvWrkrpTbu6NresrXMOtlGAQzKcHwJUjIz59snzrVHhTs7/ACY/7WX/AKq68e0YOPiTycv+nzi/C1g1XCbfc3UX0adszRLlGJ6yRDp1Piy9AfMEHzqw6jOzOHFjbTJNDCySIcq3Nl6dCD0LYIIJGD51Jq5V0oSnmGx06lKMcSFKUqktFKVE9+d4rm1e1jtFiBuJDEZJgxRWwNCnSQcsc9fSpRi5PCPG8LJLKVSx4rbSELystqojlEEimOTWrMrEEjmdvq2HxFZ8vETaK3V1Bm1zbRyyluTJh1iUMMDm9NQYEfGr/hZ+hX3sS2qVU1jxD2hLJaqWtV+kxySk8mQ8tI2lDEjm+10hJ6edb+636mGw0v1WPmsE1ZDGMEy8tjpBz4Hpmoyokml7HqsTJ1SqluuIm0Y5LyMm1LWqiTpDJiSMyRrqH1vQaZVfx6GseDineyTxRJNYnmRq5cxyBEZoy7Rueb0ZSCvxxUvhp+h53sS4qVSh4s7R+jxz6bUiSR4kXlSatSLGxP6TGPrQO/erM3Q2xLcRzC5MRlhmaFzEGCEqiMcBjnILlT6rUZ0SgsslGxS2N/SlafebeqDZ0XMuGxnoiL1dyPBR+0noM9apSbeESbxubilVhY737W2mC1hbQ28OcCSU5zjp0J6H5IQO2axts7z7b2YA90kE8ROC6rlQT2BKFSufMjFX/DyzjKz5ZId4ty2KVGtm7wz3mzEubWGPnOMiN3PLyshVhqAB7KSPlVfX/Ge9gleKW0gR0Yq6/WHBHfs3X5V5Cic20ugdkVzZc1Krn/CjbmnV/wDyoiCM9H69fTm5rM4f79XF/PPDcwJC0KqSAHDBixUqwY9MYrx0ySb5cvU9U1nBOqV53FwsaM8jBFUFmZiAAB3JJ7Cq4u+Kk11OYNj2vPYf4yTIXHbVpyML6sw+FRhXKex7KSjuWXSq1ujvDEpkzbS4yTGgUnHkAQpPybPxrO4ccQ5doySw3ESRyRqGyuoZ9rSwKNkgg48fGpOlqLkmng8U1nBPKUpVJMUpSgFKUoD8JqJz32t2bzPT4eH5VINs3HLgkb9XA+J6D9tQdbitmmrymzla+/hkoe5txcZqUWkGhAPHx+PjUT2F7c6Dyyx+QyPzxUyqOo5NRLND4k5+wpQ1znwz4ibQudrW0M95JJG7MGU6cECJyM4XzArKdE6MpSudeKXEPaFrte5ht7ySKNCmlRpwMwxscZHmSfnQHRVKq/jRvPc2Wz7WS1naF3kAdlxkjks2DkeYzWbwP3huL3Z0kl3M0zi4dAzYyFEUJA6AeLH8aAsOlUVxK43y85rXZbBAjFHnADO7A4KxAggLnpqwSfDHcxs7H3k0c/O0Me9jnvr8/wBDr1fLT8qA6ZpVE8MuNk5uEtdptrDsI0mICujnoqyYABUnAzjIJ6k+G949b13VgLP6HcPBzDNr049rSIdOcg9tR/GgLZpVP8E+J8l4z2l9KZJuskDtgF1A9uPoB1XGoemr+LU04p7VltdkXM1vIYpEEelhjIzNGp7+hI+dASylVLwF3sur/wCmfS7h5+XyNGrHs6ufqxgDvoX8KtqgFRfiZs3n7Mnx70YEyHxDRHVkeukMPnUorV70/wDobr/QTf2TVODxJMjJZTOZ5NqSvzQ0jNz2DTD+UYMWBPrlifnU2XdMCblTbW5e0Jo+W0ZR2X6yMAQSTZxkrpX8MZ6Zhd/bRxlORMZhoRnblsmiQ+8mD3wR37Gpi29ez5bhb+eG4+lrpdolKch5owoV9Z9pV9gEj9vj2bM/4/t+W5ijjqRKe/uIpNDOyvEj22OmVTLq8Y9Mu4+ferJQ6t0T44P7L7P7DUL2Lbw7RuJPpH0nnTSlg0EaSIvMbrrU+0AGbuD2q59lbgxxbNawkleRHLFnACN7T6vZB1AYwPOqNRZGPCnvlMnXFvPyKF2bBJfXUURkJeVki1Mc4UBVGfMKqjp+qKlCbA2fdSS2loLhJ41k5UsjK0czxAllZB7gOk4Ix6+R8dt7pXNlew/RbZom1/vYc+OaSRo8tzCoxgEL1BUAYxWRJvOxVprfZcdrNcu1u11zG0cx/wBIEVvZjY5yTnp174NWyk5YcH+q/UiljchC3r6UAdgqMXjGThWbTlh5H2F6/qirl4GTFra51EkmfUSTkktGmSSfEkGqvtd38s0SEzXSTCNbdELpIi51vzVIGkEY8Ohznys7gzdcx78iJIBzIzyk9xDiRSB/RqGqadbx98z2rKkiy5pgiszHSqgsxPYADJP4Cuep7uTbu1kDEhJH0oP5OBcsceuhST6mrg4m3hi2VdEHBKCPp5SOsZ/JzVX8FLcNtMsfsQSMPiWjT9jms2mXDXKzr0LbXmSiXna2qxIqRqERAFVR2CgYAFee0bBLiF4pRqSRSjD0YY/GsmlYs9TQRfhtsuW12esM6FGSSUdfFTKxDD0Oc1TPE3+F7v76f2MVdHVzjxN/he7++n9jFW/SS4rZN+X1M1yxBI6Lh91fgP2VH7Pd1otqz3SheXNAit19rmo2O2O2gL1zWhPGmwVPZ5zEDoOXjJA7ZJwKzOEc5fZgZu7TTMeue8hP99Zu7nCLbWOhbxRk0kRLjVvWxkFlG2EUB58faY9UQ+gGG+LL5VNOGG7a2dhGSv1swEsp8faGUX4KpAx5lvOqP3lufpO0bhiffuHUfd5hRfwUD8K6cjQKAAMADA+ArRqF3dUYL3K6/FJyPqodYbuNBtyaeOM8me3y7ADSJuYmR8WCaviTUxpWKMnHPqXtZFKUqJ6KUpQClKUBo985dNo33kH+8P8AlUAW7qe78Lmyk9Ch/wB9R/fVXiSu1oIqVT+f8Hx/bdkoalY/1X7sm25Euq4b0jP9ZKnFVxw/uMXZB+1GwHyKn+41Y9YtbHht9js9jT49Nn1Z+GuUeEH8OWf33/sZK6vNcmcO5xZ7ctueQgSdo3JOACQ8WST2AZqxHXOs65T4z/w5efGP/wCPFXVea5Q4rXC3G3LsxHXmRYxjrlljjjIH85SPlQFmfugv4Lsv9Kv9g9a/hptRrXdbaEqEh1km0EdwzQ26BvkWB+VbP90THp2baL5TAfhC4rA4WbHa73Yv4E6u8swQebiCBkHzZQPnQEb4AbCS42m0sihhbxmRAf5RmCqcegLEeRAPhXSlcx8Dd5UstplJ2CJOhiy3QLJqVkyfDOCvxYV03mgK/wB4uCNjfXUly8lxE8hDMImjVNQABYAxk5OMnr3JNRD90suE2eM56z9T37QV+76ccrmHaElvs9IJo0ZY1Zkd2aToGAKuBjUdI+HrXn+6Q1crZ2vGr6/VgYGrTBnAyemaArebYk+z4LDaMLkCXLo4H6OaKVxoPmCqBhnuNQ8KuffLetNp7rT3EeAWWNZEznRKs8OtP7x5gg+NZG4+7Me0d2ILaboHSTS2MlHE8pRx6g/iMjxqjJb+52at9s+VcCXTHKpPRXjkV0kXzyFx6hwfAUBZ/wC5n7X/APq3/EVeFUf+5n7X/wDq3/EVeFAK0O/bsNm3ehWZjCygKCze0NPYdftZ+ArfVFeJt1JFs53ieSPS8RdomKyCPmoH0kHocGp1rM18yMtmUPsvajQ67eR3jgmeP6UiqvMKI2emsZDDJ8vWvqPd6WeVRaQyvHLK8dszgAsFJOC3u5CjJ8Oh8q3v+G0sjThrmOaGMFoUvoY5pJBqGmPKr0cjr3x0+Y1mwNr3EMrXULRqLdjLymbTH9ceWyxxZ8jg46gAde1drMubxh/fyMOFsSGG225stAsaS8tewRY50x8FDED8DWXLxJv5LbSl1brPnDRCCVLrJbSBGGBjckEHoMivGLi5e3MmgTWtkCGOsoxA0qSBli3U4wOnjU14XbzNf2zyXRV54XIMhRFblsupT0Ax9sdP4tZbMxXFOKLo4bxFsje6/CWe4cXG05pFY+1oDkzH78nXT8B19RWRv5wzgQQtBItnbrqNwzyOyL7ullRiS0h6rgd+led7xpmSOORbe2ZZdelROzSoEbSOaoX2Se4861G0uIwuzGt8Y5badDzYoo2Els4chZFkbJaQD2unQjIx5+JXuXE9vv75huvGDXbQ2okVvJbbPD2xLpGyvG/0y6Dg+0zAYRM4AjGM6vXBmPB1lW4vI0geDTHAJEdtR5q81XPUDGT4eH5VBN5bKVH0OrXc07pLbXiu7NLEE0qqKO5zpPmCMdsGrH4QxB/plwsLQrI8cel5GkfXGhMrF36klpM9exyKldhVP1/4eQ/GbrinAX2TcgeAR/kkqMfyBqsOC91o2npP+MhkQfEFH/ZGavS+s1mieJxlZFZGH6rAg/ka5vjWXY+015gOq3kBOOmuPsSPR0Jx8fSq9M+KuVfUlbykpHS9K8LK8SaNJImDo6hlYdiCMg1+bQv0gieWVgqIpZifAAftrBjoaTIrnHid/C9395P7GKrb4YbQkuoLi5lLfX3DtGpJKpGoVQqg9MAgjp3Iqo+Jx/8ANrv7yf2Mdb9JHhtcfT+DNc8wTL3O61pJHpezgIK4P1SDuPMDIPqK1/DnYklnYiGZCjCWUgEqTpMhKnKkjqMGpJbNlFI8VB/KozvhvE8NxYW8D6ZJ7hdfuk8hf0gwQcZz39DiskXKXg++Rc0lzKG2/CYL64U9455O/pIxB+fQ/Oun4Jg6qynIYBgfQjI/bVJcZt2WhuxdIv1c+AxA6LMq4IP3lUEeZDVPuFW8gu7BELfWwARSDx0gYjb4FQBnzU1r1P8AcqjNFNXhm4kzpSoLJt5rrb0VvDIeVaxyvPpYhWkIC6WwcEKWXofHV5VijByz6czQ3gnVKUqB6KUpQClKUBgbetObbTIBklGx94DK/mBVLiWr3qkt69n/AEW7ljxhc60+43Ufh1Hyrr9mz/FD3PnO3NPxcNi+T+n1Mjd/aXIuYpCcAMA33W9lvyJq5a5851W9uHvALq2Ck/WRYR/Mj7LfMDHxBqXaVTaVi+TIdiW8DlS+vNfUktU1xO4HvdTvdbPZA8h1SwudILnu6N2yx6kNjrk564q5aVxj6Y5pXcreRU5Q+lhANIUXi6NPl+mxipZw14GSW9wl1tFkzGQ8UKHV7Y91pG7dD1AXPXGT4G6qUBXvGbc652nawx2iK7JNrbU4X2eWy9z6kV78HN07jZthJDdqqO07yAKwYaTHEoOR6oandKAp3iTwM+lSvc7OZI5HJaWFvZRmPUsjfZJPcHpk5yKhf+A28YTkD6Vy8adAvF5enyxzdOPSulqUBT/DLgibOZLraDI8ie1FEp1KjeDu3YsPADoD1ya2PGzcS62oLQWaK/KMuvU6pjWItONXf3DVn0oCNcONiS2Wy7e3uFCyRhw4BDDrK7DqOnZhUR4x8K32kY7iyVeePYlBYKHj6lWyempT09Qf1RVp0oCr+Ce4l1sv6X9MRU5vJ0aXV86Odqzjt761aFKUArxvLRJo2jkUOjqVdT2KkYIr2rF2ltSK2jMlxKsSDALOQBknAGT4kmgKp27wnu41VLJ4ZIklMsesKk6scdGcrh1GPMfCtbd8Lr+cTy3EWu5kZWRllhWPqTzC69OuMY049au+GZXVWRgysAyspBUqRkEEdCCD3r7rUtVNeRU6YsoPanDXak0hke0jyQoIieFFwqhei6sZwv41IN390720baC29pKkU1uywCSWAvzBgJko+M/WSEeHbrVrwXKvnQwbSxRseDKcEfEV+x3CszKGBK4DDxBIBGfkQaPVSaw0jxVJPJRicN7+KWCSztHjaNUZjLLbMOePeKgMRo7YBGa/Y+Gm0+XMhtbdjMVZnZozIpVi31ZHugk9QPDyq9WbAyegHevBNoRmETCRTEU5gfPscvTq158tPXNe/Fz8kO5iV3sbca6I5M0UdvbhVeIxXDtNBcqvWeJiv2j7y5A6588z3YexktIEhiyVXOWY5ZmYlmdj4szEk/GvNN5rUyJGLmMvJnlqGBZsd8Cs22u0kBMbhwrMjYOcOjFWU+oIIPwqidkp7lkYpHtUb3y3Fg2mg5mY5VGI5VA1AfxSPtLnwPyIqRO4AJJwAMknoAB3JNfMNwrglGDAFlOP4ysVYfIgj5VGMnF5R60msMq3ZG622dl5S0kguYSSQjN7IPmFbBUnP2WIr92zuvtnag0XT29vECDoVjpJ8CQuotj1bFWrWPc38ccbSSSKqL7zEjSMHByfj0q74iWc4WfPBDu1jGWaG23fuLPZ0VtYSxc1MAvKraDli0h0rk5JY4qvb/gzfzyvLLdW7u7FnJMnUnv0EePkKuK6u0iXVI4RcquScDU7BFHxLMAPU183+0I4IzJNIsSLjUzEADJAHU+ZIA+NeQvnDLXUSrUtyv7PdfbkUaxptKDSoCrldRAHQDU0JNfO7vDq8TaMd5fXUdwU1eLs2SjKoAKgAAuT0qxbW6SVFeNw6OAyMpBVlIyCCO4Ir1p38sPkufoO7Ri7T2XHcxNFOgkjcYZT+RB7gg9QR1FVhNwqvLGfn7Juh44WQ6X0k+4Tgo46DuB+IzVs15Q3Kvq0MG0sUbHgwwSD69RUYWyhyWx7KCluV3dHeCdOXotrfPQyIwDY8wdTY+IGa2PDnh6+zWllnlWWWQBfZDYUAlm9purEkjwHu1Mp71IyA7hSxCqCepLHCjHqele1eu5uPCkkgoLORSlKpJilKUApSlAKhXE7d4zQCeMZeEHVjuYu5/o+98NVTWvwjPerKrHXNSXQquqjbBwl1ObudWy3f3jeznWWPrjo656Mh7qfw6HwIFbLiHuebGXmRD97yH2f82x66D6eXp08OsN51fTRlC6Gd0z5V0Tos8mjpLY22Y7uFZYW1Ke/mreKsPAj/wDdKzq5z3e3rmsZdcLdD76H3HHkR5+R7irk3Y4hW18AocQynvE5AJP6jdm+XX0FcPU6OVTzHmvvc+i02rjasS5MlFKUrCbRSlKAUrF2jtSK2jMk8qxIO7MQB8B5n0HWqd374zNMGh2fqjQ9GmOVkYeUY7oPU+192rK6pTfIhOxQXMnG3+LdlZztC5kldOjmJVZVbxUksPaHjjt275A13/jrYfydz/s0/wC5VBk162dm80ixxIXdyFRR3JPhW34aCXMyfETb5HR26/Ey32jPybeKfIUszMihFUeJIc9yQB0qXVFuHu5S7MtQhw0z4adx4t4Kp/irkgfEnxqU1hnw58OxsjnHiFKUqBIVp95tjvcpFyXVJIZknTWCUJTPstpOQCGPUVuKUBAJeHE7u5e9GGMWoIrxhgv0fUhVXwqDkOEC9hO387yueF0rxKn01vZDAHVN3cNqJ+sycswPXyPnViUoCup+Glyz6jf6spOh1GfOJQwAGJfZwWByMdsEMMafeLh7cAQar0HlNET0kAGhYQWQa+jfUsBnpiVungZ9SgIPabgTR2Utv9K1tJNDLluZpxGIOYje3qw5iY9CPery2Hw5mt+eHvOYsloLVRhsKRBFFnSWxpBiJA7/AFjdupae0oCG3u48hdGinWPFm1oxHMU62UjnAIwDHJzhs9RnOetayLhrcqqql8IhiUtoEoIZzdlSn1nh9LGc9Tyl6jwsWlAV1tDhlNOFBuUiUQTQ8tFlMY5y3I7PIcgGeJuuOsPQDoFyL3h5cSMSL3TmOdFxzPq+b9M0iP2/d/fcWc/5KmPDTPaUBB73h/M9nb26XhTkzyyk+37SSSSsi51ag0YkXSc918OhHnf8OHezhto50RY5Z3PsNpZZpHdfZDD2l1+PTufSp5SgIXs7cOWOCeOS75pluorhWIbAWK5jmwQT77BNJI8l8q+Nm7iTw2bxNdLLJ9Jhu0Zg5QNE0LlCCxIDNCx6dtfjjrN6UBBX4fzvKXkulwyxBxGskYYK9ozRhVfCx/vWTSB1zcPnx1YMPCuYIqPfswXST7U3VsWIkP6T7QtZx/7/AKVZFKAriXhlcurK+0CVKxD/ABuToWEPn6zxMJ/pnOazLXcG5R0Zr0SldeC4lJQlYwGTEg65jIOSRhu3fM7pQFcbN4Wzw8s/TfbUBWcB9YQXHO0qxft7TDB6dvUVmbG4eTQywSPd55TBtC83QPBgoL/aGSdWertU7pQClKUApSlAKUpQClKUB4Xtkk0bRyoHRhhlPYiqN364ey2DGSIGW3J6N3aP0kx4frdj44Pe+a/GUEEEZB6EHsRWijUSpfLbyKLqI2rnucpmSvkyVc+9nByKcmSyYW7nqYznkk+mOqfLI9BVT7e3WurI/vm3dB/HxqjPwdcr8u9dqvVQsXJ+xyp6acN0bLZHEe+tQAlwXUdkkHMXHkC3tAfAipNa8d51/S2kT/dd0/aGqrS9fBaoWVVS3iThZZHZltPx+fHSwXP+nJ/+utJtPjdfSDEYit/VU1N+Lkj8qr4mvnNUdzUtkW99Y+pmbT2xNcvruJnmbzdi2PQZ6AegrCr0gt2kYJGjOx7KoLMfgB1NWBuvwVurkhro/RI++DhpiPROy/zjkeRpKcYLmIwlN8iDbL2VLdSrFbxtLI3ZV/MnwAHiT0FdAcO+GsezV5kuJblhhm+ygPdI8/m3c+g6Vv8AdrdK22fHotoguffc9ZHPmzePw6AeAFbiufbe58lsba6VHm9xSlKzl4pSlAKUpQClKUApSlAKUpQClKUApSlAKUpQClKUApSlAKUpQClKUApSlAKUpQClKUApSlAKUpQCvxlBGCMg9DX7SgI3tPh1s+4JMlnGCftJmM58/qyM/Oo/PwMsGPsvcR+iyKR/voT+dWJSrFbNbMg64vdFbDgNZeM9yf58X/brZWPBvZsXUwvKf85I5H4KQPyqb0o7ZvqeKuC6GFs3YsFsum3gjhHjoRVz8cDr28azaUqssFKUoBSlKAUpSgFKUoBSlKAUpSgFKUoBSlKAUpSgFKUoBSlKAUpSgFKUoBSlKAUpSgFKUoD/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81" name="AutoShape 12" descr="data:image/jpeg;base64,/9j/4AAQSkZJRgABAQAAAQABAAD/2wCEAAkGBhQQEBQUEBAVERUWFxgVExcXFRYXFRgVFxQVFxcWGBcYHCgeHRsjGxIXHy8iIygpLS0tFyAxNTEqNSYrLCkBCQoKDgwOGg8PGi0kHyQtLCkpLDUsLCwsLCw0LDAsLCwsLywsKSwsLCwwNS8pLCwtLiwsLCksLCwsLCksLCwvKf/AABEIAI0BZQMBIgACEQEDEQH/xAAcAAEAAgMBAQEAAAAAAAAAAAAABgcEBQgDAgH/xABOEAACAQMBBgMEBgMKDAcBAAABAgMABBESBQYHEyExQVFhIjJxgRQjQnKRoTNisQgkNVJTgpKys8EWQ1Rjc4STosTR0tMXJTSDtMPwFf/EABoBAQADAQEBAAAAAAAAAAAAAAACAwQFAQb/xAAxEQACAgECAwYEBQUAAAAAAAAAAQIDEQQxEiFBBRMiUWGBFHHB8DKRobHRFSNCUuH/2gAMAwEAAhEDEQA/ALxpSlAKUpQClKUApSsa62hHF77genc/gOtepN8keOSissyaVHL3fJV/RxFvViFH5ZrSXO/8492OMfEMT/WFaYaS2eyOdd2ppqt3+SJ9Sq2/8RLkfZiP81v7mr2h4oSL+kt0bz0sV/I5qx6C5dP1Kods6WXVr2LDpUV2fxItJTh2aA/rj2f6S5H44qTwzq6hkYOp7FSCD8COlZZ1Tr/EsHSrurtWYNM+6UpVZaKUpQClKUApSlAKUpQClKUApSlAKUpQClKUApSlAKUpQClKUApSlAKUpQClKUApSlAKUpQClKUAr5dwBk1+k1g3L5r1LJGUsIx73aLHovsj8/xrQ3C1tpxWF9FaQ4RST+XzNba8RORfxTfmaO5WtPdrU8i3TLfpJMeijJ/E/wDKvcbmW/2lZvi5H9XFaY6uuBzrey77lySXz+2Va4rFlFW4+5Fof8UR8Hf/AKq1l7w0hYfVyvGfXDj8Oh/OtEe0KnvlGX+iamHNYfv/ACkVTMK+9mbfntG1W8pTzHdG+8p6H9tSDbu4dzbgsE5yD7UeSQPVe/4ZFQ+atkZQtjyw0QjC2iXiTTLd3S4mxXZWK4AgmPQdfq3PkpPY/qn5E1Nq5elqyeHXEshltb18g4WGVj1B7BJD5eAb5HzHJ1Wh4Vx1/kfR6TW8fhs38y2KUpXKOoKUpQClKUApSlAKUpQClKUApSlAKUpQClKUApSlAKUpQClKUApSlAKUpQClKUApSlAK/CcV+1gbSusYUfE/3CpRWXghOSiss+5LjNY8slY3Or3s4eYevujv6+lW8PDzMvG5vCP23sdfVui/ma2ccYUYUAD0r6ApVUpNmmFaiKUpUSwUpSgFRHe7h9FeAvEBDP31DojnycD+sOvxqXUqyuyVb4osrsqjZHhksnM21bCS3kaOZCjqcMD+31B7gjvWrkrpTbu6NresrXMOtlGAQzKcHwJUjIz59snzrVHhTs7/ACY/7WX/AKq68e0YOPiTycv+nzi/C1g1XCbfc3UX0adszRLlGJ6yRDp1Piy9AfMEHzqw6jOzOHFjbTJNDCySIcq3Nl6dCD0LYIIJGD51Jq5V0oSnmGx06lKMcSFKUqktFKVE9+d4rm1e1jtFiBuJDEZJgxRWwNCnSQcsc9fSpRi5PCPG8LJLKVSx4rbSELystqojlEEimOTWrMrEEjmdvq2HxFZ8vETaK3V1Bm1zbRyyluTJh1iUMMDm9NQYEfGr/hZ+hX3sS2qVU1jxD2hLJaqWtV+kxySk8mQ8tI2lDEjm+10hJ6edb+636mGw0v1WPmsE1ZDGMEy8tjpBz4Hpmoyokml7HqsTJ1SqluuIm0Y5LyMm1LWqiTpDJiSMyRrqH1vQaZVfx6GseDineyTxRJNYnmRq5cxyBEZoy7Rueb0ZSCvxxUvhp+h53sS4qVSh4s7R+jxz6bUiSR4kXlSatSLGxP6TGPrQO/erM3Q2xLcRzC5MRlhmaFzEGCEqiMcBjnILlT6rUZ0SgsslGxS2N/SlafebeqDZ0XMuGxnoiL1dyPBR+0noM9apSbeESbxubilVhY737W2mC1hbQ28OcCSU5zjp0J6H5IQO2axts7z7b2YA90kE8ROC6rlQT2BKFSufMjFX/DyzjKz5ZId4ty2KVGtm7wz3mzEubWGPnOMiN3PLyshVhqAB7KSPlVfX/Ge9gleKW0gR0Yq6/WHBHfs3X5V5Cic20ugdkVzZc1Krn/CjbmnV/wDyoiCM9H69fTm5rM4f79XF/PPDcwJC0KqSAHDBixUqwY9MYrx0ySb5cvU9U1nBOqV53FwsaM8jBFUFmZiAAB3JJ7Cq4u+Kk11OYNj2vPYf4yTIXHbVpyML6sw+FRhXKex7KSjuWXSq1ujvDEpkzbS4yTGgUnHkAQpPybPxrO4ccQ5doySw3ESRyRqGyuoZ9rSwKNkgg48fGpOlqLkmng8U1nBPKUpVJMUpSgFKUoD8JqJz32t2bzPT4eH5VINs3HLgkb9XA+J6D9tQdbitmmrymzla+/hkoe5txcZqUWkGhAPHx+PjUT2F7c6Dyyx+QyPzxUyqOo5NRLND4k5+wpQ1znwz4ibQudrW0M95JJG7MGU6cECJyM4XzArKdE6MpSudeKXEPaFrte5ht7ySKNCmlRpwMwxscZHmSfnQHRVKq/jRvPc2Wz7WS1naF3kAdlxkjks2DkeYzWbwP3huL3Z0kl3M0zi4dAzYyFEUJA6AeLH8aAsOlUVxK43y85rXZbBAjFHnADO7A4KxAggLnpqwSfDHcxs7H3k0c/O0Me9jnvr8/wBDr1fLT8qA6ZpVE8MuNk5uEtdptrDsI0mICujnoqyYABUnAzjIJ6k+G949b13VgLP6HcPBzDNr049rSIdOcg9tR/GgLZpVP8E+J8l4z2l9KZJuskDtgF1A9uPoB1XGoemr+LU04p7VltdkXM1vIYpEEelhjIzNGp7+hI+dASylVLwF3sur/wCmfS7h5+XyNGrHs6ufqxgDvoX8KtqgFRfiZs3n7Mnx70YEyHxDRHVkeukMPnUorV70/wDobr/QTf2TVODxJMjJZTOZ5NqSvzQ0jNz2DTD+UYMWBPrlifnU2XdMCblTbW5e0Jo+W0ZR2X6yMAQSTZxkrpX8MZ6Zhd/bRxlORMZhoRnblsmiQ+8mD3wR37Gpi29ez5bhb+eG4+lrpdolKch5owoV9Z9pV9gEj9vj2bM/4/t+W5ijjqRKe/uIpNDOyvEj22OmVTLq8Y9Mu4+ferJQ6t0T44P7L7P7DUL2Lbw7RuJPpH0nnTSlg0EaSIvMbrrU+0AGbuD2q59lbgxxbNawkleRHLFnACN7T6vZB1AYwPOqNRZGPCnvlMnXFvPyKF2bBJfXUURkJeVki1Mc4UBVGfMKqjp+qKlCbA2fdSS2loLhJ41k5UsjK0czxAllZB7gOk4Ix6+R8dt7pXNlew/RbZom1/vYc+OaSRo8tzCoxgEL1BUAYxWRJvOxVprfZcdrNcu1u11zG0cx/wBIEVvZjY5yTnp174NWyk5YcH+q/UiljchC3r6UAdgqMXjGThWbTlh5H2F6/qirl4GTFra51EkmfUSTkktGmSSfEkGqvtd38s0SEzXSTCNbdELpIi51vzVIGkEY8Ohznys7gzdcx78iJIBzIzyk9xDiRSB/RqGqadbx98z2rKkiy5pgiszHSqgsxPYADJP4Cuep7uTbu1kDEhJH0oP5OBcsceuhST6mrg4m3hi2VdEHBKCPp5SOsZ/JzVX8FLcNtMsfsQSMPiWjT9jms2mXDXKzr0LbXmSiXna2qxIqRqERAFVR2CgYAFee0bBLiF4pRqSRSjD0YY/GsmlYs9TQRfhtsuW12esM6FGSSUdfFTKxDD0Oc1TPE3+F7v76f2MVdHVzjxN/he7++n9jFW/SS4rZN+X1M1yxBI6Lh91fgP2VH7Pd1otqz3SheXNAit19rmo2O2O2gL1zWhPGmwVPZ5zEDoOXjJA7ZJwKzOEc5fZgZu7TTMeue8hP99Zu7nCLbWOhbxRk0kRLjVvWxkFlG2EUB58faY9UQ+gGG+LL5VNOGG7a2dhGSv1swEsp8faGUX4KpAx5lvOqP3lufpO0bhiffuHUfd5hRfwUD8K6cjQKAAMADA+ArRqF3dUYL3K6/FJyPqodYbuNBtyaeOM8me3y7ADSJuYmR8WCaviTUxpWKMnHPqXtZFKUqJ6KUpQClKUBo985dNo33kH+8P8AlUAW7qe78Lmyk9Ch/wB9R/fVXiSu1oIqVT+f8Hx/bdkoalY/1X7sm25Euq4b0jP9ZKnFVxw/uMXZB+1GwHyKn+41Y9YtbHht9js9jT49Nn1Z+GuUeEH8OWf33/sZK6vNcmcO5xZ7ctueQgSdo3JOACQ8WST2AZqxHXOs65T4z/w5efGP/wCPFXVea5Q4rXC3G3LsxHXmRYxjrlljjjIH85SPlQFmfugv4Lsv9Kv9g9a/hptRrXdbaEqEh1km0EdwzQ26BvkWB+VbP90THp2baL5TAfhC4rA4WbHa73Yv4E6u8swQebiCBkHzZQPnQEb4AbCS42m0sihhbxmRAf5RmCqcegLEeRAPhXSlcx8Dd5UstplJ2CJOhiy3QLJqVkyfDOCvxYV03mgK/wB4uCNjfXUly8lxE8hDMImjVNQABYAxk5OMnr3JNRD90suE2eM56z9T37QV+76ccrmHaElvs9IJo0ZY1Zkd2aToGAKuBjUdI+HrXn+6Q1crZ2vGr6/VgYGrTBnAyemaArebYk+z4LDaMLkCXLo4H6OaKVxoPmCqBhnuNQ8KuffLetNp7rT3EeAWWNZEznRKs8OtP7x5gg+NZG4+7Me0d2ILaboHSTS2MlHE8pRx6g/iMjxqjJb+52at9s+VcCXTHKpPRXjkV0kXzyFx6hwfAUBZ/wC5n7X/APq3/EVeFUf+5n7X/wDq3/EVeFAK0O/bsNm3ehWZjCygKCze0NPYdftZ+ArfVFeJt1JFs53ieSPS8RdomKyCPmoH0kHocGp1rM18yMtmUPsvajQ67eR3jgmeP6UiqvMKI2emsZDDJ8vWvqPd6WeVRaQyvHLK8dszgAsFJOC3u5CjJ8Oh8q3v+G0sjThrmOaGMFoUvoY5pJBqGmPKr0cjr3x0+Y1mwNr3EMrXULRqLdjLymbTH9ceWyxxZ8jg46gAde1drMubxh/fyMOFsSGG225stAsaS8tewRY50x8FDED8DWXLxJv5LbSl1brPnDRCCVLrJbSBGGBjckEHoMivGLi5e3MmgTWtkCGOsoxA0qSBli3U4wOnjU14XbzNf2zyXRV54XIMhRFblsupT0Ax9sdP4tZbMxXFOKLo4bxFsje6/CWe4cXG05pFY+1oDkzH78nXT8B19RWRv5wzgQQtBItnbrqNwzyOyL7ullRiS0h6rgd+led7xpmSOORbe2ZZdelROzSoEbSOaoX2Se4861G0uIwuzGt8Y5badDzYoo2Els4chZFkbJaQD2unQjIx5+JXuXE9vv75huvGDXbQ2okVvJbbPD2xLpGyvG/0y6Dg+0zAYRM4AjGM6vXBmPB1lW4vI0geDTHAJEdtR5q81XPUDGT4eH5VBN5bKVH0OrXc07pLbXiu7NLEE0qqKO5zpPmCMdsGrH4QxB/plwsLQrI8cel5GkfXGhMrF36klpM9exyKldhVP1/4eQ/GbrinAX2TcgeAR/kkqMfyBqsOC91o2npP+MhkQfEFH/ZGavS+s1mieJxlZFZGH6rAg/ka5vjWXY+015gOq3kBOOmuPsSPR0Jx8fSq9M+KuVfUlbykpHS9K8LK8SaNJImDo6hlYdiCMg1+bQv0gieWVgqIpZifAAftrBjoaTIrnHid/C9395P7GKrb4YbQkuoLi5lLfX3DtGpJKpGoVQqg9MAgjp3Iqo+Jx/8ANrv7yf2Mdb9JHhtcfT+DNc8wTL3O61pJHpezgIK4P1SDuPMDIPqK1/DnYklnYiGZCjCWUgEqTpMhKnKkjqMGpJbNlFI8VB/KozvhvE8NxYW8D6ZJ7hdfuk8hf0gwQcZz39DiskXKXg++Rc0lzKG2/CYL64U9455O/pIxB+fQ/Oun4Jg6qynIYBgfQjI/bVJcZt2WhuxdIv1c+AxA6LMq4IP3lUEeZDVPuFW8gu7BELfWwARSDx0gYjb4FQBnzU1r1P8AcqjNFNXhm4kzpSoLJt5rrb0VvDIeVaxyvPpYhWkIC6WwcEKWXofHV5VijByz6czQ3gnVKUqB6KUpQClKUBgbetObbTIBklGx94DK/mBVLiWr3qkt69n/AEW7ljxhc60+43Ufh1Hyrr9mz/FD3PnO3NPxcNi+T+n1Mjd/aXIuYpCcAMA33W9lvyJq5a5851W9uHvALq2Ck/WRYR/Mj7LfMDHxBqXaVTaVi+TIdiW8DlS+vNfUktU1xO4HvdTvdbPZA8h1SwudILnu6N2yx6kNjrk564q5aVxj6Y5pXcreRU5Q+lhANIUXi6NPl+mxipZw14GSW9wl1tFkzGQ8UKHV7Y91pG7dD1AXPXGT4G6qUBXvGbc652nawx2iK7JNrbU4X2eWy9z6kV78HN07jZthJDdqqO07yAKwYaTHEoOR6oandKAp3iTwM+lSvc7OZI5HJaWFvZRmPUsjfZJPcHpk5yKhf+A28YTkD6Vy8adAvF5enyxzdOPSulqUBT/DLgibOZLraDI8ie1FEp1KjeDu3YsPADoD1ya2PGzcS62oLQWaK/KMuvU6pjWItONXf3DVn0oCNcONiS2Wy7e3uFCyRhw4BDDrK7DqOnZhUR4x8K32kY7iyVeePYlBYKHj6lWyempT09Qf1RVp0oCr+Ce4l1sv6X9MRU5vJ0aXV86Odqzjt761aFKUArxvLRJo2jkUOjqVdT2KkYIr2rF2ltSK2jMlxKsSDALOQBknAGT4kmgKp27wnu41VLJ4ZIklMsesKk6scdGcrh1GPMfCtbd8Lr+cTy3EWu5kZWRllhWPqTzC69OuMY049au+GZXVWRgysAyspBUqRkEEdCCD3r7rUtVNeRU6YsoPanDXak0hke0jyQoIieFFwqhei6sZwv41IN390720baC29pKkU1uywCSWAvzBgJko+M/WSEeHbrVrwXKvnQwbSxRseDKcEfEV+x3CszKGBK4DDxBIBGfkQaPVSaw0jxVJPJRicN7+KWCSztHjaNUZjLLbMOePeKgMRo7YBGa/Y+Gm0+XMhtbdjMVZnZozIpVi31ZHugk9QPDyq9WbAyegHevBNoRmETCRTEU5gfPscvTq158tPXNe/Fz8kO5iV3sbca6I5M0UdvbhVeIxXDtNBcqvWeJiv2j7y5A6588z3YexktIEhiyVXOWY5ZmYlmdj4szEk/GvNN5rUyJGLmMvJnlqGBZsd8Cs22u0kBMbhwrMjYOcOjFWU+oIIPwqidkp7lkYpHtUb3y3Fg2mg5mY5VGI5VA1AfxSPtLnwPyIqRO4AJJwAMknoAB3JNfMNwrglGDAFlOP4ysVYfIgj5VGMnF5R60msMq3ZG622dl5S0kguYSSQjN7IPmFbBUnP2WIr92zuvtnag0XT29vECDoVjpJ8CQuotj1bFWrWPc38ccbSSSKqL7zEjSMHByfj0q74iWc4WfPBDu1jGWaG23fuLPZ0VtYSxc1MAvKraDli0h0rk5JY4qvb/gzfzyvLLdW7u7FnJMnUnv0EePkKuK6u0iXVI4RcquScDU7BFHxLMAPU183+0I4IzJNIsSLjUzEADJAHU+ZIA+NeQvnDLXUSrUtyv7PdfbkUaxptKDSoCrldRAHQDU0JNfO7vDq8TaMd5fXUdwU1eLs2SjKoAKgAAuT0qxbW6SVFeNw6OAyMpBVlIyCCO4Ir1p38sPkufoO7Ri7T2XHcxNFOgkjcYZT+RB7gg9QR1FVhNwqvLGfn7Juh44WQ6X0k+4Tgo46DuB+IzVs15Q3Kvq0MG0sUbHgwwSD69RUYWyhyWx7KCluV3dHeCdOXotrfPQyIwDY8wdTY+IGa2PDnh6+zWllnlWWWQBfZDYUAlm9purEkjwHu1Mp71IyA7hSxCqCepLHCjHqele1eu5uPCkkgoLORSlKpJilKUApSlAKhXE7d4zQCeMZeEHVjuYu5/o+98NVTWvwjPerKrHXNSXQquqjbBwl1ObudWy3f3jeznWWPrjo656Mh7qfw6HwIFbLiHuebGXmRD97yH2f82x66D6eXp08OsN51fTRlC6Gd0z5V0Tos8mjpLY22Y7uFZYW1Ke/mreKsPAj/wDdKzq5z3e3rmsZdcLdD76H3HHkR5+R7irk3Y4hW18AocQynvE5AJP6jdm+XX0FcPU6OVTzHmvvc+i02rjasS5MlFKUrCbRSlKAUrF2jtSK2jMk8qxIO7MQB8B5n0HWqd374zNMGh2fqjQ9GmOVkYeUY7oPU+192rK6pTfIhOxQXMnG3+LdlZztC5kldOjmJVZVbxUksPaHjjt275A13/jrYfydz/s0/wC5VBk162dm80ixxIXdyFRR3JPhW34aCXMyfETb5HR26/Ey32jPybeKfIUszMihFUeJIc9yQB0qXVFuHu5S7MtQhw0z4adx4t4Kp/irkgfEnxqU1hnw58OxsjnHiFKUqBIVp95tjvcpFyXVJIZknTWCUJTPstpOQCGPUVuKUBAJeHE7u5e9GGMWoIrxhgv0fUhVXwqDkOEC9hO387yueF0rxKn01vZDAHVN3cNqJ+sycswPXyPnViUoCup+Glyz6jf6spOh1GfOJQwAGJfZwWByMdsEMMafeLh7cAQar0HlNET0kAGhYQWQa+jfUsBnpiVungZ9SgIPabgTR2Utv9K1tJNDLluZpxGIOYje3qw5iY9CPery2Hw5mt+eHvOYsloLVRhsKRBFFnSWxpBiJA7/AFjdupae0oCG3u48hdGinWPFm1oxHMU62UjnAIwDHJzhs9RnOetayLhrcqqql8IhiUtoEoIZzdlSn1nh9LGc9Tyl6jwsWlAV1tDhlNOFBuUiUQTQ8tFlMY5y3I7PIcgGeJuuOsPQDoFyL3h5cSMSL3TmOdFxzPq+b9M0iP2/d/fcWc/5KmPDTPaUBB73h/M9nb26XhTkzyyk+37SSSSsi51ag0YkXSc918OhHnf8OHezhto50RY5Z3PsNpZZpHdfZDD2l1+PTufSp5SgIXs7cOWOCeOS75pluorhWIbAWK5jmwQT77BNJI8l8q+Nm7iTw2bxNdLLJ9Jhu0Zg5QNE0LlCCxIDNCx6dtfjjrN6UBBX4fzvKXkulwyxBxGskYYK9ozRhVfCx/vWTSB1zcPnx1YMPCuYIqPfswXST7U3VsWIkP6T7QtZx/7/AKVZFKAriXhlcurK+0CVKxD/ABuToWEPn6zxMJ/pnOazLXcG5R0Zr0SldeC4lJQlYwGTEg65jIOSRhu3fM7pQFcbN4Wzw8s/TfbUBWcB9YQXHO0qxft7TDB6dvUVmbG4eTQywSPd55TBtC83QPBgoL/aGSdWertU7pQClKUApSlAKUpQClKUB4Xtkk0bRyoHRhhlPYiqN364ey2DGSIGW3J6N3aP0kx4frdj44Pe+a/GUEEEZB6EHsRWijUSpfLbyKLqI2rnucpmSvkyVc+9nByKcmSyYW7nqYznkk+mOqfLI9BVT7e3WurI/vm3dB/HxqjPwdcr8u9dqvVQsXJ+xyp6acN0bLZHEe+tQAlwXUdkkHMXHkC3tAfAipNa8d51/S2kT/dd0/aGqrS9fBaoWVVS3iThZZHZltPx+fHSwXP+nJ/+utJtPjdfSDEYit/VU1N+Lkj8qr4mvnNUdzUtkW99Y+pmbT2xNcvruJnmbzdi2PQZ6AegrCr0gt2kYJGjOx7KoLMfgB1NWBuvwVurkhro/RI++DhpiPROy/zjkeRpKcYLmIwlN8iDbL2VLdSrFbxtLI3ZV/MnwAHiT0FdAcO+GsezV5kuJblhhm+ygPdI8/m3c+g6Vv8AdrdK22fHotoguffc9ZHPmzePw6AeAFbiufbe58lsba6VHm9xSlKzl4pSlAKUpQClKUApSlAKUpQClKUApSlAKUpQClKUApSlAKUpQClKUApSlAKUpQClKUApSlAKUpQCvxlBGCMg9DX7SgI3tPh1s+4JMlnGCftJmM58/qyM/Oo/PwMsGPsvcR+iyKR/voT+dWJSrFbNbMg64vdFbDgNZeM9yf58X/brZWPBvZsXUwvKf85I5H4KQPyqb0o7ZvqeKuC6GFs3YsFsum3gjhHjoRVz8cDr28azaUqssFKUoBSlKAUpSgFKUoBSlKAUpSgFKUoBSlKAUpSgFKUoBSlKAUpSgFKUoBSlKAUpSgFKUoD/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10" name="Text Box 5"/>
          <p:cNvSpPr txBox="1">
            <a:spLocks noChangeArrowheads="1"/>
          </p:cNvSpPr>
          <p:nvPr/>
        </p:nvSpPr>
        <p:spPr bwMode="auto">
          <a:xfrm>
            <a:off x="489167" y="3080084"/>
            <a:ext cx="8390138" cy="4450449"/>
          </a:xfrm>
          <a:prstGeom prst="rect">
            <a:avLst/>
          </a:prstGeom>
        </p:spPr>
        <p:txBody>
          <a:bodyPr>
            <a:normAutofit/>
          </a:bodyPr>
          <a:lstStyle>
            <a:lvl1pPr marL="342900" lvl="0" indent="-342900" eaLnBrk="0" hangingPunct="0">
              <a:spcBef>
                <a:spcPct val="20000"/>
              </a:spcBef>
              <a:buChar char="•"/>
              <a:defRPr sz="2400">
                <a:solidFill>
                  <a:schemeClr val="accent2"/>
                </a:solidFill>
                <a:latin typeface="+mn-lt"/>
                <a:ea typeface="ＭＳ Ｐゴシック" pitchFamily="-106" charset="-128"/>
              </a:defRPr>
            </a:lvl1pPr>
            <a:lvl2pPr marL="742950" indent="-285750" eaLnBrk="0" hangingPunct="0">
              <a:spcBef>
                <a:spcPct val="20000"/>
              </a:spcBef>
              <a:buChar char="–"/>
              <a:defRPr sz="2800">
                <a:latin typeface="+mn-lt"/>
                <a:ea typeface="ＭＳ Ｐゴシック" pitchFamily="-106" charset="-128"/>
              </a:defRPr>
            </a:lvl2pPr>
            <a:lvl3pPr marL="1143000" indent="-228600" eaLnBrk="0" hangingPunct="0">
              <a:spcBef>
                <a:spcPct val="20000"/>
              </a:spcBef>
              <a:buChar char="•"/>
              <a:defRPr sz="2400">
                <a:latin typeface="+mn-lt"/>
                <a:ea typeface="ＭＳ Ｐゴシック" pitchFamily="-106" charset="-128"/>
              </a:defRPr>
            </a:lvl3pPr>
            <a:lvl4pPr marL="1600200" indent="-228600" eaLnBrk="0" hangingPunct="0">
              <a:spcBef>
                <a:spcPct val="20000"/>
              </a:spcBef>
              <a:buChar char="–"/>
              <a:defRPr sz="2000">
                <a:latin typeface="+mn-lt"/>
                <a:ea typeface="ＭＳ Ｐゴシック" pitchFamily="-106" charset="-128"/>
              </a:defRPr>
            </a:lvl4pPr>
            <a:lvl5pPr marL="2057400" indent="-228600" eaLnBrk="0" hangingPunct="0">
              <a:spcBef>
                <a:spcPct val="20000"/>
              </a:spcBef>
              <a:buChar char="»"/>
              <a:defRPr sz="2000">
                <a:latin typeface="+mn-lt"/>
                <a:ea typeface="ＭＳ Ｐゴシック" pitchFamily="-106" charset="-128"/>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indent="0">
              <a:buNone/>
            </a:pPr>
            <a:endParaRPr lang="en-US" altLang="en-US" dirty="0"/>
          </a:p>
        </p:txBody>
      </p:sp>
      <p:pic>
        <p:nvPicPr>
          <p:cNvPr id="3" name="Picture 2" descr="6.-The-famed-fisheries-of-the-Kolkata-wetlands-that-are-locally-known-as-bheries.-Credit-Dhrubajyoti-Ghosh-1020x7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5853"/>
            <a:ext cx="4029529" cy="30221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15-1760_4194_blow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529" y="3835853"/>
            <a:ext cx="5413866" cy="30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763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68300" y="-266700"/>
            <a:ext cx="8394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3200" b="1">
              <a:solidFill>
                <a:schemeClr val="accent2"/>
              </a:solidFill>
            </a:endParaRPr>
          </a:p>
        </p:txBody>
      </p:sp>
      <p:sp>
        <p:nvSpPr>
          <p:cNvPr id="3075" name="Text Box 3"/>
          <p:cNvSpPr txBox="1">
            <a:spLocks noChangeArrowheads="1"/>
          </p:cNvSpPr>
          <p:nvPr/>
        </p:nvSpPr>
        <p:spPr bwMode="auto">
          <a:xfrm>
            <a:off x="414687" y="162194"/>
            <a:ext cx="7735887" cy="1077218"/>
          </a:xfrm>
          <a:prstGeom prst="rect">
            <a:avLst/>
          </a:prstGeom>
        </p:spPr>
        <p:txBody>
          <a:bodyPr>
            <a:noAutofit/>
          </a:bodyPr>
          <a:lstStyle>
            <a:lvl1pPr marL="540000" eaLnBrk="0" hangingPunct="0">
              <a:spcBef>
                <a:spcPts val="1800"/>
              </a:spcBef>
              <a:defRPr sz="3200" b="1">
                <a:solidFill>
                  <a:srgbClr val="000099"/>
                </a:solidFill>
                <a:latin typeface="+mj-lt"/>
                <a:ea typeface="ＭＳ Ｐゴシック" pitchFamily="-106" charset="-128"/>
                <a:cs typeface="+mj-cs"/>
              </a:defRPr>
            </a:lvl1pPr>
            <a:lvl2pPr algn="ctr" eaLnBrk="0" hangingPunct="0">
              <a:defRPr sz="4400">
                <a:solidFill>
                  <a:schemeClr val="tx2"/>
                </a:solidFill>
                <a:latin typeface="Arial" charset="0"/>
                <a:ea typeface="ＭＳ Ｐゴシック" pitchFamily="-106" charset="-128"/>
              </a:defRPr>
            </a:lvl2pPr>
            <a:lvl3pPr algn="ctr" eaLnBrk="0" hangingPunct="0">
              <a:defRPr sz="4400">
                <a:solidFill>
                  <a:schemeClr val="tx2"/>
                </a:solidFill>
                <a:latin typeface="Arial" charset="0"/>
                <a:ea typeface="ＭＳ Ｐゴシック" pitchFamily="-106" charset="-128"/>
              </a:defRPr>
            </a:lvl3pPr>
            <a:lvl4pPr algn="ctr" eaLnBrk="0" hangingPunct="0">
              <a:defRPr sz="4400">
                <a:solidFill>
                  <a:schemeClr val="tx2"/>
                </a:solidFill>
                <a:latin typeface="Arial" charset="0"/>
                <a:ea typeface="ＭＳ Ｐゴシック" pitchFamily="-106" charset="-128"/>
              </a:defRPr>
            </a:lvl4pPr>
            <a:lvl5pPr algn="ctr" eaLnBrk="0" hangingPunct="0">
              <a:defRPr sz="4400">
                <a:solidFill>
                  <a:schemeClr val="tx2"/>
                </a:solidFill>
                <a:latin typeface="Arial" charset="0"/>
                <a:ea typeface="ＭＳ Ｐゴシック" pitchFamily="-106" charset="-128"/>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indent="0">
              <a:buNone/>
            </a:pPr>
            <a:r>
              <a:rPr lang="en-US" altLang="en-US" dirty="0"/>
              <a:t>City of Paris Climate Bond</a:t>
            </a:r>
          </a:p>
        </p:txBody>
      </p:sp>
      <p:sp>
        <p:nvSpPr>
          <p:cNvPr id="3076" name="Text Box 5"/>
          <p:cNvSpPr txBox="1">
            <a:spLocks noChangeArrowheads="1"/>
          </p:cNvSpPr>
          <p:nvPr/>
        </p:nvSpPr>
        <p:spPr bwMode="auto">
          <a:xfrm>
            <a:off x="489169" y="1366200"/>
            <a:ext cx="9027810" cy="1461221"/>
          </a:xfrm>
          <a:prstGeom prst="rect">
            <a:avLst/>
          </a:prstGeom>
        </p:spPr>
        <p:txBody>
          <a:bodyPr>
            <a:normAutofit/>
          </a:bodyPr>
          <a:lstStyle>
            <a:lvl1pPr marL="342900" lvl="0" indent="-342900" eaLnBrk="0" hangingPunct="0">
              <a:spcBef>
                <a:spcPct val="20000"/>
              </a:spcBef>
              <a:buChar char="•"/>
              <a:defRPr sz="2400">
                <a:solidFill>
                  <a:schemeClr val="accent2"/>
                </a:solidFill>
                <a:latin typeface="+mn-lt"/>
                <a:ea typeface="ＭＳ Ｐゴシック" pitchFamily="-106" charset="-128"/>
              </a:defRPr>
            </a:lvl1pPr>
            <a:lvl2pPr marL="742950" indent="-285750" eaLnBrk="0" hangingPunct="0">
              <a:spcBef>
                <a:spcPct val="20000"/>
              </a:spcBef>
              <a:buChar char="–"/>
              <a:defRPr sz="2800">
                <a:latin typeface="+mn-lt"/>
                <a:ea typeface="ＭＳ Ｐゴシック" pitchFamily="-106" charset="-128"/>
              </a:defRPr>
            </a:lvl2pPr>
            <a:lvl3pPr marL="1143000" indent="-228600" eaLnBrk="0" hangingPunct="0">
              <a:spcBef>
                <a:spcPct val="20000"/>
              </a:spcBef>
              <a:buChar char="•"/>
              <a:defRPr sz="2400">
                <a:latin typeface="+mn-lt"/>
                <a:ea typeface="ＭＳ Ｐゴシック" pitchFamily="-106" charset="-128"/>
              </a:defRPr>
            </a:lvl3pPr>
            <a:lvl4pPr marL="1600200" indent="-228600" eaLnBrk="0" hangingPunct="0">
              <a:spcBef>
                <a:spcPct val="20000"/>
              </a:spcBef>
              <a:buChar char="–"/>
              <a:defRPr sz="2000">
                <a:latin typeface="+mn-lt"/>
                <a:ea typeface="ＭＳ Ｐゴシック" pitchFamily="-106" charset="-128"/>
              </a:defRPr>
            </a:lvl4pPr>
            <a:lvl5pPr marL="2057400" indent="-228600" eaLnBrk="0" hangingPunct="0">
              <a:spcBef>
                <a:spcPct val="20000"/>
              </a:spcBef>
              <a:buChar char="»"/>
              <a:defRPr sz="2000">
                <a:latin typeface="+mn-lt"/>
                <a:ea typeface="ＭＳ Ｐゴシック" pitchFamily="-106" charset="-128"/>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endParaRPr lang="en-US" altLang="en-US" dirty="0"/>
          </a:p>
        </p:txBody>
      </p:sp>
      <p:sp>
        <p:nvSpPr>
          <p:cNvPr id="3077" name="AutoShape 2"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78" name="AutoShape 4"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79" name="AutoShape 6" descr="data:image/jpeg;base64,/9j/4AAQSkZJRgABAQAAAQABAAD/2wCEAAkGBhQSEBQUERQUFBIWFhgYGRgXFxcZFhYcFxgaFxYXGBUcICYeFyAjJRUVIDIgIycpLCwsFh8yNTE2NSYsLSkBCQoKDgwOGg8PGiokHyUpLCkvLTUsLCwsKjQtMCksLCwtMCw1LDQsLCwpLCwpKSwpKSksKSksLCwtLCksKSksLP/AABEIAGoAkAMBIgACEQEDEQH/xAAcAAACAwEBAQEAAAAAAAAAAAAABgQFBwMBAgj/xABFEAACAQIEAwUEBgUKBwEAAAABAgMAEQQSITEFBkEHEyJRYTJxgZEUI1KhsfAzQrPB4SU0YnJzdJKi0fEkQ1OCk6PiFf/EABsBAAIDAQEBAAAAAAAAAAAAAAADAgQFBgEH/8QAMBEAAQQBAwEFBwQDAAAAAAAAAQACAxEEEiExUQUTQYHRImFxkbHh8DJSocEUI2L/2gAMAwEAAhEDEQA/ANvooooQiiiihCKKKKEIorwml2bmiKZpIsO4YxHLJbcX2t5gm4zDS6kbikZE3cxOkIJA6L0bmlM4hxYg5Y7aHU9PcP8AWp2CxgkFxv1HlS2BXWCQqwK+1+Pp61yOP21MJi9+7T4dPh+bqwYxSaKKj4TFhxpa43F72+PX31Irso5GyN1NNhV6rlFFFFTXiKKKKEIooooQiiiihCKKKKEIrxjpQaUeYuZyT3cBFgfE9gQbbqo6+p+A9K887IW6nqLnBotU3PPPJJOHwraaiSRTrpoUQja3VvgPRI4fI0Lq8JyMosLDw20upXYqbWI/hVrxLgqopkhXLGLZ4x/yegK+cflvluAdKgpF5Ak3sAouSTsqge0T0A/iOhxDDJBce7T/AD1v0VF7nF1p/wCD8XXEJdRlcWzpuVJ00+0p6H4GrLbQb7Ej8B+8/k59hpTAwaJl721i+jqoJuY1OzA2GZutgBoLl04VxRZ0uvhYWzJvl8iOrKdbH561wfbXYpxrnxx7BO//AD9j/C0oMgP9l3KnxSFWDLofu9xq9wuLDjTfqPKqID5+XX8/npXWKQobqfF1PT+qPP39flWT2bmuxed2fnCsPaCmCiuGFxQcab9R1Fd67WORsjQ9psFViCOUUUUUxeIooooQiiiihCK8vXpNZvzzzwWLYfCsLeJZZQdbjRo0PmDox6WtveypZWxttymxhcaCtOOc2pKXhw0gYpcSld7CwOQ7MAbhiPZ0vvVCsdqUsIpjKmMlCtspW1xbTTp1ta1vmabuGYoTLdVtILZkUH08UY1JUnpuvXQg1zWW907tY+Xoo5GMWjUOF1iJUgr7Ww0uTfS2X9a99qh4/hojDPDsf0gBv3INgVjP2CSwL3NtBcDezjS21sxFiRqF/oqevW7ddhpv2iBBuNPzbUddLi3rTez892E7bdp5Hp71U03slVYvSpOEd0dWiuZL2QKMxcn9TLcBget9AASSALiwx/CstmiVmUkDu1F2VmIACg7qT1Oij2jYXriihAQrBmYWZxcrb/pxH7Hm+7nYhQBX0COePJjDmUQR+X6KoQWmymvh+PWVPCVLWGcKxYC/SNyAXS9xnt4rVKtSdhnZGDIbMPkfQjqPz5WasBjRKtwDmG69QfQ9QfP51wnbfYrsc99Duzp+37FamLlCT2TypUblSCu/4+lXGGxAYab9aqAP9x+A9Pxr7jcqbjf871lYOacR2nlvj6hWnM1K6orlh8QGHkeorrXYxyNkaHNNhVqpFFFFMQiiiihC8K1mnOHI4gJmwy/U/rIo/R+qgfq+nT3baZevm4PkaRPC2ZukqbHlhsLDe6sNifQKWYk6AKo1Yk6BRqTWjcocndz9diNZiPClwVhB3Fx7TnYttpYdS1jw/lOCLEGZQbkeBTbJFe+coPNr2JN7AWFhe97VXFwxF7TtymyzF+wSrxbgndnMg+r8vsf/AD+FQMvoSToABcsfIDqad2UGoGG4Qkbs4uSdr7IOoXyv1O+3kKrzdmh0gLDQ8fsqpb0UfhPBQoLSgM7AgjcKDug8731PX3Wpe45y73BzRgmI/wCT0Pp69Kea+ZVBBBAIPToa28V3+NszhLlhD20szkbKBozMTlVFF3dj+qo0F9CbmwABJIAJpu5d5a7q8k9mndbG1ykS791HcbfaewLkDYBVWTw7luKGZ5RmZz4VzWtGml0jHQEi5OpNhc2VQLcVZycnvRpHChBBo3PKrMThcp/o/h6Vxy7W1J2HnVwy3FjXKDCBSSNSfPoOgFcnN2Pqlth9k8+5XhJQ3XmEwmXU6sdz+4elSKKL1uxRtiaGt4Sib5RRRRTELw0ic6dpAw0n0bCp3+LbSwBKoT7IIGrMb+yPiaYubuN/RMFNPpmRfDfYsdEHzIrN+xjhXfYjEYqW7MlgrHW7yFmka/nYL/jpT3HUGhaGLA3u3TyCw3YDqUw4XkLFYlQ/EMdiA5H6OB1jVL2uCQCG67Cur9k0Vj3eLx0bdCJgR8RlBPzFPYFFq97tviknLlvY0OgAWLy8c4hwnGRwTTd9CxSxcEhkLBWKknMrDXqelbMKXOdORo+IpGJHMbRsSGUAmzCzLrprZT/2imUChjS0nopZMzJWscBTt9Xv6LKu0bCYjh9sRhsZiAs0zBkZgwVnDP8AVm2ijKRlN+lWfLvAMZicJDOeJ4lTIgbKFQgX6XtXx24/zGD+8j9lJTJ2fn+TMJ/YrSwPbI/tWnvIw2PoXqIuhwFQ8W5Ix3dMYuJTvIBcKwVQ3pmGx9am9k8zPw5XkZ3dpJMxdiTo5W2u1rbVe4jjyJi4sLlJklR5Li2VQhA1663NreVWUUQXYAe7T40wNF2Cqb53mLu3Dkgg0AVU8ycAbEquSebDyJcq0bWFzbR02caD1HQ6m+HYjnjiEUxV8S7PFIwIuChMbZSNACVJHxBr9FEVinB+ADHcLx7qLzLi5JY7dbKrFfW4dh/tS5gSRpV/s2RjQ7vQC2wOBta1/hHEkxEEc0eqyKGHpcXt8NvhU2ss7E+YcyS4Vz7H1kfqraOoHobHr7fpWpFqbG7U0FZ2VAYJXR9FD4zxNMPBJNJ7MaFj622A9+1YdwTmnH4/FxwNi5IxM5vltlQWLEKN+hA18qfO0BmxuLw/DYzZG+txJHtKi2yAHbU36HXL5GlYBY+aAFACiYAAWAF4ABYfGkSkkiuLWrgMY2N9gFxaXDxquOeq1Xl3l9cHF3ayTS3YsXmkLuSQBudANBoAB8SSbagUVZWGSSbKSO16/wD+XJ/Xiv8A+QWqu7DZB9DnW+oxF7dbGNLH/KflTpzNwQYvCSwG3jUgEi9m3VvgQDWP9mXGzgMfJBiQYu9tG4a3gkQnJfzBzMLjTxA9aQ/aQFa+P/twnxN/UDq8lulFeXoBqwsde0Ur8+c5Dh+HDgB5XbKiE2Btq506AfeQOtX3D8SZIo3YZS6KxH2SwuRf0v8AdXmoXSYY3BgfWx48kh9uX8xg/vI/ZSVG5Z5HlnwEDjH4qNXjBCIQFW/QdakduP8AMYP7yP2clMvZ+P5Mwn9itI03Ib6LS710eEwt/cfBKPL/ACy+D43GrzSTh8NIytISWFmVSLn861p4r5MYvewuBaoUHG4mxL4ZWvMiLIwsbAMSB4tr6bU5rdOyoSyunIJG4Cn1m3YWv/AS364g/s460aZ7KT5An5a0i9i8OXhan7Ujn78v7qif1hMjNY8nxb/aSOOxHg/GBLEpEJPeBQNDG+kqKNBprYbDwitnxnFI44GnZh3SoXuDuLXFvf8AvFKHa7y79IwYmUXkw5LD1RrCQW67K3ndfU0k8L49NxDDYXhilhdz3r6foUsyi9j52v5ot9GpV92S35LRdH/mQsl8W7O+HX5J57M+Gu6zcQxH6fGNmA0skYvkUfd7wF8jdG5iJj5kU/axMHybIn+tbbh4lRQigKqiwA2AGgFYzz2luYYPWTCn/wBgr2RtNHxUcGXXNIerT5D8C2wUV4DXtWFirwilPnLs7gx4zH6ucCwkXW/o67MPvptorwtBFFMjkfE7Uw0VmfDV41gPqzCmOgA8JEihx5C7EN02IbferQ84cQYARcKlz9c8iIo9zGnZ686VEMrxKsOyGvOpzG35j6FZUez3H8RnE3FHSJBp3SEEqt/Eq2JVM2+bMx+QtqqpX3RQ1gbwlTZDpqBoAcAcBZj2h8O4jjgIYsEVijlLBzNBd7BkUgZ/CCGJ111Fc+W4+OYSJYRhYpYluFzSxhlHQZg+3patSoqPd76rKsNzSIhFoaR5/PlZ3xDifHmW0WDgjJBGYSRuw8iuZwL+8EV99mHLWLw8uLlxyFZJjHZmeN2bLnzHwEge0mmm3pWg0V6Gb3ZS3ZVxmMMaL6A39Uq84T4+xiwWGWQPGQZWlRQhOmiEhiba+VKfJvD+L8PXuvoizQFr2M8SlLkZiDm1GhNrbmtWooLLN2hmVojMWhtH439VznhDqysLqwII8wdCKz7sv5HkwkuJknUghu6iJtdkU3MgsTo3g/wmtENH8akWgkEpbJ3sY6NvDqvyUDjM8yQs2Hh7+UWyx51S9zrdm0AG/wAKyjmHlDi2KxX0r6PHFIMmQLNGcuQ3U3JsxB18q2eivHsDuVPGyjjm2tF++/VUXK+Oxkit9Owq4dly5SsiOslwcxAUkrYgaH7Xvq9ooqQGyrudqNgUv//Z"/>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80" name="AutoShape 10" descr="data:image/jpeg;base64,/9j/4AAQSkZJRgABAQAAAQABAAD/2wCEAAkGBhQQEBQUEBAVERUWFxgVExcXFRYXFRgVFxQVFxcWGBcYHCgeHRsjGxIXHy8iIygpLS0tFyAxNTEqNSYrLCkBCQoKDgwOGg8PGi0kHyQtLCkpLDUsLCwsLCw0LDAsLCwsLywsKSwsLCwwNS8pLCwtLiwsLCksLCwsLCksLCwvKf/AABEIAI0BZQMBIgACEQEDEQH/xAAcAAEAAgMBAQEAAAAAAAAAAAAABgcEBQgDAgH/xABOEAACAQMBBgMEBgMKDAcBAAABAgMABBESBQYHEyExQVFhIjJxgRQjQnKRoTNisQgkNVJTgpKys8EWQ1Rjc4STosTR0tMXJTSDtMPwFf/EABoBAQADAQEBAAAAAAAAAAAAAAACAwQFAQb/xAAxEQACAgECAwYEBQUAAAAAAAAAAQIDEQQxEiFBBRMiUWGBFHHB8DKRobHRFSNCUuH/2gAMAwEAAhEDEQA/ALxpSlAKUpQClKUApSsa62hHF77genc/gOtepN8keOSissyaVHL3fJV/RxFvViFH5ZrSXO/8492OMfEMT/WFaYaS2eyOdd2ppqt3+SJ9Sq2/8RLkfZiP81v7mr2h4oSL+kt0bz0sV/I5qx6C5dP1Kods6WXVr2LDpUV2fxItJTh2aA/rj2f6S5H44qTwzq6hkYOp7FSCD8COlZZ1Tr/EsHSrurtWYNM+6UpVZaKUpQClKUApSlAKUpQClKUApSlAKUpQClKUApSlAKUpQClKUApSlAKUpQClKUApSlAKUpQClKUAr5dwBk1+k1g3L5r1LJGUsIx73aLHovsj8/xrQ3C1tpxWF9FaQ4RST+XzNba8RORfxTfmaO5WtPdrU8i3TLfpJMeijJ/E/wDKvcbmW/2lZvi5H9XFaY6uuBzrey77lySXz+2Va4rFlFW4+5Fof8UR8Hf/AKq1l7w0hYfVyvGfXDj8Oh/OtEe0KnvlGX+iamHNYfv/ACkVTMK+9mbfntG1W8pTzHdG+8p6H9tSDbu4dzbgsE5yD7UeSQPVe/4ZFQ+atkZQtjyw0QjC2iXiTTLd3S4mxXZWK4AgmPQdfq3PkpPY/qn5E1Nq5elqyeHXEshltb18g4WGVj1B7BJD5eAb5HzHJ1Wh4Vx1/kfR6TW8fhs38y2KUpXKOoKUpQClKUApSlAKUpQClKUApSlAKUpQClKUApSlAKUpQClKUApSlAKUpQClKUApSlAK/CcV+1gbSusYUfE/3CpRWXghOSiss+5LjNY8slY3Or3s4eYevujv6+lW8PDzMvG5vCP23sdfVui/ma2ccYUYUAD0r6ApVUpNmmFaiKUpUSwUpSgFRHe7h9FeAvEBDP31DojnycD+sOvxqXUqyuyVb4osrsqjZHhksnM21bCS3kaOZCjqcMD+31B7gjvWrkrpTbu6NresrXMOtlGAQzKcHwJUjIz59snzrVHhTs7/ACY/7WX/AKq68e0YOPiTycv+nzi/C1g1XCbfc3UX0adszRLlGJ6yRDp1Piy9AfMEHzqw6jOzOHFjbTJNDCySIcq3Nl6dCD0LYIIJGD51Jq5V0oSnmGx06lKMcSFKUqktFKVE9+d4rm1e1jtFiBuJDEZJgxRWwNCnSQcsc9fSpRi5PCPG8LJLKVSx4rbSELystqojlEEimOTWrMrEEjmdvq2HxFZ8vETaK3V1Bm1zbRyyluTJh1iUMMDm9NQYEfGr/hZ+hX3sS2qVU1jxD2hLJaqWtV+kxySk8mQ8tI2lDEjm+10hJ6edb+636mGw0v1WPmsE1ZDGMEy8tjpBz4Hpmoyokml7HqsTJ1SqluuIm0Y5LyMm1LWqiTpDJiSMyRrqH1vQaZVfx6GseDineyTxRJNYnmRq5cxyBEZoy7Rueb0ZSCvxxUvhp+h53sS4qVSh4s7R+jxz6bUiSR4kXlSatSLGxP6TGPrQO/erM3Q2xLcRzC5MRlhmaFzEGCEqiMcBjnILlT6rUZ0SgsslGxS2N/SlafebeqDZ0XMuGxnoiL1dyPBR+0noM9apSbeESbxubilVhY737W2mC1hbQ28OcCSU5zjp0J6H5IQO2axts7z7b2YA90kE8ROC6rlQT2BKFSufMjFX/DyzjKz5ZId4ty2KVGtm7wz3mzEubWGPnOMiN3PLyshVhqAB7KSPlVfX/Ge9gleKW0gR0Yq6/WHBHfs3X5V5Cic20ugdkVzZc1Krn/CjbmnV/wDyoiCM9H69fTm5rM4f79XF/PPDcwJC0KqSAHDBixUqwY9MYrx0ySb5cvU9U1nBOqV53FwsaM8jBFUFmZiAAB3JJ7Cq4u+Kk11OYNj2vPYf4yTIXHbVpyML6sw+FRhXKex7KSjuWXSq1ujvDEpkzbS4yTGgUnHkAQpPybPxrO4ccQ5doySw3ESRyRqGyuoZ9rSwKNkgg48fGpOlqLkmng8U1nBPKUpVJMUpSgFKUoD8JqJz32t2bzPT4eH5VINs3HLgkb9XA+J6D9tQdbitmmrymzla+/hkoe5txcZqUWkGhAPHx+PjUT2F7c6Dyyx+QyPzxUyqOo5NRLND4k5+wpQ1znwz4ibQudrW0M95JJG7MGU6cECJyM4XzArKdE6MpSudeKXEPaFrte5ht7ySKNCmlRpwMwxscZHmSfnQHRVKq/jRvPc2Wz7WS1naF3kAdlxkjks2DkeYzWbwP3huL3Z0kl3M0zi4dAzYyFEUJA6AeLH8aAsOlUVxK43y85rXZbBAjFHnADO7A4KxAggLnpqwSfDHcxs7H3k0c/O0Me9jnvr8/wBDr1fLT8qA6ZpVE8MuNk5uEtdptrDsI0mICujnoqyYABUnAzjIJ6k+G949b13VgLP6HcPBzDNr049rSIdOcg9tR/GgLZpVP8E+J8l4z2l9KZJuskDtgF1A9uPoB1XGoemr+LU04p7VltdkXM1vIYpEEelhjIzNGp7+hI+dASylVLwF3sur/wCmfS7h5+XyNGrHs6ufqxgDvoX8KtqgFRfiZs3n7Mnx70YEyHxDRHVkeukMPnUorV70/wDobr/QTf2TVODxJMjJZTOZ5NqSvzQ0jNz2DTD+UYMWBPrlifnU2XdMCblTbW5e0Jo+W0ZR2X6yMAQSTZxkrpX8MZ6Zhd/bRxlORMZhoRnblsmiQ+8mD3wR37Gpi29ez5bhb+eG4+lrpdolKch5owoV9Z9pV9gEj9vj2bM/4/t+W5ijjqRKe/uIpNDOyvEj22OmVTLq8Y9Mu4+ferJQ6t0T44P7L7P7DUL2Lbw7RuJPpH0nnTSlg0EaSIvMbrrU+0AGbuD2q59lbgxxbNawkleRHLFnACN7T6vZB1AYwPOqNRZGPCnvlMnXFvPyKF2bBJfXUURkJeVki1Mc4UBVGfMKqjp+qKlCbA2fdSS2loLhJ41k5UsjK0czxAllZB7gOk4Ix6+R8dt7pXNlew/RbZom1/vYc+OaSRo8tzCoxgEL1BUAYxWRJvOxVprfZcdrNcu1u11zG0cx/wBIEVvZjY5yTnp174NWyk5YcH+q/UiljchC3r6UAdgqMXjGThWbTlh5H2F6/qirl4GTFra51EkmfUSTkktGmSSfEkGqvtd38s0SEzXSTCNbdELpIi51vzVIGkEY8Ohznys7gzdcx78iJIBzIzyk9xDiRSB/RqGqadbx98z2rKkiy5pgiszHSqgsxPYADJP4Cuep7uTbu1kDEhJH0oP5OBcsceuhST6mrg4m3hi2VdEHBKCPp5SOsZ/JzVX8FLcNtMsfsQSMPiWjT9jms2mXDXKzr0LbXmSiXna2qxIqRqERAFVR2CgYAFee0bBLiF4pRqSRSjD0YY/GsmlYs9TQRfhtsuW12esM6FGSSUdfFTKxDD0Oc1TPE3+F7v76f2MVdHVzjxN/he7++n9jFW/SS4rZN+X1M1yxBI6Lh91fgP2VH7Pd1otqz3SheXNAit19rmo2O2O2gL1zWhPGmwVPZ5zEDoOXjJA7ZJwKzOEc5fZgZu7TTMeue8hP99Zu7nCLbWOhbxRk0kRLjVvWxkFlG2EUB58faY9UQ+gGG+LL5VNOGG7a2dhGSv1swEsp8faGUX4KpAx5lvOqP3lufpO0bhiffuHUfd5hRfwUD8K6cjQKAAMADA+ArRqF3dUYL3K6/FJyPqodYbuNBtyaeOM8me3y7ADSJuYmR8WCaviTUxpWKMnHPqXtZFKUqJ6KUpQClKUBo985dNo33kH+8P8AlUAW7qe78Lmyk9Ch/wB9R/fVXiSu1oIqVT+f8Hx/bdkoalY/1X7sm25Euq4b0jP9ZKnFVxw/uMXZB+1GwHyKn+41Y9YtbHht9js9jT49Nn1Z+GuUeEH8OWf33/sZK6vNcmcO5xZ7ctueQgSdo3JOACQ8WST2AZqxHXOs65T4z/w5efGP/wCPFXVea5Q4rXC3G3LsxHXmRYxjrlljjjIH85SPlQFmfugv4Lsv9Kv9g9a/hptRrXdbaEqEh1km0EdwzQ26BvkWB+VbP90THp2baL5TAfhC4rA4WbHa73Yv4E6u8swQebiCBkHzZQPnQEb4AbCS42m0sihhbxmRAf5RmCqcegLEeRAPhXSlcx8Dd5UstplJ2CJOhiy3QLJqVkyfDOCvxYV03mgK/wB4uCNjfXUly8lxE8hDMImjVNQABYAxk5OMnr3JNRD90suE2eM56z9T37QV+76ccrmHaElvs9IJo0ZY1Zkd2aToGAKuBjUdI+HrXn+6Q1crZ2vGr6/VgYGrTBnAyemaArebYk+z4LDaMLkCXLo4H6OaKVxoPmCqBhnuNQ8KuffLetNp7rT3EeAWWNZEznRKs8OtP7x5gg+NZG4+7Me0d2ILaboHSTS2MlHE8pRx6g/iMjxqjJb+52at9s+VcCXTHKpPRXjkV0kXzyFx6hwfAUBZ/wC5n7X/APq3/EVeFUf+5n7X/wDq3/EVeFAK0O/bsNm3ehWZjCygKCze0NPYdftZ+ArfVFeJt1JFs53ieSPS8RdomKyCPmoH0kHocGp1rM18yMtmUPsvajQ67eR3jgmeP6UiqvMKI2emsZDDJ8vWvqPd6WeVRaQyvHLK8dszgAsFJOC3u5CjJ8Oh8q3v+G0sjThrmOaGMFoUvoY5pJBqGmPKr0cjr3x0+Y1mwNr3EMrXULRqLdjLymbTH9ceWyxxZ8jg46gAde1drMubxh/fyMOFsSGG225stAsaS8tewRY50x8FDED8DWXLxJv5LbSl1brPnDRCCVLrJbSBGGBjckEHoMivGLi5e3MmgTWtkCGOsoxA0qSBli3U4wOnjU14XbzNf2zyXRV54XIMhRFblsupT0Ax9sdP4tZbMxXFOKLo4bxFsje6/CWe4cXG05pFY+1oDkzH78nXT8B19RWRv5wzgQQtBItnbrqNwzyOyL7ullRiS0h6rgd+led7xpmSOORbe2ZZdelROzSoEbSOaoX2Se4861G0uIwuzGt8Y5badDzYoo2Els4chZFkbJaQD2unQjIx5+JXuXE9vv75huvGDXbQ2okVvJbbPD2xLpGyvG/0y6Dg+0zAYRM4AjGM6vXBmPB1lW4vI0geDTHAJEdtR5q81XPUDGT4eH5VBN5bKVH0OrXc07pLbXiu7NLEE0qqKO5zpPmCMdsGrH4QxB/plwsLQrI8cel5GkfXGhMrF36klpM9exyKldhVP1/4eQ/GbrinAX2TcgeAR/kkqMfyBqsOC91o2npP+MhkQfEFH/ZGavS+s1mieJxlZFZGH6rAg/ka5vjWXY+015gOq3kBOOmuPsSPR0Jx8fSq9M+KuVfUlbykpHS9K8LK8SaNJImDo6hlYdiCMg1+bQv0gieWVgqIpZifAAftrBjoaTIrnHid/C9395P7GKrb4YbQkuoLi5lLfX3DtGpJKpGoVQqg9MAgjp3Iqo+Jx/8ANrv7yf2Mdb9JHhtcfT+DNc8wTL3O61pJHpezgIK4P1SDuPMDIPqK1/DnYklnYiGZCjCWUgEqTpMhKnKkjqMGpJbNlFI8VB/KozvhvE8NxYW8D6ZJ7hdfuk8hf0gwQcZz39DiskXKXg++Rc0lzKG2/CYL64U9455O/pIxB+fQ/Oun4Jg6qynIYBgfQjI/bVJcZt2WhuxdIv1c+AxA6LMq4IP3lUEeZDVPuFW8gu7BELfWwARSDx0gYjb4FQBnzU1r1P8AcqjNFNXhm4kzpSoLJt5rrb0VvDIeVaxyvPpYhWkIC6WwcEKWXofHV5VijByz6czQ3gnVKUqB6KUpQClKUBgbetObbTIBklGx94DK/mBVLiWr3qkt69n/AEW7ljxhc60+43Ufh1Hyrr9mz/FD3PnO3NPxcNi+T+n1Mjd/aXIuYpCcAMA33W9lvyJq5a5851W9uHvALq2Ck/WRYR/Mj7LfMDHxBqXaVTaVi+TIdiW8DlS+vNfUktU1xO4HvdTvdbPZA8h1SwudILnu6N2yx6kNjrk564q5aVxj6Y5pXcreRU5Q+lhANIUXi6NPl+mxipZw14GSW9wl1tFkzGQ8UKHV7Y91pG7dD1AXPXGT4G6qUBXvGbc652nawx2iK7JNrbU4X2eWy9z6kV78HN07jZthJDdqqO07yAKwYaTHEoOR6oandKAp3iTwM+lSvc7OZI5HJaWFvZRmPUsjfZJPcHpk5yKhf+A28YTkD6Vy8adAvF5enyxzdOPSulqUBT/DLgibOZLraDI8ie1FEp1KjeDu3YsPADoD1ya2PGzcS62oLQWaK/KMuvU6pjWItONXf3DVn0oCNcONiS2Wy7e3uFCyRhw4BDDrK7DqOnZhUR4x8K32kY7iyVeePYlBYKHj6lWyempT09Qf1RVp0oCr+Ce4l1sv6X9MRU5vJ0aXV86Odqzjt761aFKUArxvLRJo2jkUOjqVdT2KkYIr2rF2ltSK2jMlxKsSDALOQBknAGT4kmgKp27wnu41VLJ4ZIklMsesKk6scdGcrh1GPMfCtbd8Lr+cTy3EWu5kZWRllhWPqTzC69OuMY049au+GZXVWRgysAyspBUqRkEEdCCD3r7rUtVNeRU6YsoPanDXak0hke0jyQoIieFFwqhei6sZwv41IN390720baC29pKkU1uywCSWAvzBgJko+M/WSEeHbrVrwXKvnQwbSxRseDKcEfEV+x3CszKGBK4DDxBIBGfkQaPVSaw0jxVJPJRicN7+KWCSztHjaNUZjLLbMOePeKgMRo7YBGa/Y+Gm0+XMhtbdjMVZnZozIpVi31ZHugk9QPDyq9WbAyegHevBNoRmETCRTEU5gfPscvTq158tPXNe/Fz8kO5iV3sbca6I5M0UdvbhVeIxXDtNBcqvWeJiv2j7y5A6588z3YexktIEhiyVXOWY5ZmYlmdj4szEk/GvNN5rUyJGLmMvJnlqGBZsd8Cs22u0kBMbhwrMjYOcOjFWU+oIIPwqidkp7lkYpHtUb3y3Fg2mg5mY5VGI5VA1AfxSPtLnwPyIqRO4AJJwAMknoAB3JNfMNwrglGDAFlOP4ysVYfIgj5VGMnF5R60msMq3ZG622dl5S0kguYSSQjN7IPmFbBUnP2WIr92zuvtnag0XT29vECDoVjpJ8CQuotj1bFWrWPc38ccbSSSKqL7zEjSMHByfj0q74iWc4WfPBDu1jGWaG23fuLPZ0VtYSxc1MAvKraDli0h0rk5JY4qvb/gzfzyvLLdW7u7FnJMnUnv0EePkKuK6u0iXVI4RcquScDU7BFHxLMAPU183+0I4IzJNIsSLjUzEADJAHU+ZIA+NeQvnDLXUSrUtyv7PdfbkUaxptKDSoCrldRAHQDU0JNfO7vDq8TaMd5fXUdwU1eLs2SjKoAKgAAuT0qxbW6SVFeNw6OAyMpBVlIyCCO4Ir1p38sPkufoO7Ri7T2XHcxNFOgkjcYZT+RB7gg9QR1FVhNwqvLGfn7Juh44WQ6X0k+4Tgo46DuB+IzVs15Q3Kvq0MG0sUbHgwwSD69RUYWyhyWx7KCluV3dHeCdOXotrfPQyIwDY8wdTY+IGa2PDnh6+zWllnlWWWQBfZDYUAlm9purEkjwHu1Mp71IyA7hSxCqCepLHCjHqele1eu5uPCkkgoLORSlKpJilKUApSlAKhXE7d4zQCeMZeEHVjuYu5/o+98NVTWvwjPerKrHXNSXQquqjbBwl1ObudWy3f3jeznWWPrjo656Mh7qfw6HwIFbLiHuebGXmRD97yH2f82x66D6eXp08OsN51fTRlC6Gd0z5V0Tos8mjpLY22Y7uFZYW1Ke/mreKsPAj/wDdKzq5z3e3rmsZdcLdD76H3HHkR5+R7irk3Y4hW18AocQynvE5AJP6jdm+XX0FcPU6OVTzHmvvc+i02rjasS5MlFKUrCbRSlKAUrF2jtSK2jMk8qxIO7MQB8B5n0HWqd374zNMGh2fqjQ9GmOVkYeUY7oPU+192rK6pTfIhOxQXMnG3+LdlZztC5kldOjmJVZVbxUksPaHjjt275A13/jrYfydz/s0/wC5VBk162dm80ixxIXdyFRR3JPhW34aCXMyfETb5HR26/Ey32jPybeKfIUszMihFUeJIc9yQB0qXVFuHu5S7MtQhw0z4adx4t4Kp/irkgfEnxqU1hnw58OxsjnHiFKUqBIVp95tjvcpFyXVJIZknTWCUJTPstpOQCGPUVuKUBAJeHE7u5e9GGMWoIrxhgv0fUhVXwqDkOEC9hO387yueF0rxKn01vZDAHVN3cNqJ+sycswPXyPnViUoCup+Glyz6jf6spOh1GfOJQwAGJfZwWByMdsEMMafeLh7cAQar0HlNET0kAGhYQWQa+jfUsBnpiVungZ9SgIPabgTR2Utv9K1tJNDLluZpxGIOYje3qw5iY9CPery2Hw5mt+eHvOYsloLVRhsKRBFFnSWxpBiJA7/AFjdupae0oCG3u48hdGinWPFm1oxHMU62UjnAIwDHJzhs9RnOetayLhrcqqql8IhiUtoEoIZzdlSn1nh9LGc9Tyl6jwsWlAV1tDhlNOFBuUiUQTQ8tFlMY5y3I7PIcgGeJuuOsPQDoFyL3h5cSMSL3TmOdFxzPq+b9M0iP2/d/fcWc/5KmPDTPaUBB73h/M9nb26XhTkzyyk+37SSSSsi51ag0YkXSc918OhHnf8OHezhto50RY5Z3PsNpZZpHdfZDD2l1+PTufSp5SgIXs7cOWOCeOS75pluorhWIbAWK5jmwQT77BNJI8l8q+Nm7iTw2bxNdLLJ9Jhu0Zg5QNE0LlCCxIDNCx6dtfjjrN6UBBX4fzvKXkulwyxBxGskYYK9ozRhVfCx/vWTSB1zcPnx1YMPCuYIqPfswXST7U3VsWIkP6T7QtZx/7/AKVZFKAriXhlcurK+0CVKxD/ABuToWEPn6zxMJ/pnOazLXcG5R0Zr0SldeC4lJQlYwGTEg65jIOSRhu3fM7pQFcbN4Wzw8s/TfbUBWcB9YQXHO0qxft7TDB6dvUVmbG4eTQywSPd55TBtC83QPBgoL/aGSdWertU7pQClKUApSlAKUpQClKUB4Xtkk0bRyoHRhhlPYiqN364ey2DGSIGW3J6N3aP0kx4frdj44Pe+a/GUEEEZB6EHsRWijUSpfLbyKLqI2rnucpmSvkyVc+9nByKcmSyYW7nqYznkk+mOqfLI9BVT7e3WurI/vm3dB/HxqjPwdcr8u9dqvVQsXJ+xyp6acN0bLZHEe+tQAlwXUdkkHMXHkC3tAfAipNa8d51/S2kT/dd0/aGqrS9fBaoWVVS3iThZZHZltPx+fHSwXP+nJ/+utJtPjdfSDEYit/VU1N+Lkj8qr4mvnNUdzUtkW99Y+pmbT2xNcvruJnmbzdi2PQZ6AegrCr0gt2kYJGjOx7KoLMfgB1NWBuvwVurkhro/RI++DhpiPROy/zjkeRpKcYLmIwlN8iDbL2VLdSrFbxtLI3ZV/MnwAHiT0FdAcO+GsezV5kuJblhhm+ygPdI8/m3c+g6Vv8AdrdK22fHotoguffc9ZHPmzePw6AeAFbiufbe58lsba6VHm9xSlKzl4pSlAKUpQClKUApSlAKUpQClKUApSlAKUpQClKUApSlAKUpQClKUApSlAKUpQClKUApSlAKUpQCvxlBGCMg9DX7SgI3tPh1s+4JMlnGCftJmM58/qyM/Oo/PwMsGPsvcR+iyKR/voT+dWJSrFbNbMg64vdFbDgNZeM9yf58X/brZWPBvZsXUwvKf85I5H4KQPyqb0o7ZvqeKuC6GFs3YsFsum3gjhHjoRVz8cDr28azaUqssFKUoBSlKAUpSgFKUoBSlKAUpSgFKUoBSlKAUpSgFKUoBSlKAUpSgFKUoBSlKAUpSgFKUoD/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3081" name="AutoShape 12" descr="data:image/jpeg;base64,/9j/4AAQSkZJRgABAQAAAQABAAD/2wCEAAkGBhQQEBQUEBAVERUWFxgVExcXFRYXFRgVFxQVFxcWGBcYHCgeHRsjGxIXHy8iIygpLS0tFyAxNTEqNSYrLCkBCQoKDgwOGg8PGi0kHyQtLCkpLDUsLCwsLCw0LDAsLCwsLywsKSwsLCwwNS8pLCwtLiwsLCksLCwsLCksLCwvKf/AABEIAI0BZQMBIgACEQEDEQH/xAAcAAEAAgMBAQEAAAAAAAAAAAAABgcEBQgDAgH/xABOEAACAQMBBgMEBgMKDAcBAAABAgMABBESBQYHEyExQVFhIjJxgRQjQnKRoTNisQgkNVJTgpKys8EWQ1Rjc4STosTR0tMXJTSDtMPwFf/EABoBAQADAQEBAAAAAAAAAAAAAAACAwQFAQb/xAAxEQACAgECAwYEBQUAAAAAAAAAAQIDEQQxEiFBBRMiUWGBFHHB8DKRobHRFSNCUuH/2gAMAwEAAhEDEQA/ALxpSlAKUpQClKUApSsa62hHF77genc/gOtepN8keOSissyaVHL3fJV/RxFvViFH5ZrSXO/8492OMfEMT/WFaYaS2eyOdd2ppqt3+SJ9Sq2/8RLkfZiP81v7mr2h4oSL+kt0bz0sV/I5qx6C5dP1Kods6WXVr2LDpUV2fxItJTh2aA/rj2f6S5H44qTwzq6hkYOp7FSCD8COlZZ1Tr/EsHSrurtWYNM+6UpVZaKUpQClKUApSlAKUpQClKUApSlAKUpQClKUApSlAKUpQClKUApSlAKUpQClKUApSlAKUpQClKUAr5dwBk1+k1g3L5r1LJGUsIx73aLHovsj8/xrQ3C1tpxWF9FaQ4RST+XzNba8RORfxTfmaO5WtPdrU8i3TLfpJMeijJ/E/wDKvcbmW/2lZvi5H9XFaY6uuBzrey77lySXz+2Va4rFlFW4+5Fof8UR8Hf/AKq1l7w0hYfVyvGfXDj8Oh/OtEe0KnvlGX+iamHNYfv/ACkVTMK+9mbfntG1W8pTzHdG+8p6H9tSDbu4dzbgsE5yD7UeSQPVe/4ZFQ+atkZQtjyw0QjC2iXiTTLd3S4mxXZWK4AgmPQdfq3PkpPY/qn5E1Nq5elqyeHXEshltb18g4WGVj1B7BJD5eAb5HzHJ1Wh4Vx1/kfR6TW8fhs38y2KUpXKOoKUpQClKUApSlAKUpQClKUApSlAKUpQClKUApSlAKUpQClKUApSlAKUpQClKUApSlAK/CcV+1gbSusYUfE/3CpRWXghOSiss+5LjNY8slY3Or3s4eYevujv6+lW8PDzMvG5vCP23sdfVui/ma2ccYUYUAD0r6ApVUpNmmFaiKUpUSwUpSgFRHe7h9FeAvEBDP31DojnycD+sOvxqXUqyuyVb4osrsqjZHhksnM21bCS3kaOZCjqcMD+31B7gjvWrkrpTbu6NresrXMOtlGAQzKcHwJUjIz59snzrVHhTs7/ACY/7WX/AKq68e0YOPiTycv+nzi/C1g1XCbfc3UX0adszRLlGJ6yRDp1Piy9AfMEHzqw6jOzOHFjbTJNDCySIcq3Nl6dCD0LYIIJGD51Jq5V0oSnmGx06lKMcSFKUqktFKVE9+d4rm1e1jtFiBuJDEZJgxRWwNCnSQcsc9fSpRi5PCPG8LJLKVSx4rbSELystqojlEEimOTWrMrEEjmdvq2HxFZ8vETaK3V1Bm1zbRyyluTJh1iUMMDm9NQYEfGr/hZ+hX3sS2qVU1jxD2hLJaqWtV+kxySk8mQ8tI2lDEjm+10hJ6edb+636mGw0v1WPmsE1ZDGMEy8tjpBz4Hpmoyokml7HqsTJ1SqluuIm0Y5LyMm1LWqiTpDJiSMyRrqH1vQaZVfx6GseDineyTxRJNYnmRq5cxyBEZoy7Rueb0ZSCvxxUvhp+h53sS4qVSh4s7R+jxz6bUiSR4kXlSatSLGxP6TGPrQO/erM3Q2xLcRzC5MRlhmaFzEGCEqiMcBjnILlT6rUZ0SgsslGxS2N/SlafebeqDZ0XMuGxnoiL1dyPBR+0noM9apSbeESbxubilVhY737W2mC1hbQ28OcCSU5zjp0J6H5IQO2axts7z7b2YA90kE8ROC6rlQT2BKFSufMjFX/DyzjKz5ZId4ty2KVGtm7wz3mzEubWGPnOMiN3PLyshVhqAB7KSPlVfX/Ge9gleKW0gR0Yq6/WHBHfs3X5V5Cic20ugdkVzZc1Krn/CjbmnV/wDyoiCM9H69fTm5rM4f79XF/PPDcwJC0KqSAHDBixUqwY9MYrx0ySb5cvU9U1nBOqV53FwsaM8jBFUFmZiAAB3JJ7Cq4u+Kk11OYNj2vPYf4yTIXHbVpyML6sw+FRhXKex7KSjuWXSq1ujvDEpkzbS4yTGgUnHkAQpPybPxrO4ccQ5doySw3ESRyRqGyuoZ9rSwKNkgg48fGpOlqLkmng8U1nBPKUpVJMUpSgFKUoD8JqJz32t2bzPT4eH5VINs3HLgkb9XA+J6D9tQdbitmmrymzla+/hkoe5txcZqUWkGhAPHx+PjUT2F7c6Dyyx+QyPzxUyqOo5NRLND4k5+wpQ1znwz4ibQudrW0M95JJG7MGU6cECJyM4XzArKdE6MpSudeKXEPaFrte5ht7ySKNCmlRpwMwxscZHmSfnQHRVKq/jRvPc2Wz7WS1naF3kAdlxkjks2DkeYzWbwP3huL3Z0kl3M0zi4dAzYyFEUJA6AeLH8aAsOlUVxK43y85rXZbBAjFHnADO7A4KxAggLnpqwSfDHcxs7H3k0c/O0Me9jnvr8/wBDr1fLT8qA6ZpVE8MuNk5uEtdptrDsI0mICujnoqyYABUnAzjIJ6k+G949b13VgLP6HcPBzDNr049rSIdOcg9tR/GgLZpVP8E+J8l4z2l9KZJuskDtgF1A9uPoB1XGoemr+LU04p7VltdkXM1vIYpEEelhjIzNGp7+hI+dASylVLwF3sur/wCmfS7h5+XyNGrHs6ufqxgDvoX8KtqgFRfiZs3n7Mnx70YEyHxDRHVkeukMPnUorV70/wDobr/QTf2TVODxJMjJZTOZ5NqSvzQ0jNz2DTD+UYMWBPrlifnU2XdMCblTbW5e0Jo+W0ZR2X6yMAQSTZxkrpX8MZ6Zhd/bRxlORMZhoRnblsmiQ+8mD3wR37Gpi29ez5bhb+eG4+lrpdolKch5owoV9Z9pV9gEj9vj2bM/4/t+W5ijjqRKe/uIpNDOyvEj22OmVTLq8Y9Mu4+ferJQ6t0T44P7L7P7DUL2Lbw7RuJPpH0nnTSlg0EaSIvMbrrU+0AGbuD2q59lbgxxbNawkleRHLFnACN7T6vZB1AYwPOqNRZGPCnvlMnXFvPyKF2bBJfXUURkJeVki1Mc4UBVGfMKqjp+qKlCbA2fdSS2loLhJ41k5UsjK0czxAllZB7gOk4Ix6+R8dt7pXNlew/RbZom1/vYc+OaSRo8tzCoxgEL1BUAYxWRJvOxVprfZcdrNcu1u11zG0cx/wBIEVvZjY5yTnp174NWyk5YcH+q/UiljchC3r6UAdgqMXjGThWbTlh5H2F6/qirl4GTFra51EkmfUSTkktGmSSfEkGqvtd38s0SEzXSTCNbdELpIi51vzVIGkEY8Ohznys7gzdcx78iJIBzIzyk9xDiRSB/RqGqadbx98z2rKkiy5pgiszHSqgsxPYADJP4Cuep7uTbu1kDEhJH0oP5OBcsceuhST6mrg4m3hi2VdEHBKCPp5SOsZ/JzVX8FLcNtMsfsQSMPiWjT9jms2mXDXKzr0LbXmSiXna2qxIqRqERAFVR2CgYAFee0bBLiF4pRqSRSjD0YY/GsmlYs9TQRfhtsuW12esM6FGSSUdfFTKxDD0Oc1TPE3+F7v76f2MVdHVzjxN/he7++n9jFW/SS4rZN+X1M1yxBI6Lh91fgP2VH7Pd1otqz3SheXNAit19rmo2O2O2gL1zWhPGmwVPZ5zEDoOXjJA7ZJwKzOEc5fZgZu7TTMeue8hP99Zu7nCLbWOhbxRk0kRLjVvWxkFlG2EUB58faY9UQ+gGG+LL5VNOGG7a2dhGSv1swEsp8faGUX4KpAx5lvOqP3lufpO0bhiffuHUfd5hRfwUD8K6cjQKAAMADA+ArRqF3dUYL3K6/FJyPqodYbuNBtyaeOM8me3y7ADSJuYmR8WCaviTUxpWKMnHPqXtZFKUqJ6KUpQClKUBo985dNo33kH+8P8AlUAW7qe78Lmyk9Ch/wB9R/fVXiSu1oIqVT+f8Hx/bdkoalY/1X7sm25Euq4b0jP9ZKnFVxw/uMXZB+1GwHyKn+41Y9YtbHht9js9jT49Nn1Z+GuUeEH8OWf33/sZK6vNcmcO5xZ7ctueQgSdo3JOACQ8WST2AZqxHXOs65T4z/w5efGP/wCPFXVea5Q4rXC3G3LsxHXmRYxjrlljjjIH85SPlQFmfugv4Lsv9Kv9g9a/hptRrXdbaEqEh1km0EdwzQ26BvkWB+VbP90THp2baL5TAfhC4rA4WbHa73Yv4E6u8swQebiCBkHzZQPnQEb4AbCS42m0sihhbxmRAf5RmCqcegLEeRAPhXSlcx8Dd5UstplJ2CJOhiy3QLJqVkyfDOCvxYV03mgK/wB4uCNjfXUly8lxE8hDMImjVNQABYAxk5OMnr3JNRD90suE2eM56z9T37QV+76ccrmHaElvs9IJo0ZY1Zkd2aToGAKuBjUdI+HrXn+6Q1crZ2vGr6/VgYGrTBnAyemaArebYk+z4LDaMLkCXLo4H6OaKVxoPmCqBhnuNQ8KuffLetNp7rT3EeAWWNZEznRKs8OtP7x5gg+NZG4+7Me0d2ILaboHSTS2MlHE8pRx6g/iMjxqjJb+52at9s+VcCXTHKpPRXjkV0kXzyFx6hwfAUBZ/wC5n7X/APq3/EVeFUf+5n7X/wDq3/EVeFAK0O/bsNm3ehWZjCygKCze0NPYdftZ+ArfVFeJt1JFs53ieSPS8RdomKyCPmoH0kHocGp1rM18yMtmUPsvajQ67eR3jgmeP6UiqvMKI2emsZDDJ8vWvqPd6WeVRaQyvHLK8dszgAsFJOC3u5CjJ8Oh8q3v+G0sjThrmOaGMFoUvoY5pJBqGmPKr0cjr3x0+Y1mwNr3EMrXULRqLdjLymbTH9ceWyxxZ8jg46gAde1drMubxh/fyMOFsSGG225stAsaS8tewRY50x8FDED8DWXLxJv5LbSl1brPnDRCCVLrJbSBGGBjckEHoMivGLi5e3MmgTWtkCGOsoxA0qSBli3U4wOnjU14XbzNf2zyXRV54XIMhRFblsupT0Ax9sdP4tZbMxXFOKLo4bxFsje6/CWe4cXG05pFY+1oDkzH78nXT8B19RWRv5wzgQQtBItnbrqNwzyOyL7ullRiS0h6rgd+led7xpmSOORbe2ZZdelROzSoEbSOaoX2Se4861G0uIwuzGt8Y5badDzYoo2Els4chZFkbJaQD2unQjIx5+JXuXE9vv75huvGDXbQ2okVvJbbPD2xLpGyvG/0y6Dg+0zAYRM4AjGM6vXBmPB1lW4vI0geDTHAJEdtR5q81XPUDGT4eH5VBN5bKVH0OrXc07pLbXiu7NLEE0qqKO5zpPmCMdsGrH4QxB/plwsLQrI8cel5GkfXGhMrF36klpM9exyKldhVP1/4eQ/GbrinAX2TcgeAR/kkqMfyBqsOC91o2npP+MhkQfEFH/ZGavS+s1mieJxlZFZGH6rAg/ka5vjWXY+015gOq3kBOOmuPsSPR0Jx8fSq9M+KuVfUlbykpHS9K8LK8SaNJImDo6hlYdiCMg1+bQv0gieWVgqIpZifAAftrBjoaTIrnHid/C9395P7GKrb4YbQkuoLi5lLfX3DtGpJKpGoVQqg9MAgjp3Iqo+Jx/8ANrv7yf2Mdb9JHhtcfT+DNc8wTL3O61pJHpezgIK4P1SDuPMDIPqK1/DnYklnYiGZCjCWUgEqTpMhKnKkjqMGpJbNlFI8VB/KozvhvE8NxYW8D6ZJ7hdfuk8hf0gwQcZz39DiskXKXg++Rc0lzKG2/CYL64U9455O/pIxB+fQ/Oun4Jg6qynIYBgfQjI/bVJcZt2WhuxdIv1c+AxA6LMq4IP3lUEeZDVPuFW8gu7BELfWwARSDx0gYjb4FQBnzU1r1P8AcqjNFNXhm4kzpSoLJt5rrb0VvDIeVaxyvPpYhWkIC6WwcEKWXofHV5VijByz6czQ3gnVKUqB6KUpQClKUBgbetObbTIBklGx94DK/mBVLiWr3qkt69n/AEW7ljxhc60+43Ufh1Hyrr9mz/FD3PnO3NPxcNi+T+n1Mjd/aXIuYpCcAMA33W9lvyJq5a5851W9uHvALq2Ck/WRYR/Mj7LfMDHxBqXaVTaVi+TIdiW8DlS+vNfUktU1xO4HvdTvdbPZA8h1SwudILnu6N2yx6kNjrk564q5aVxj6Y5pXcreRU5Q+lhANIUXi6NPl+mxipZw14GSW9wl1tFkzGQ8UKHV7Y91pG7dD1AXPXGT4G6qUBXvGbc652nawx2iK7JNrbU4X2eWy9z6kV78HN07jZthJDdqqO07yAKwYaTHEoOR6oandKAp3iTwM+lSvc7OZI5HJaWFvZRmPUsjfZJPcHpk5yKhf+A28YTkD6Vy8adAvF5enyxzdOPSulqUBT/DLgibOZLraDI8ie1FEp1KjeDu3YsPADoD1ya2PGzcS62oLQWaK/KMuvU6pjWItONXf3DVn0oCNcONiS2Wy7e3uFCyRhw4BDDrK7DqOnZhUR4x8K32kY7iyVeePYlBYKHj6lWyempT09Qf1RVp0oCr+Ce4l1sv6X9MRU5vJ0aXV86Odqzjt761aFKUArxvLRJo2jkUOjqVdT2KkYIr2rF2ltSK2jMlxKsSDALOQBknAGT4kmgKp27wnu41VLJ4ZIklMsesKk6scdGcrh1GPMfCtbd8Lr+cTy3EWu5kZWRllhWPqTzC69OuMY049au+GZXVWRgysAyspBUqRkEEdCCD3r7rUtVNeRU6YsoPanDXak0hke0jyQoIieFFwqhei6sZwv41IN390720baC29pKkU1uywCSWAvzBgJko+M/WSEeHbrVrwXKvnQwbSxRseDKcEfEV+x3CszKGBK4DDxBIBGfkQaPVSaw0jxVJPJRicN7+KWCSztHjaNUZjLLbMOePeKgMRo7YBGa/Y+Gm0+XMhtbdjMVZnZozIpVi31ZHugk9QPDyq9WbAyegHevBNoRmETCRTEU5gfPscvTq158tPXNe/Fz8kO5iV3sbca6I5M0UdvbhVeIxXDtNBcqvWeJiv2j7y5A6588z3YexktIEhiyVXOWY5ZmYlmdj4szEk/GvNN5rUyJGLmMvJnlqGBZsd8Cs22u0kBMbhwrMjYOcOjFWU+oIIPwqidkp7lkYpHtUb3y3Fg2mg5mY5VGI5VA1AfxSPtLnwPyIqRO4AJJwAMknoAB3JNfMNwrglGDAFlOP4ysVYfIgj5VGMnF5R60msMq3ZG622dl5S0kguYSSQjN7IPmFbBUnP2WIr92zuvtnag0XT29vECDoVjpJ8CQuotj1bFWrWPc38ccbSSSKqL7zEjSMHByfj0q74iWc4WfPBDu1jGWaG23fuLPZ0VtYSxc1MAvKraDli0h0rk5JY4qvb/gzfzyvLLdW7u7FnJMnUnv0EePkKuK6u0iXVI4RcquScDU7BFHxLMAPU183+0I4IzJNIsSLjUzEADJAHU+ZIA+NeQvnDLXUSrUtyv7PdfbkUaxptKDSoCrldRAHQDU0JNfO7vDq8TaMd5fXUdwU1eLs2SjKoAKgAAuT0qxbW6SVFeNw6OAyMpBVlIyCCO4Ir1p38sPkufoO7Ri7T2XHcxNFOgkjcYZT+RB7gg9QR1FVhNwqvLGfn7Juh44WQ6X0k+4Tgo46DuB+IzVs15Q3Kvq0MG0sUbHgwwSD69RUYWyhyWx7KCluV3dHeCdOXotrfPQyIwDY8wdTY+IGa2PDnh6+zWllnlWWWQBfZDYUAlm9purEkjwHu1Mp71IyA7hSxCqCepLHCjHqele1eu5uPCkkgoLORSlKpJilKUApSlAKhXE7d4zQCeMZeEHVjuYu5/o+98NVTWvwjPerKrHXNSXQquqjbBwl1ObudWy3f3jeznWWPrjo656Mh7qfw6HwIFbLiHuebGXmRD97yH2f82x66D6eXp08OsN51fTRlC6Gd0z5V0Tos8mjpLY22Y7uFZYW1Ke/mreKsPAj/wDdKzq5z3e3rmsZdcLdD76H3HHkR5+R7irk3Y4hW18AocQynvE5AJP6jdm+XX0FcPU6OVTzHmvvc+i02rjasS5MlFKUrCbRSlKAUrF2jtSK2jMk8qxIO7MQB8B5n0HWqd374zNMGh2fqjQ9GmOVkYeUY7oPU+192rK6pTfIhOxQXMnG3+LdlZztC5kldOjmJVZVbxUksPaHjjt275A13/jrYfydz/s0/wC5VBk162dm80ixxIXdyFRR3JPhW34aCXMyfETb5HR26/Ey32jPybeKfIUszMihFUeJIc9yQB0qXVFuHu5S7MtQhw0z4adx4t4Kp/irkgfEnxqU1hnw58OxsjnHiFKUqBIVp95tjvcpFyXVJIZknTWCUJTPstpOQCGPUVuKUBAJeHE7u5e9GGMWoIrxhgv0fUhVXwqDkOEC9hO387yueF0rxKn01vZDAHVN3cNqJ+sycswPXyPnViUoCup+Glyz6jf6spOh1GfOJQwAGJfZwWByMdsEMMafeLh7cAQar0HlNET0kAGhYQWQa+jfUsBnpiVungZ9SgIPabgTR2Utv9K1tJNDLluZpxGIOYje3qw5iY9CPery2Hw5mt+eHvOYsloLVRhsKRBFFnSWxpBiJA7/AFjdupae0oCG3u48hdGinWPFm1oxHMU62UjnAIwDHJzhs9RnOetayLhrcqqql8IhiUtoEoIZzdlSn1nh9LGc9Tyl6jwsWlAV1tDhlNOFBuUiUQTQ8tFlMY5y3I7PIcgGeJuuOsPQDoFyL3h5cSMSL3TmOdFxzPq+b9M0iP2/d/fcWc/5KmPDTPaUBB73h/M9nb26XhTkzyyk+37SSSSsi51ag0YkXSc918OhHnf8OHezhto50RY5Z3PsNpZZpHdfZDD2l1+PTufSp5SgIXs7cOWOCeOS75pluorhWIbAWK5jmwQT77BNJI8l8q+Nm7iTw2bxNdLLJ9Jhu0Zg5QNE0LlCCxIDNCx6dtfjjrN6UBBX4fzvKXkulwyxBxGskYYK9ozRhVfCx/vWTSB1zcPnx1YMPCuYIqPfswXST7U3VsWIkP6T7QtZx/7/AKVZFKAriXhlcurK+0CVKxD/ABuToWEPn6zxMJ/pnOazLXcG5R0Zr0SldeC4lJQlYwGTEg65jIOSRhu3fM7pQFcbN4Wzw8s/TfbUBWcB9YQXHO0qxft7TDB6dvUVmbG4eTQywSPd55TBtC83QPBgoL/aGSdWertU7pQClKUApSlAKUpQClKUB4Xtkk0bRyoHRhhlPYiqN364ey2DGSIGW3J6N3aP0kx4frdj44Pe+a/GUEEEZB6EHsRWijUSpfLbyKLqI2rnucpmSvkyVc+9nByKcmSyYW7nqYznkk+mOqfLI9BVT7e3WurI/vm3dB/HxqjPwdcr8u9dqvVQsXJ+xyp6acN0bLZHEe+tQAlwXUdkkHMXHkC3tAfAipNa8d51/S2kT/dd0/aGqrS9fBaoWVVS3iThZZHZltPx+fHSwXP+nJ/+utJtPjdfSDEYit/VU1N+Lkj8qr4mvnNUdzUtkW99Y+pmbT2xNcvruJnmbzdi2PQZ6AegrCr0gt2kYJGjOx7KoLMfgB1NWBuvwVurkhro/RI++DhpiPROy/zjkeRpKcYLmIwlN8iDbL2VLdSrFbxtLI3ZV/MnwAHiT0FdAcO+GsezV5kuJblhhm+ygPdI8/m3c+g6Vv8AdrdK22fHotoguffc9ZHPmzePw6AeAFbiufbe58lsba6VHm9xSlKzl4pSlAKUpQClKUApSlAKUpQClKUApSlAKUpQClKUApSlAKUpQClKUApSlAKUpQClKUApSlAKUpQCvxlBGCMg9DX7SgI3tPh1s+4JMlnGCftJmM58/qyM/Oo/PwMsGPsvcR+iyKR/voT+dWJSrFbNbMg64vdFbDgNZeM9yf58X/brZWPBvZsXUwvKf85I5H4KQPyqb0o7ZvqeKuC6GFs3YsFsum3gjhHjoRVz8cDr28azaUqssFKUoBSlKAUpSgFKUoBSlKAUpSgFKUoBSlKAUpSgFKUoBSlKAUpSgFKUoBSlKAUpSgFKUoD/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a:p>
        </p:txBody>
      </p:sp>
      <p:sp>
        <p:nvSpPr>
          <p:cNvPr id="10" name="Text Box 5"/>
          <p:cNvSpPr txBox="1">
            <a:spLocks noChangeArrowheads="1"/>
          </p:cNvSpPr>
          <p:nvPr/>
        </p:nvSpPr>
        <p:spPr bwMode="auto">
          <a:xfrm>
            <a:off x="0" y="1400135"/>
            <a:ext cx="8390138" cy="4450449"/>
          </a:xfrm>
          <a:prstGeom prst="rect">
            <a:avLst/>
          </a:prstGeom>
        </p:spPr>
        <p:txBody>
          <a:bodyPr>
            <a:normAutofit/>
          </a:bodyPr>
          <a:lstStyle>
            <a:defPPr>
              <a:defRPr lang="en-US"/>
            </a:defPPr>
            <a:lvl1pPr marL="342900" lvl="0" indent="-342900" eaLnBrk="0" hangingPunct="0">
              <a:spcBef>
                <a:spcPct val="20000"/>
              </a:spcBef>
              <a:buChar char="•"/>
              <a:defRPr sz="2400">
                <a:solidFill>
                  <a:schemeClr val="accent2"/>
                </a:solidFill>
                <a:latin typeface="+mn-lt"/>
                <a:ea typeface="ＭＳ Ｐゴシック" pitchFamily="-106" charset="-128"/>
              </a:defRPr>
            </a:lvl1pPr>
            <a:lvl2pPr marL="742950" indent="-285750" eaLnBrk="0" hangingPunct="0">
              <a:spcBef>
                <a:spcPct val="20000"/>
              </a:spcBef>
              <a:buChar char="–"/>
              <a:defRPr sz="2800">
                <a:latin typeface="+mn-lt"/>
                <a:ea typeface="ＭＳ Ｐゴシック" pitchFamily="-106" charset="-128"/>
              </a:defRPr>
            </a:lvl2pPr>
            <a:lvl3pPr marL="1143000" indent="-228600" eaLnBrk="0" hangingPunct="0">
              <a:spcBef>
                <a:spcPct val="20000"/>
              </a:spcBef>
              <a:buChar char="•"/>
              <a:defRPr sz="2400">
                <a:latin typeface="+mn-lt"/>
                <a:ea typeface="ＭＳ Ｐゴシック" pitchFamily="-106" charset="-128"/>
              </a:defRPr>
            </a:lvl3pPr>
            <a:lvl4pPr marL="1600200" indent="-228600" eaLnBrk="0" hangingPunct="0">
              <a:spcBef>
                <a:spcPct val="20000"/>
              </a:spcBef>
              <a:buChar char="–"/>
              <a:defRPr sz="2000">
                <a:latin typeface="+mn-lt"/>
                <a:ea typeface="ＭＳ Ｐゴシック" pitchFamily="-106" charset="-128"/>
              </a:defRPr>
            </a:lvl4pPr>
            <a:lvl5pPr marL="2057400" indent="-228600" eaLnBrk="0" hangingPunct="0">
              <a:spcBef>
                <a:spcPct val="20000"/>
              </a:spcBef>
              <a:buChar char="»"/>
              <a:defRPr sz="2000">
                <a:latin typeface="+mn-lt"/>
                <a:ea typeface="ＭＳ Ｐゴシック" pitchFamily="-106" charset="-128"/>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r>
              <a:rPr lang="en-US" dirty="0"/>
              <a:t>€ 300 million for climate and energy projects until May 2031, aimed at private investors</a:t>
            </a:r>
          </a:p>
          <a:p>
            <a:r>
              <a:rPr lang="en-US" dirty="0"/>
              <a:t>As part of climate adaption efforts: planting </a:t>
            </a:r>
            <a:r>
              <a:rPr lang="en-US" dirty="0">
                <a:latin typeface="+mj-lt"/>
              </a:rPr>
              <a:t>20,000 trees (€ </a:t>
            </a:r>
            <a:r>
              <a:rPr lang="en-US" dirty="0" smtClean="0">
                <a:latin typeface="+mj-lt"/>
              </a:rPr>
              <a:t>18 </a:t>
            </a:r>
            <a:r>
              <a:rPr lang="en-US" dirty="0" err="1">
                <a:latin typeface="+mj-lt"/>
              </a:rPr>
              <a:t>mln</a:t>
            </a:r>
            <a:r>
              <a:rPr lang="en-US" dirty="0">
                <a:latin typeface="+mj-lt"/>
              </a:rPr>
              <a:t>) and creating 30 hectares of parks (</a:t>
            </a:r>
            <a:r>
              <a:rPr lang="en-US" dirty="0" smtClean="0">
                <a:latin typeface="+mj-lt"/>
              </a:rPr>
              <a:t>€ 67 </a:t>
            </a:r>
            <a:r>
              <a:rPr lang="en-US" dirty="0" err="1">
                <a:latin typeface="+mj-lt"/>
              </a:rPr>
              <a:t>mln</a:t>
            </a:r>
            <a:r>
              <a:rPr lang="en-US" dirty="0">
                <a:latin typeface="+mj-lt"/>
              </a:rPr>
              <a:t>)</a:t>
            </a:r>
            <a:endParaRPr lang="en-US" altLang="en-US" dirty="0">
              <a:latin typeface="+mj-lt"/>
            </a:endParaRPr>
          </a:p>
        </p:txBody>
      </p:sp>
      <p:pic>
        <p:nvPicPr>
          <p:cNvPr id="19458" name="Picture 2" descr="Image result for paris green climate bo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21488"/>
            <a:ext cx="5003074" cy="35365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Du vert près de chez mo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074" y="3321488"/>
            <a:ext cx="4147095" cy="312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0901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38704" y="4885403"/>
            <a:ext cx="9821408" cy="2955297"/>
          </a:xfrm>
          <a:prstGeom prst="rect">
            <a:avLst/>
          </a:prstGeom>
          <a:noFill/>
          <a:ln w="9525">
            <a:noFill/>
            <a:miter lim="800000"/>
            <a:headEnd/>
            <a:tailEnd/>
          </a:ln>
        </p:spPr>
        <p:txBody>
          <a:bodyPr wrap="square" lIns="92075" tIns="46038" rIns="92075" bIns="46038">
            <a:spAutoFit/>
          </a:bodyPr>
          <a:lstStyle/>
          <a:p>
            <a:pPr algn="ctr">
              <a:spcBef>
                <a:spcPct val="50000"/>
              </a:spcBef>
              <a:defRPr/>
            </a:pPr>
            <a:r>
              <a:rPr lang="en-US" altLang="de-DE" sz="2400" b="1" dirty="0" smtClean="0">
                <a:solidFill>
                  <a:schemeClr val="accent6"/>
                </a:solidFill>
                <a:latin typeface="+mj-lt"/>
                <a:ea typeface="ＭＳ Ｐゴシック" pitchFamily="-106" charset="-128"/>
                <a:cs typeface="+mj-cs"/>
              </a:rPr>
              <a:t>Thank you and looking forward to work together</a:t>
            </a:r>
          </a:p>
          <a:p>
            <a:pPr algn="ctr">
              <a:spcBef>
                <a:spcPct val="50000"/>
              </a:spcBef>
              <a:defRPr/>
            </a:pPr>
            <a:r>
              <a:rPr lang="en-US" altLang="de-DE" sz="2400" b="1" dirty="0" smtClean="0">
                <a:solidFill>
                  <a:schemeClr val="accent6"/>
                </a:solidFill>
                <a:latin typeface="+mj-lt"/>
                <a:ea typeface="ＭＳ Ｐゴシック" pitchFamily="-106" charset="-128"/>
                <a:cs typeface="+mj-cs"/>
                <a:hlinkClick r:id="rId3"/>
              </a:rPr>
              <a:t>Chantal.vanham@iucn.org</a:t>
            </a:r>
            <a:r>
              <a:rPr lang="en-US" altLang="de-DE" sz="2400" b="1" dirty="0" smtClean="0">
                <a:solidFill>
                  <a:schemeClr val="accent6"/>
                </a:solidFill>
                <a:latin typeface="+mj-lt"/>
                <a:ea typeface="ＭＳ Ｐゴシック" pitchFamily="-106" charset="-128"/>
                <a:cs typeface="+mj-cs"/>
              </a:rPr>
              <a:t> </a:t>
            </a:r>
          </a:p>
          <a:p>
            <a:pPr>
              <a:spcBef>
                <a:spcPct val="50000"/>
              </a:spcBef>
              <a:defRPr/>
            </a:pPr>
            <a:endParaRPr lang="en-US" altLang="de-DE" sz="2800" dirty="0" smtClean="0">
              <a:solidFill>
                <a:schemeClr val="accent6"/>
              </a:solidFill>
              <a:latin typeface="+mj-lt"/>
              <a:ea typeface="ＭＳ Ｐゴシック" pitchFamily="-106" charset="-128"/>
              <a:cs typeface="+mj-cs"/>
            </a:endParaRPr>
          </a:p>
          <a:p>
            <a:pPr algn="ctr">
              <a:spcBef>
                <a:spcPct val="50000"/>
              </a:spcBef>
              <a:defRPr/>
            </a:pPr>
            <a:endParaRPr lang="en-US" altLang="de-DE" sz="4000" b="1" dirty="0">
              <a:solidFill>
                <a:schemeClr val="accent6"/>
              </a:solidFill>
              <a:latin typeface="+mj-lt"/>
              <a:ea typeface="ＭＳ Ｐゴシック" pitchFamily="-106" charset="-128"/>
              <a:cs typeface="+mj-cs"/>
            </a:endParaRPr>
          </a:p>
          <a:p>
            <a:pPr algn="ctr">
              <a:spcBef>
                <a:spcPct val="50000"/>
              </a:spcBef>
              <a:defRPr/>
            </a:pPr>
            <a:endParaRPr lang="en-US" altLang="de-DE" sz="1600" b="1" dirty="0">
              <a:solidFill>
                <a:schemeClr val="accent2"/>
              </a:solidFill>
              <a:latin typeface="Arial" charset="0"/>
            </a:endParaRPr>
          </a:p>
        </p:txBody>
      </p:sp>
      <p:pic>
        <p:nvPicPr>
          <p:cNvPr id="2050" name="Picture 2" descr="Résultat de recherche d'images pour &quot;un decade restoration iuc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49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87251"/>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4971</TotalTime>
  <Words>560</Words>
  <Application>Microsoft Office PowerPoint</Application>
  <PresentationFormat>On-screen Show (4:3)</PresentationFormat>
  <Paragraphs>51</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Calibri</vt:lpstr>
      <vt:lpstr>Helvetica Neue Light</vt:lpstr>
      <vt:lpstr>HelveticaNeueLT Std Lt</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Veronika Docekalova</dc:creator>
  <cp:lastModifiedBy>VAN HAM Chantal</cp:lastModifiedBy>
  <cp:revision>1754</cp:revision>
  <cp:lastPrinted>2019-01-08T18:03:42Z</cp:lastPrinted>
  <dcterms:created xsi:type="dcterms:W3CDTF">1999-03-11T11:59:50Z</dcterms:created>
  <dcterms:modified xsi:type="dcterms:W3CDTF">2021-10-27T23:25:29Z</dcterms:modified>
</cp:coreProperties>
</file>