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734" r:id="rId2"/>
    <p:sldId id="1356" r:id="rId3"/>
    <p:sldId id="1343" r:id="rId4"/>
    <p:sldId id="1357" r:id="rId5"/>
    <p:sldId id="1367" r:id="rId6"/>
    <p:sldId id="1368" r:id="rId7"/>
    <p:sldId id="1369" r:id="rId8"/>
    <p:sldId id="1370" r:id="rId9"/>
    <p:sldId id="1371" r:id="rId10"/>
    <p:sldId id="1372" r:id="rId11"/>
    <p:sldId id="1373" r:id="rId12"/>
    <p:sldId id="1374" r:id="rId13"/>
    <p:sldId id="1375" r:id="rId14"/>
    <p:sldId id="1332" r:id="rId15"/>
    <p:sldId id="1319" r:id="rId16"/>
    <p:sldId id="1345" r:id="rId17"/>
    <p:sldId id="1335" r:id="rId18"/>
    <p:sldId id="1337" r:id="rId19"/>
    <p:sldId id="1338" r:id="rId20"/>
    <p:sldId id="1339" r:id="rId21"/>
    <p:sldId id="1341" r:id="rId22"/>
    <p:sldId id="1348" r:id="rId23"/>
    <p:sldId id="1365" r:id="rId24"/>
    <p:sldId id="1362" r:id="rId25"/>
    <p:sldId id="1363" r:id="rId26"/>
    <p:sldId id="1364" r:id="rId27"/>
    <p:sldId id="1353" r:id="rId28"/>
    <p:sldId id="1376" r:id="rId29"/>
    <p:sldId id="1377" r:id="rId30"/>
    <p:sldId id="1298" r:id="rId31"/>
    <p:sldId id="1183" r:id="rId32"/>
  </p:sldIdLst>
  <p:sldSz cx="9144000" cy="5143500" type="screen16x9"/>
  <p:notesSz cx="6858000" cy="9144000"/>
  <p:defaultTextStyle>
    <a:defPPr>
      <a:defRPr lang="en-US"/>
    </a:defPPr>
    <a:lvl1pPr algn="l" rtl="0" eaLnBrk="0" fontAlgn="base" hangingPunct="0">
      <a:spcBef>
        <a:spcPct val="0"/>
      </a:spcBef>
      <a:spcAft>
        <a:spcPct val="0"/>
      </a:spcAft>
      <a:defRPr sz="2100" kern="1200">
        <a:solidFill>
          <a:schemeClr val="tx1"/>
        </a:solidFill>
        <a:latin typeface="Times" charset="0"/>
        <a:ea typeface="+mn-ea"/>
        <a:cs typeface="+mn-cs"/>
      </a:defRPr>
    </a:lvl1pPr>
    <a:lvl2pPr marL="406943" algn="l" rtl="0" eaLnBrk="0" fontAlgn="base" hangingPunct="0">
      <a:spcBef>
        <a:spcPct val="0"/>
      </a:spcBef>
      <a:spcAft>
        <a:spcPct val="0"/>
      </a:spcAft>
      <a:defRPr sz="2100" kern="1200">
        <a:solidFill>
          <a:schemeClr val="tx1"/>
        </a:solidFill>
        <a:latin typeface="Times" charset="0"/>
        <a:ea typeface="+mn-ea"/>
        <a:cs typeface="+mn-cs"/>
      </a:defRPr>
    </a:lvl2pPr>
    <a:lvl3pPr marL="813886" algn="l" rtl="0" eaLnBrk="0" fontAlgn="base" hangingPunct="0">
      <a:spcBef>
        <a:spcPct val="0"/>
      </a:spcBef>
      <a:spcAft>
        <a:spcPct val="0"/>
      </a:spcAft>
      <a:defRPr sz="2100" kern="1200">
        <a:solidFill>
          <a:schemeClr val="tx1"/>
        </a:solidFill>
        <a:latin typeface="Times" charset="0"/>
        <a:ea typeface="+mn-ea"/>
        <a:cs typeface="+mn-cs"/>
      </a:defRPr>
    </a:lvl3pPr>
    <a:lvl4pPr marL="1220829" algn="l" rtl="0" eaLnBrk="0" fontAlgn="base" hangingPunct="0">
      <a:spcBef>
        <a:spcPct val="0"/>
      </a:spcBef>
      <a:spcAft>
        <a:spcPct val="0"/>
      </a:spcAft>
      <a:defRPr sz="2100" kern="1200">
        <a:solidFill>
          <a:schemeClr val="tx1"/>
        </a:solidFill>
        <a:latin typeface="Times" charset="0"/>
        <a:ea typeface="+mn-ea"/>
        <a:cs typeface="+mn-cs"/>
      </a:defRPr>
    </a:lvl4pPr>
    <a:lvl5pPr marL="1627770" algn="l" rtl="0" eaLnBrk="0" fontAlgn="base" hangingPunct="0">
      <a:spcBef>
        <a:spcPct val="0"/>
      </a:spcBef>
      <a:spcAft>
        <a:spcPct val="0"/>
      </a:spcAft>
      <a:defRPr sz="2100" kern="1200">
        <a:solidFill>
          <a:schemeClr val="tx1"/>
        </a:solidFill>
        <a:latin typeface="Times" charset="0"/>
        <a:ea typeface="+mn-ea"/>
        <a:cs typeface="+mn-cs"/>
      </a:defRPr>
    </a:lvl5pPr>
    <a:lvl6pPr marL="2034714" algn="l" defTabSz="406943" rtl="0" eaLnBrk="1" latinLnBrk="0" hangingPunct="1">
      <a:defRPr sz="2100" kern="1200">
        <a:solidFill>
          <a:schemeClr val="tx1"/>
        </a:solidFill>
        <a:latin typeface="Times" charset="0"/>
        <a:ea typeface="+mn-ea"/>
        <a:cs typeface="+mn-cs"/>
      </a:defRPr>
    </a:lvl6pPr>
    <a:lvl7pPr marL="2441657" algn="l" defTabSz="406943" rtl="0" eaLnBrk="1" latinLnBrk="0" hangingPunct="1">
      <a:defRPr sz="2100" kern="1200">
        <a:solidFill>
          <a:schemeClr val="tx1"/>
        </a:solidFill>
        <a:latin typeface="Times" charset="0"/>
        <a:ea typeface="+mn-ea"/>
        <a:cs typeface="+mn-cs"/>
      </a:defRPr>
    </a:lvl7pPr>
    <a:lvl8pPr marL="2848603" algn="l" defTabSz="406943" rtl="0" eaLnBrk="1" latinLnBrk="0" hangingPunct="1">
      <a:defRPr sz="2100" kern="1200">
        <a:solidFill>
          <a:schemeClr val="tx1"/>
        </a:solidFill>
        <a:latin typeface="Times" charset="0"/>
        <a:ea typeface="+mn-ea"/>
        <a:cs typeface="+mn-cs"/>
      </a:defRPr>
    </a:lvl8pPr>
    <a:lvl9pPr marL="3255544" algn="l" defTabSz="406943" rtl="0" eaLnBrk="1" latinLnBrk="0" hangingPunct="1">
      <a:defRPr sz="21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792"/>
    <a:srgbClr val="BFD6D9"/>
    <a:srgbClr val="D4F1ED"/>
    <a:srgbClr val="B3D8E3"/>
    <a:srgbClr val="9EBEC4"/>
    <a:srgbClr val="C8F2FE"/>
    <a:srgbClr val="AD0404"/>
    <a:srgbClr val="3C8C93"/>
    <a:srgbClr val="308C9F"/>
    <a:srgbClr val="9BB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7730" autoAdjust="0"/>
    <p:restoredTop sz="99804" autoAdjust="0"/>
  </p:normalViewPr>
  <p:slideViewPr>
    <p:cSldViewPr>
      <p:cViewPr>
        <p:scale>
          <a:sx n="100" d="100"/>
          <a:sy n="100" d="100"/>
        </p:scale>
        <p:origin x="-2032" y="-3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81" d="100"/>
          <a:sy n="81" d="100"/>
        </p:scale>
        <p:origin x="-2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3048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39200"/>
            <a:ext cx="2971800" cy="3048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877786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23E2837-7115-3E47-8E18-66E515E42380}" type="datetime6">
              <a:rPr lang="en-US" smtClean="0"/>
              <a:pPr>
                <a:defRPr/>
              </a:pPr>
              <a:t>October 20</a:t>
            </a:fld>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363E7E-F6A1-854D-B616-2A5C92EFAD08}" type="slidenum">
              <a:rPr lang="en-US"/>
              <a:pPr>
                <a:defRPr/>
              </a:pPr>
              <a:t>‹#›</a:t>
            </a:fld>
            <a:endParaRPr lang="en-US"/>
          </a:p>
        </p:txBody>
      </p:sp>
    </p:spTree>
    <p:extLst>
      <p:ext uri="{BB962C8B-B14F-4D97-AF65-F5344CB8AC3E}">
        <p14:creationId xmlns:p14="http://schemas.microsoft.com/office/powerpoint/2010/main" val="23964110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100" kern="1200">
        <a:solidFill>
          <a:schemeClr val="tx1"/>
        </a:solidFill>
        <a:latin typeface="Times" charset="0"/>
        <a:ea typeface="ＭＳ Ｐゴシック" charset="-128"/>
        <a:cs typeface="ＭＳ Ｐゴシック" charset="-128"/>
      </a:defRPr>
    </a:lvl1pPr>
    <a:lvl2pPr marL="406943" algn="l" rtl="0" eaLnBrk="0" fontAlgn="base" hangingPunct="0">
      <a:spcBef>
        <a:spcPct val="30000"/>
      </a:spcBef>
      <a:spcAft>
        <a:spcPct val="0"/>
      </a:spcAft>
      <a:defRPr sz="1100" kern="1200">
        <a:solidFill>
          <a:schemeClr val="tx1"/>
        </a:solidFill>
        <a:latin typeface="Times" charset="0"/>
        <a:ea typeface="ＭＳ Ｐゴシック" charset="-128"/>
        <a:cs typeface="+mn-cs"/>
      </a:defRPr>
    </a:lvl2pPr>
    <a:lvl3pPr marL="813886" algn="l" rtl="0" eaLnBrk="0" fontAlgn="base" hangingPunct="0">
      <a:spcBef>
        <a:spcPct val="30000"/>
      </a:spcBef>
      <a:spcAft>
        <a:spcPct val="0"/>
      </a:spcAft>
      <a:defRPr sz="1100" kern="1200">
        <a:solidFill>
          <a:schemeClr val="tx1"/>
        </a:solidFill>
        <a:latin typeface="Times" charset="0"/>
        <a:ea typeface="ＭＳ Ｐゴシック" charset="-128"/>
        <a:cs typeface="+mn-cs"/>
      </a:defRPr>
    </a:lvl3pPr>
    <a:lvl4pPr marL="1220829" algn="l" rtl="0" eaLnBrk="0" fontAlgn="base" hangingPunct="0">
      <a:spcBef>
        <a:spcPct val="30000"/>
      </a:spcBef>
      <a:spcAft>
        <a:spcPct val="0"/>
      </a:spcAft>
      <a:defRPr sz="1100" kern="1200">
        <a:solidFill>
          <a:schemeClr val="tx1"/>
        </a:solidFill>
        <a:latin typeface="Times" charset="0"/>
        <a:ea typeface="ＭＳ Ｐゴシック" charset="-128"/>
        <a:cs typeface="+mn-cs"/>
      </a:defRPr>
    </a:lvl4pPr>
    <a:lvl5pPr marL="1627770" algn="l" rtl="0" eaLnBrk="0" fontAlgn="base" hangingPunct="0">
      <a:spcBef>
        <a:spcPct val="30000"/>
      </a:spcBef>
      <a:spcAft>
        <a:spcPct val="0"/>
      </a:spcAft>
      <a:defRPr sz="1100" kern="1200">
        <a:solidFill>
          <a:schemeClr val="tx1"/>
        </a:solidFill>
        <a:latin typeface="Times" charset="0"/>
        <a:ea typeface="ＭＳ Ｐゴシック" charset="-128"/>
        <a:cs typeface="+mn-cs"/>
      </a:defRPr>
    </a:lvl5pPr>
    <a:lvl6pPr marL="2034714" algn="l" defTabSz="406943" rtl="0" eaLnBrk="1" latinLnBrk="0" hangingPunct="1">
      <a:defRPr sz="1100" kern="1200">
        <a:solidFill>
          <a:schemeClr val="tx1"/>
        </a:solidFill>
        <a:latin typeface="+mn-lt"/>
        <a:ea typeface="+mn-ea"/>
        <a:cs typeface="+mn-cs"/>
      </a:defRPr>
    </a:lvl6pPr>
    <a:lvl7pPr marL="2441657" algn="l" defTabSz="406943" rtl="0" eaLnBrk="1" latinLnBrk="0" hangingPunct="1">
      <a:defRPr sz="1100" kern="1200">
        <a:solidFill>
          <a:schemeClr val="tx1"/>
        </a:solidFill>
        <a:latin typeface="+mn-lt"/>
        <a:ea typeface="+mn-ea"/>
        <a:cs typeface="+mn-cs"/>
      </a:defRPr>
    </a:lvl7pPr>
    <a:lvl8pPr marL="2848603" algn="l" defTabSz="406943" rtl="0" eaLnBrk="1" latinLnBrk="0" hangingPunct="1">
      <a:defRPr sz="1100" kern="1200">
        <a:solidFill>
          <a:schemeClr val="tx1"/>
        </a:solidFill>
        <a:latin typeface="+mn-lt"/>
        <a:ea typeface="+mn-ea"/>
        <a:cs typeface="+mn-cs"/>
      </a:defRPr>
    </a:lvl8pPr>
    <a:lvl9pPr marL="3255544" algn="l" defTabSz="40694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p:cNvSpPr>
          <p:nvPr>
            <p:ph type="sldImg"/>
          </p:nvPr>
        </p:nvSpPr>
        <p:spPr>
          <a:xfrm>
            <a:off x="393700" y="692150"/>
            <a:ext cx="6070600" cy="3416300"/>
          </a:xfrm>
          <a:ln w="12700" cap="flat">
            <a:solidFill>
              <a:schemeClr val="tx1"/>
            </a:solidFill>
          </a:ln>
        </p:spPr>
      </p:sp>
      <p:sp>
        <p:nvSpPr>
          <p:cNvPr id="15364" name="Rectangle 3"/>
          <p:cNvSpPr>
            <a:spLocks noGrp="1" noChangeArrowheads="1"/>
          </p:cNvSpPr>
          <p:nvPr>
            <p:ph type="body" idx="1"/>
          </p:nvPr>
        </p:nvSpPr>
        <p:spPr>
          <a:noFill/>
          <a:ln/>
        </p:spPr>
        <p:txBody>
          <a:bodyPr lIns="90487" tIns="44450" rIns="90487" bIns="44450"/>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740AEDF-3745-E244-8439-9FA285E1F3B4}" type="slidenum">
              <a:rPr lang="en-US">
                <a:latin typeface="Times" charset="0"/>
              </a:rPr>
              <a:pPr/>
              <a:t>6</a:t>
            </a:fld>
            <a:endParaRPr lang="en-US">
              <a:latin typeface="Times" charset="0"/>
            </a:endParaRPr>
          </a:p>
        </p:txBody>
      </p:sp>
      <p:sp>
        <p:nvSpPr>
          <p:cNvPr id="18435"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18436" name="Rectangle 3"/>
          <p:cNvSpPr>
            <a:spLocks noGrp="1" noChangeArrowheads="1"/>
          </p:cNvSpPr>
          <p:nvPr>
            <p:ph type="body" idx="1"/>
          </p:nvPr>
        </p:nvSpPr>
        <p:spPr>
          <a:noFill/>
          <a:ln/>
        </p:spPr>
        <p:txBody>
          <a:bodyPr lIns="90479" tIns="44446" rIns="90479" bIns="44446"/>
          <a:lstStyle/>
          <a:p>
            <a:pPr eaLnBrk="1" hangingPunct="1"/>
            <a:endParaRPr lang="en-GB"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740AEDF-3745-E244-8439-9FA285E1F3B4}" type="slidenum">
              <a:rPr lang="en-US">
                <a:latin typeface="Times" charset="0"/>
              </a:rPr>
              <a:pPr/>
              <a:t>7</a:t>
            </a:fld>
            <a:endParaRPr lang="en-US">
              <a:latin typeface="Times" charset="0"/>
            </a:endParaRPr>
          </a:p>
        </p:txBody>
      </p:sp>
      <p:sp>
        <p:nvSpPr>
          <p:cNvPr id="18435"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18436" name="Rectangle 3"/>
          <p:cNvSpPr>
            <a:spLocks noGrp="1" noChangeArrowheads="1"/>
          </p:cNvSpPr>
          <p:nvPr>
            <p:ph type="body" idx="1"/>
          </p:nvPr>
        </p:nvSpPr>
        <p:spPr>
          <a:noFill/>
          <a:ln/>
        </p:spPr>
        <p:txBody>
          <a:bodyPr lIns="90479" tIns="44446" rIns="90479" bIns="44446"/>
          <a:lstStyle/>
          <a:p>
            <a:pPr eaLnBrk="1" hangingPunct="1"/>
            <a:endParaRPr lang="en-GB"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2D9EBD6-6CB3-AC48-B354-19C8A31D21E2}" type="slidenum">
              <a:rPr lang="en-US" sz="1200"/>
              <a:pPr/>
              <a:t>28</a:t>
            </a:fld>
            <a:endParaRPr lang="en-US" sz="1200"/>
          </a:p>
        </p:txBody>
      </p:sp>
      <p:sp>
        <p:nvSpPr>
          <p:cNvPr id="72706"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lstStyle/>
          <a:p>
            <a:endParaRPr lang="en-GB">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8"/>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06943" indent="0" algn="ctr">
              <a:buNone/>
              <a:defRPr/>
            </a:lvl2pPr>
            <a:lvl3pPr marL="813886" indent="0" algn="ctr">
              <a:buNone/>
              <a:defRPr/>
            </a:lvl3pPr>
            <a:lvl4pPr marL="1220829" indent="0" algn="ctr">
              <a:buNone/>
              <a:defRPr/>
            </a:lvl4pPr>
            <a:lvl5pPr marL="1627770" indent="0" algn="ctr">
              <a:buNone/>
              <a:defRPr/>
            </a:lvl5pPr>
            <a:lvl6pPr marL="2034714" indent="0" algn="ctr">
              <a:buNone/>
              <a:defRPr/>
            </a:lvl6pPr>
            <a:lvl7pPr marL="2441657" indent="0" algn="ctr">
              <a:buNone/>
              <a:defRPr/>
            </a:lvl7pPr>
            <a:lvl8pPr marL="2848603" indent="0" algn="ctr">
              <a:buNone/>
              <a:defRPr/>
            </a:lvl8pPr>
            <a:lvl9pPr marL="3255544"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Arial"/>
              </a:defRPr>
            </a:lvl1pPr>
          </a:lstStyle>
          <a:p>
            <a:pPr>
              <a:defRPr/>
            </a:pPr>
            <a:fld id="{86785F82-9123-E646-9858-D7DE3E43A136}"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Arial"/>
              </a:defRPr>
            </a:lvl1pPr>
          </a:lstStyle>
          <a:p>
            <a:pPr>
              <a:defRPr/>
            </a:pPr>
            <a:fld id="{C64B2771-91CD-7948-84C6-5E33A5CF8BE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9" y="457200"/>
            <a:ext cx="1943100" cy="41148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Arial"/>
              </a:defRPr>
            </a:lvl1pPr>
          </a:lstStyle>
          <a:p>
            <a:pPr>
              <a:defRPr/>
            </a:pPr>
            <a:fld id="{DD30079D-F263-D84B-A252-FF01C0961E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Arial"/>
              </a:defRPr>
            </a:lvl1pPr>
          </a:lstStyle>
          <a:p>
            <a:pPr>
              <a:defRPr/>
            </a:pPr>
            <a:fld id="{AA0C6E92-F760-7C4C-BB7C-FE37807FCCD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5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56"/>
            <a:ext cx="7772400" cy="1125140"/>
          </a:xfrm>
        </p:spPr>
        <p:txBody>
          <a:bodyPr anchor="b"/>
          <a:lstStyle>
            <a:lvl1pPr marL="0" indent="0">
              <a:buNone/>
              <a:defRPr sz="1800"/>
            </a:lvl1pPr>
            <a:lvl2pPr marL="406943" indent="0">
              <a:buNone/>
              <a:defRPr sz="1600"/>
            </a:lvl2pPr>
            <a:lvl3pPr marL="813886" indent="0">
              <a:buNone/>
              <a:defRPr sz="1400"/>
            </a:lvl3pPr>
            <a:lvl4pPr marL="1220829" indent="0">
              <a:buNone/>
              <a:defRPr sz="1300"/>
            </a:lvl4pPr>
            <a:lvl5pPr marL="1627770" indent="0">
              <a:buNone/>
              <a:defRPr sz="1300"/>
            </a:lvl5pPr>
            <a:lvl6pPr marL="2034714" indent="0">
              <a:buNone/>
              <a:defRPr sz="1300"/>
            </a:lvl6pPr>
            <a:lvl7pPr marL="2441657" indent="0">
              <a:buNone/>
              <a:defRPr sz="1300"/>
            </a:lvl7pPr>
            <a:lvl8pPr marL="2848603" indent="0">
              <a:buNone/>
              <a:defRPr sz="1300"/>
            </a:lvl8pPr>
            <a:lvl9pPr marL="3255544" indent="0">
              <a:buNone/>
              <a:defRPr sz="13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Arial"/>
              </a:defRPr>
            </a:lvl1pPr>
          </a:lstStyle>
          <a:p>
            <a:pPr>
              <a:defRPr/>
            </a:pPr>
            <a:fld id="{3245F599-00D0-B243-B80A-515A6E3DC33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485904"/>
            <a:ext cx="3810000" cy="30861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6" y="1485904"/>
            <a:ext cx="3810000" cy="30861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Arial"/>
              </a:defRPr>
            </a:lvl1pPr>
          </a:lstStyle>
          <a:p>
            <a:pPr>
              <a:defRPr/>
            </a:pPr>
            <a:fld id="{9EBF76ED-EBDB-A24B-B48F-B785D6CB8C5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8"/>
            <a:ext cx="8229600" cy="85725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40"/>
            <a:ext cx="4040188" cy="479821"/>
          </a:xfrm>
        </p:spPr>
        <p:txBody>
          <a:bodyPr anchor="b"/>
          <a:lstStyle>
            <a:lvl1pPr marL="0" indent="0">
              <a:buNone/>
              <a:defRPr sz="2100" b="1"/>
            </a:lvl1pPr>
            <a:lvl2pPr marL="406943" indent="0">
              <a:buNone/>
              <a:defRPr sz="1800" b="1"/>
            </a:lvl2pPr>
            <a:lvl3pPr marL="813886" indent="0">
              <a:buNone/>
              <a:defRPr sz="1600" b="1"/>
            </a:lvl3pPr>
            <a:lvl4pPr marL="1220829" indent="0">
              <a:buNone/>
              <a:defRPr sz="1400" b="1"/>
            </a:lvl4pPr>
            <a:lvl5pPr marL="1627770" indent="0">
              <a:buNone/>
              <a:defRPr sz="1400" b="1"/>
            </a:lvl5pPr>
            <a:lvl6pPr marL="2034714" indent="0">
              <a:buNone/>
              <a:defRPr sz="1400" b="1"/>
            </a:lvl6pPr>
            <a:lvl7pPr marL="2441657" indent="0">
              <a:buNone/>
              <a:defRPr sz="1400" b="1"/>
            </a:lvl7pPr>
            <a:lvl8pPr marL="2848603" indent="0">
              <a:buNone/>
              <a:defRPr sz="1400" b="1"/>
            </a:lvl8pPr>
            <a:lvl9pPr marL="3255544" indent="0">
              <a:buNone/>
              <a:defRPr sz="14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33" y="1151340"/>
            <a:ext cx="4041775" cy="479821"/>
          </a:xfrm>
        </p:spPr>
        <p:txBody>
          <a:bodyPr anchor="b"/>
          <a:lstStyle>
            <a:lvl1pPr marL="0" indent="0">
              <a:buNone/>
              <a:defRPr sz="2100" b="1"/>
            </a:lvl1pPr>
            <a:lvl2pPr marL="406943" indent="0">
              <a:buNone/>
              <a:defRPr sz="1800" b="1"/>
            </a:lvl2pPr>
            <a:lvl3pPr marL="813886" indent="0">
              <a:buNone/>
              <a:defRPr sz="1600" b="1"/>
            </a:lvl3pPr>
            <a:lvl4pPr marL="1220829" indent="0">
              <a:buNone/>
              <a:defRPr sz="1400" b="1"/>
            </a:lvl4pPr>
            <a:lvl5pPr marL="1627770" indent="0">
              <a:buNone/>
              <a:defRPr sz="1400" b="1"/>
            </a:lvl5pPr>
            <a:lvl6pPr marL="2034714" indent="0">
              <a:buNone/>
              <a:defRPr sz="1400" b="1"/>
            </a:lvl6pPr>
            <a:lvl7pPr marL="2441657" indent="0">
              <a:buNone/>
              <a:defRPr sz="1400" b="1"/>
            </a:lvl7pPr>
            <a:lvl8pPr marL="2848603" indent="0">
              <a:buNone/>
              <a:defRPr sz="1400" b="1"/>
            </a:lvl8pPr>
            <a:lvl9pPr marL="3255544" indent="0">
              <a:buNone/>
              <a:defRPr sz="1400" b="1"/>
            </a:lvl9pPr>
          </a:lstStyle>
          <a:p>
            <a:pPr lvl="0"/>
            <a:r>
              <a:rPr lang="en-CA"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atin typeface="Arial"/>
              </a:defRPr>
            </a:lvl1pPr>
          </a:lstStyle>
          <a:p>
            <a:pPr>
              <a:defRPr/>
            </a:pPr>
            <a:fld id="{5AC3C80E-24DE-3045-9A0A-20E92AA3556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atin typeface="Arial"/>
              </a:defRPr>
            </a:lvl1pPr>
          </a:lstStyle>
          <a:p>
            <a:pPr>
              <a:defRPr/>
            </a:pPr>
            <a:fld id="{C06617C6-F812-5A49-9281-ABED9968DDE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atin typeface="Arial"/>
              </a:defRPr>
            </a:lvl1pPr>
          </a:lstStyle>
          <a:p>
            <a:pPr>
              <a:defRPr/>
            </a:pPr>
            <a:fld id="{5D39C7D8-6FD9-F948-BCA9-D6CE123DE62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04790"/>
            <a:ext cx="3008313" cy="871538"/>
          </a:xfrm>
        </p:spPr>
        <p:txBody>
          <a:bodyPr anchor="b"/>
          <a:lstStyle>
            <a:lvl1pPr algn="l">
              <a:defRPr sz="1800" b="1"/>
            </a:lvl1pPr>
          </a:lstStyle>
          <a:p>
            <a:r>
              <a:rPr lang="en-CA"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10" y="1076328"/>
            <a:ext cx="3008313" cy="3518297"/>
          </a:xfrm>
        </p:spPr>
        <p:txBody>
          <a:bodyPr/>
          <a:lstStyle>
            <a:lvl1pPr marL="0" indent="0">
              <a:buNone/>
              <a:defRPr sz="1300"/>
            </a:lvl1pPr>
            <a:lvl2pPr marL="406943" indent="0">
              <a:buNone/>
              <a:defRPr sz="1100"/>
            </a:lvl2pPr>
            <a:lvl3pPr marL="813886" indent="0">
              <a:buNone/>
              <a:defRPr sz="900"/>
            </a:lvl3pPr>
            <a:lvl4pPr marL="1220829" indent="0">
              <a:buNone/>
              <a:defRPr sz="800"/>
            </a:lvl4pPr>
            <a:lvl5pPr marL="1627770" indent="0">
              <a:buNone/>
              <a:defRPr sz="800"/>
            </a:lvl5pPr>
            <a:lvl6pPr marL="2034714" indent="0">
              <a:buNone/>
              <a:defRPr sz="800"/>
            </a:lvl6pPr>
            <a:lvl7pPr marL="2441657" indent="0">
              <a:buNone/>
              <a:defRPr sz="800"/>
            </a:lvl7pPr>
            <a:lvl8pPr marL="2848603" indent="0">
              <a:buNone/>
              <a:defRPr sz="800"/>
            </a:lvl8pPr>
            <a:lvl9pPr marL="3255544" indent="0">
              <a:buNone/>
              <a:defRPr sz="8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Arial"/>
              </a:defRPr>
            </a:lvl1pPr>
          </a:lstStyle>
          <a:p>
            <a:pPr>
              <a:defRPr/>
            </a:pPr>
            <a:fld id="{D08135A2-DFAF-CC44-AA1E-F4A407A6C0C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8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5"/>
            <a:ext cx="5486400" cy="3086100"/>
          </a:xfrm>
        </p:spPr>
        <p:txBody>
          <a:bodyPr/>
          <a:lstStyle>
            <a:lvl1pPr marL="0" indent="0">
              <a:buNone/>
              <a:defRPr sz="2900"/>
            </a:lvl1pPr>
            <a:lvl2pPr marL="406943" indent="0">
              <a:buNone/>
              <a:defRPr sz="2500"/>
            </a:lvl2pPr>
            <a:lvl3pPr marL="813886" indent="0">
              <a:buNone/>
              <a:defRPr sz="2100"/>
            </a:lvl3pPr>
            <a:lvl4pPr marL="1220829" indent="0">
              <a:buNone/>
              <a:defRPr sz="1800"/>
            </a:lvl4pPr>
            <a:lvl5pPr marL="1627770" indent="0">
              <a:buNone/>
              <a:defRPr sz="1800"/>
            </a:lvl5pPr>
            <a:lvl6pPr marL="2034714" indent="0">
              <a:buNone/>
              <a:defRPr sz="1800"/>
            </a:lvl6pPr>
            <a:lvl7pPr marL="2441657" indent="0">
              <a:buNone/>
              <a:defRPr sz="1800"/>
            </a:lvl7pPr>
            <a:lvl8pPr marL="2848603" indent="0">
              <a:buNone/>
              <a:defRPr sz="1800"/>
            </a:lvl8pPr>
            <a:lvl9pPr marL="3255544" indent="0">
              <a:buNone/>
              <a:defRPr sz="1800"/>
            </a:lvl9pPr>
          </a:lstStyle>
          <a:p>
            <a:pPr lvl="0"/>
            <a:endParaRPr lang="en-US" noProof="0" smtClean="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300"/>
            </a:lvl1pPr>
            <a:lvl2pPr marL="406943" indent="0">
              <a:buNone/>
              <a:defRPr sz="1100"/>
            </a:lvl2pPr>
            <a:lvl3pPr marL="813886" indent="0">
              <a:buNone/>
              <a:defRPr sz="900"/>
            </a:lvl3pPr>
            <a:lvl4pPr marL="1220829" indent="0">
              <a:buNone/>
              <a:defRPr sz="800"/>
            </a:lvl4pPr>
            <a:lvl5pPr marL="1627770" indent="0">
              <a:buNone/>
              <a:defRPr sz="800"/>
            </a:lvl5pPr>
            <a:lvl6pPr marL="2034714" indent="0">
              <a:buNone/>
              <a:defRPr sz="800"/>
            </a:lvl6pPr>
            <a:lvl7pPr marL="2441657" indent="0">
              <a:buNone/>
              <a:defRPr sz="800"/>
            </a:lvl7pPr>
            <a:lvl8pPr marL="2848603" indent="0">
              <a:buNone/>
              <a:defRPr sz="800"/>
            </a:lvl8pPr>
            <a:lvl9pPr marL="3255544" indent="0">
              <a:buNone/>
              <a:defRPr sz="8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Arial"/>
              </a:defRPr>
            </a:lvl1pPr>
          </a:lstStyle>
          <a:p>
            <a:pPr>
              <a:defRPr/>
            </a:pPr>
            <a:fld id="{01279C75-41A8-7C45-B5CD-29C5C094AFF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81388" tIns="40692" rIns="81388" bIns="4069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4"/>
            <a:ext cx="7772400" cy="3086100"/>
          </a:xfrm>
          <a:prstGeom prst="rect">
            <a:avLst/>
          </a:prstGeom>
          <a:noFill/>
          <a:ln w="9525">
            <a:noFill/>
            <a:miter lim="800000"/>
            <a:headEnd/>
            <a:tailEnd/>
          </a:ln>
        </p:spPr>
        <p:txBody>
          <a:bodyPr vert="horz" wrap="square" lIns="81388" tIns="40692" rIns="81388" bIns="406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295400" y="4686300"/>
            <a:ext cx="1905000" cy="342900"/>
          </a:xfrm>
          <a:prstGeom prst="rect">
            <a:avLst/>
          </a:prstGeom>
          <a:noFill/>
          <a:ln w="9525">
            <a:noFill/>
            <a:miter lim="800000"/>
            <a:headEnd/>
            <a:tailEnd/>
          </a:ln>
          <a:effectLst/>
        </p:spPr>
        <p:txBody>
          <a:bodyPr vert="horz" wrap="square" lIns="81388" tIns="40692" rIns="81388" bIns="40692" numCol="1" anchor="t" anchorCtr="0" compatLnSpc="1">
            <a:prstTxWarp prst="textNoShape">
              <a:avLst/>
            </a:prstTxWarp>
          </a:bodyPr>
          <a:lstStyle>
            <a:lvl1pPr>
              <a:defRPr sz="1300"/>
            </a:lvl1pPr>
          </a:lstStyle>
          <a:p>
            <a:pPr>
              <a:defRPr/>
            </a:pPr>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81388" tIns="40692" rIns="81388" bIns="40692" numCol="1" anchor="t" anchorCtr="0" compatLnSpc="1">
            <a:prstTxWarp prst="textNoShape">
              <a:avLst/>
            </a:prstTxWarp>
          </a:bodyPr>
          <a:lstStyle>
            <a:lvl1pPr algn="ctr">
              <a:defRPr sz="1300"/>
            </a:lvl1pPr>
          </a:lstStyle>
          <a:p>
            <a:pPr>
              <a:defRPr/>
            </a:pPr>
            <a:endParaRPr lang="en-US"/>
          </a:p>
        </p:txBody>
      </p:sp>
      <p:sp>
        <p:nvSpPr>
          <p:cNvPr id="1030" name="Rectangle 6"/>
          <p:cNvSpPr>
            <a:spLocks noGrp="1" noChangeArrowheads="1"/>
          </p:cNvSpPr>
          <p:nvPr>
            <p:ph type="sldNum" sz="quarter" idx="4"/>
          </p:nvPr>
        </p:nvSpPr>
        <p:spPr bwMode="auto">
          <a:xfrm>
            <a:off x="8648700" y="57150"/>
            <a:ext cx="419100" cy="171450"/>
          </a:xfrm>
          <a:prstGeom prst="rect">
            <a:avLst/>
          </a:prstGeom>
          <a:noFill/>
          <a:ln w="9525">
            <a:noFill/>
            <a:miter lim="800000"/>
            <a:headEnd/>
            <a:tailEnd/>
          </a:ln>
          <a:effectLst/>
        </p:spPr>
        <p:txBody>
          <a:bodyPr vert="horz" wrap="square" lIns="81388" tIns="40692" rIns="81388" bIns="40692" numCol="1" anchor="t" anchorCtr="0" compatLnSpc="1">
            <a:prstTxWarp prst="textNoShape">
              <a:avLst/>
            </a:prstTxWarp>
          </a:bodyPr>
          <a:lstStyle>
            <a:lvl1pPr algn="r">
              <a:defRPr sz="1100">
                <a:latin typeface="Arial"/>
              </a:defRPr>
            </a:lvl1pPr>
          </a:lstStyle>
          <a:p>
            <a:pPr>
              <a:defRPr/>
            </a:pPr>
            <a:fld id="{1ED0397C-B8CD-B74F-8A88-53712CDF14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Times" charset="0"/>
          <a:ea typeface="ＭＳ Ｐゴシック" charset="-128"/>
          <a:cs typeface="ＭＳ Ｐゴシック" charset="-128"/>
        </a:defRPr>
      </a:lvl5pPr>
      <a:lvl6pPr marL="406943" algn="ctr" rtl="0" fontAlgn="base">
        <a:spcBef>
          <a:spcPct val="0"/>
        </a:spcBef>
        <a:spcAft>
          <a:spcPct val="0"/>
        </a:spcAft>
        <a:defRPr sz="4000">
          <a:solidFill>
            <a:schemeClr val="tx2"/>
          </a:solidFill>
          <a:latin typeface="Times" charset="0"/>
        </a:defRPr>
      </a:lvl6pPr>
      <a:lvl7pPr marL="813886" algn="ctr" rtl="0" fontAlgn="base">
        <a:spcBef>
          <a:spcPct val="0"/>
        </a:spcBef>
        <a:spcAft>
          <a:spcPct val="0"/>
        </a:spcAft>
        <a:defRPr sz="4000">
          <a:solidFill>
            <a:schemeClr val="tx2"/>
          </a:solidFill>
          <a:latin typeface="Times" charset="0"/>
        </a:defRPr>
      </a:lvl7pPr>
      <a:lvl8pPr marL="1220829" algn="ctr" rtl="0" fontAlgn="base">
        <a:spcBef>
          <a:spcPct val="0"/>
        </a:spcBef>
        <a:spcAft>
          <a:spcPct val="0"/>
        </a:spcAft>
        <a:defRPr sz="4000">
          <a:solidFill>
            <a:schemeClr val="tx2"/>
          </a:solidFill>
          <a:latin typeface="Times" charset="0"/>
        </a:defRPr>
      </a:lvl8pPr>
      <a:lvl9pPr marL="1627770" algn="ctr" rtl="0" fontAlgn="base">
        <a:spcBef>
          <a:spcPct val="0"/>
        </a:spcBef>
        <a:spcAft>
          <a:spcPct val="0"/>
        </a:spcAft>
        <a:defRPr sz="4000">
          <a:solidFill>
            <a:schemeClr val="tx2"/>
          </a:solidFill>
          <a:latin typeface="Times" charset="0"/>
        </a:defRPr>
      </a:lvl9pPr>
    </p:titleStyle>
    <p:bodyStyle>
      <a:lvl1pPr marL="305209" indent="-305209" algn="l" rtl="0" eaLnBrk="0" fontAlgn="base" hangingPunct="0">
        <a:spcBef>
          <a:spcPct val="20000"/>
        </a:spcBef>
        <a:spcAft>
          <a:spcPct val="0"/>
        </a:spcAft>
        <a:buChar char="•"/>
        <a:defRPr sz="2900">
          <a:solidFill>
            <a:schemeClr val="tx1"/>
          </a:solidFill>
          <a:latin typeface="+mn-lt"/>
          <a:ea typeface="ＭＳ Ｐゴシック" charset="-128"/>
          <a:cs typeface="ＭＳ Ｐゴシック" charset="-128"/>
        </a:defRPr>
      </a:lvl1pPr>
      <a:lvl2pPr marL="661285" indent="-254336" algn="l" rtl="0" eaLnBrk="0" fontAlgn="base" hangingPunct="0">
        <a:spcBef>
          <a:spcPct val="20000"/>
        </a:spcBef>
        <a:spcAft>
          <a:spcPct val="0"/>
        </a:spcAft>
        <a:buChar char="–"/>
        <a:defRPr sz="2500">
          <a:solidFill>
            <a:schemeClr val="tx1"/>
          </a:solidFill>
          <a:latin typeface="+mn-lt"/>
          <a:ea typeface="ＭＳ Ｐゴシック" charset="-128"/>
        </a:defRPr>
      </a:lvl2pPr>
      <a:lvl3pPr marL="1017356" indent="-203470" algn="l" rtl="0" eaLnBrk="0" fontAlgn="base" hangingPunct="0">
        <a:spcBef>
          <a:spcPct val="20000"/>
        </a:spcBef>
        <a:spcAft>
          <a:spcPct val="0"/>
        </a:spcAft>
        <a:buChar char="•"/>
        <a:defRPr sz="2100">
          <a:solidFill>
            <a:schemeClr val="tx1"/>
          </a:solidFill>
          <a:latin typeface="+mn-lt"/>
          <a:ea typeface="ＭＳ Ｐゴシック" charset="-128"/>
        </a:defRPr>
      </a:lvl3pPr>
      <a:lvl4pPr marL="1424308" indent="-203470" algn="l" rtl="0" eaLnBrk="0" fontAlgn="base" hangingPunct="0">
        <a:spcBef>
          <a:spcPct val="20000"/>
        </a:spcBef>
        <a:spcAft>
          <a:spcPct val="0"/>
        </a:spcAft>
        <a:buChar char="–"/>
        <a:defRPr sz="1800">
          <a:solidFill>
            <a:schemeClr val="tx1"/>
          </a:solidFill>
          <a:latin typeface="+mn-lt"/>
          <a:ea typeface="ＭＳ Ｐゴシック" charset="-128"/>
        </a:defRPr>
      </a:lvl4pPr>
      <a:lvl5pPr marL="1831244" indent="-203470" algn="l" rtl="0" eaLnBrk="0" fontAlgn="base" hangingPunct="0">
        <a:spcBef>
          <a:spcPct val="20000"/>
        </a:spcBef>
        <a:spcAft>
          <a:spcPct val="0"/>
        </a:spcAft>
        <a:buChar char="»"/>
        <a:defRPr sz="1800">
          <a:solidFill>
            <a:schemeClr val="tx1"/>
          </a:solidFill>
          <a:latin typeface="+mn-lt"/>
          <a:ea typeface="ＭＳ Ｐゴシック" charset="-128"/>
        </a:defRPr>
      </a:lvl5pPr>
      <a:lvl6pPr marL="2238186" indent="-203470" algn="l" rtl="0" fontAlgn="base">
        <a:spcBef>
          <a:spcPct val="20000"/>
        </a:spcBef>
        <a:spcAft>
          <a:spcPct val="0"/>
        </a:spcAft>
        <a:buChar char="»"/>
        <a:defRPr sz="1800">
          <a:solidFill>
            <a:schemeClr val="tx1"/>
          </a:solidFill>
          <a:latin typeface="+mn-lt"/>
          <a:ea typeface="ＭＳ Ｐゴシック" charset="-128"/>
        </a:defRPr>
      </a:lvl6pPr>
      <a:lvl7pPr marL="2645127" indent="-203470" algn="l" rtl="0" fontAlgn="base">
        <a:spcBef>
          <a:spcPct val="20000"/>
        </a:spcBef>
        <a:spcAft>
          <a:spcPct val="0"/>
        </a:spcAft>
        <a:buChar char="»"/>
        <a:defRPr sz="1800">
          <a:solidFill>
            <a:schemeClr val="tx1"/>
          </a:solidFill>
          <a:latin typeface="+mn-lt"/>
          <a:ea typeface="ＭＳ Ｐゴシック" charset="-128"/>
        </a:defRPr>
      </a:lvl7pPr>
      <a:lvl8pPr marL="3052071" indent="-203470" algn="l" rtl="0" fontAlgn="base">
        <a:spcBef>
          <a:spcPct val="20000"/>
        </a:spcBef>
        <a:spcAft>
          <a:spcPct val="0"/>
        </a:spcAft>
        <a:buChar char="»"/>
        <a:defRPr sz="1800">
          <a:solidFill>
            <a:schemeClr val="tx1"/>
          </a:solidFill>
          <a:latin typeface="+mn-lt"/>
          <a:ea typeface="ＭＳ Ｐゴシック" charset="-128"/>
        </a:defRPr>
      </a:lvl8pPr>
      <a:lvl9pPr marL="3459013" indent="-203470" algn="l"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406943" rtl="0" eaLnBrk="1" latinLnBrk="0" hangingPunct="1">
        <a:defRPr sz="1600" kern="1200">
          <a:solidFill>
            <a:schemeClr val="tx1"/>
          </a:solidFill>
          <a:latin typeface="+mn-lt"/>
          <a:ea typeface="+mn-ea"/>
          <a:cs typeface="+mn-cs"/>
        </a:defRPr>
      </a:lvl1pPr>
      <a:lvl2pPr marL="406943" algn="l" defTabSz="406943" rtl="0" eaLnBrk="1" latinLnBrk="0" hangingPunct="1">
        <a:defRPr sz="1600" kern="1200">
          <a:solidFill>
            <a:schemeClr val="tx1"/>
          </a:solidFill>
          <a:latin typeface="+mn-lt"/>
          <a:ea typeface="+mn-ea"/>
          <a:cs typeface="+mn-cs"/>
        </a:defRPr>
      </a:lvl2pPr>
      <a:lvl3pPr marL="813886" algn="l" defTabSz="406943" rtl="0" eaLnBrk="1" latinLnBrk="0" hangingPunct="1">
        <a:defRPr sz="1600" kern="1200">
          <a:solidFill>
            <a:schemeClr val="tx1"/>
          </a:solidFill>
          <a:latin typeface="+mn-lt"/>
          <a:ea typeface="+mn-ea"/>
          <a:cs typeface="+mn-cs"/>
        </a:defRPr>
      </a:lvl3pPr>
      <a:lvl4pPr marL="1220829" algn="l" defTabSz="406943" rtl="0" eaLnBrk="1" latinLnBrk="0" hangingPunct="1">
        <a:defRPr sz="1600" kern="1200">
          <a:solidFill>
            <a:schemeClr val="tx1"/>
          </a:solidFill>
          <a:latin typeface="+mn-lt"/>
          <a:ea typeface="+mn-ea"/>
          <a:cs typeface="+mn-cs"/>
        </a:defRPr>
      </a:lvl4pPr>
      <a:lvl5pPr marL="1627770" algn="l" defTabSz="406943" rtl="0" eaLnBrk="1" latinLnBrk="0" hangingPunct="1">
        <a:defRPr sz="1600" kern="1200">
          <a:solidFill>
            <a:schemeClr val="tx1"/>
          </a:solidFill>
          <a:latin typeface="+mn-lt"/>
          <a:ea typeface="+mn-ea"/>
          <a:cs typeface="+mn-cs"/>
        </a:defRPr>
      </a:lvl5pPr>
      <a:lvl6pPr marL="2034714" algn="l" defTabSz="406943" rtl="0" eaLnBrk="1" latinLnBrk="0" hangingPunct="1">
        <a:defRPr sz="1600" kern="1200">
          <a:solidFill>
            <a:schemeClr val="tx1"/>
          </a:solidFill>
          <a:latin typeface="+mn-lt"/>
          <a:ea typeface="+mn-ea"/>
          <a:cs typeface="+mn-cs"/>
        </a:defRPr>
      </a:lvl6pPr>
      <a:lvl7pPr marL="2441657" algn="l" defTabSz="406943" rtl="0" eaLnBrk="1" latinLnBrk="0" hangingPunct="1">
        <a:defRPr sz="1600" kern="1200">
          <a:solidFill>
            <a:schemeClr val="tx1"/>
          </a:solidFill>
          <a:latin typeface="+mn-lt"/>
          <a:ea typeface="+mn-ea"/>
          <a:cs typeface="+mn-cs"/>
        </a:defRPr>
      </a:lvl7pPr>
      <a:lvl8pPr marL="2848603" algn="l" defTabSz="406943" rtl="0" eaLnBrk="1" latinLnBrk="0" hangingPunct="1">
        <a:defRPr sz="1600" kern="1200">
          <a:solidFill>
            <a:schemeClr val="tx1"/>
          </a:solidFill>
          <a:latin typeface="+mn-lt"/>
          <a:ea typeface="+mn-ea"/>
          <a:cs typeface="+mn-cs"/>
        </a:defRPr>
      </a:lvl8pPr>
      <a:lvl9pPr marL="3255544" algn="l" defTabSz="40694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larsson@iisbe.org" TargetMode="Externa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70A4BC5D-E384-074F-8C40-09C80FB70BA6}" type="slidenum">
              <a:rPr lang="en-US" smtClean="0"/>
              <a:pPr/>
              <a:t>1</a:t>
            </a:fld>
            <a:endParaRPr lang="en-US" dirty="0" smtClean="0"/>
          </a:p>
        </p:txBody>
      </p:sp>
      <p:sp>
        <p:nvSpPr>
          <p:cNvPr id="14339" name="Rectangle 2"/>
          <p:cNvSpPr>
            <a:spLocks noGrp="1" noChangeArrowheads="1"/>
          </p:cNvSpPr>
          <p:nvPr>
            <p:ph type="ctrTitle"/>
          </p:nvPr>
        </p:nvSpPr>
        <p:spPr>
          <a:xfrm>
            <a:off x="1115616" y="555526"/>
            <a:ext cx="7031022" cy="3672408"/>
          </a:xfrm>
          <a:noFill/>
        </p:spPr>
        <p:txBody>
          <a:bodyPr lIns="80540" tIns="39564" rIns="80540" bIns="39564"/>
          <a:lstStyle/>
          <a:p>
            <a:pPr eaLnBrk="1" hangingPunct="1">
              <a:spcBef>
                <a:spcPts val="900"/>
              </a:spcBef>
              <a:spcAft>
                <a:spcPts val="1800"/>
              </a:spcAft>
            </a:pPr>
            <a:r>
              <a:rPr lang="en-US" sz="3600" dirty="0" smtClean="0">
                <a:solidFill>
                  <a:srgbClr val="3C8C93"/>
                </a:solidFill>
                <a:latin typeface="Calibri"/>
                <a:cs typeface="Calibri"/>
              </a:rPr>
              <a:t>Meeting the dual challenges of </a:t>
            </a:r>
            <a:r>
              <a:rPr lang="en-US" sz="3600" dirty="0">
                <a:solidFill>
                  <a:srgbClr val="3C8C93"/>
                </a:solidFill>
                <a:latin typeface="Calibri"/>
                <a:cs typeface="Calibri"/>
              </a:rPr>
              <a:t>Covid-</a:t>
            </a:r>
            <a:r>
              <a:rPr lang="en-US" sz="3600" dirty="0" smtClean="0">
                <a:solidFill>
                  <a:srgbClr val="3C8C93"/>
                </a:solidFill>
                <a:latin typeface="Calibri"/>
                <a:cs typeface="Calibri"/>
              </a:rPr>
              <a:t>19</a:t>
            </a:r>
            <a:r>
              <a:rPr lang="en-US" sz="3600" dirty="0" smtClean="0">
                <a:solidFill>
                  <a:schemeClr val="hlink"/>
                </a:solidFill>
                <a:latin typeface="Calibri"/>
                <a:cs typeface="Calibri"/>
              </a:rPr>
              <a:t> and </a:t>
            </a:r>
            <a:r>
              <a:rPr lang="en-US" sz="3600" dirty="0" smtClean="0">
                <a:solidFill>
                  <a:srgbClr val="3C8C93"/>
                </a:solidFill>
                <a:latin typeface="Calibri"/>
                <a:cs typeface="Calibri"/>
              </a:rPr>
              <a:t>climate change</a:t>
            </a:r>
            <a:br>
              <a:rPr lang="en-US" sz="3600" dirty="0" smtClean="0">
                <a:solidFill>
                  <a:srgbClr val="3C8C93"/>
                </a:solidFill>
                <a:latin typeface="Calibri"/>
                <a:cs typeface="Calibri"/>
              </a:rPr>
            </a:br>
            <a:r>
              <a:rPr lang="en-US" sz="2000" dirty="0" smtClean="0">
                <a:solidFill>
                  <a:srgbClr val="3C8C93"/>
                </a:solidFill>
                <a:latin typeface="Calibri"/>
                <a:cs typeface="Calibri"/>
              </a:rPr>
              <a:t/>
            </a:r>
            <a:br>
              <a:rPr lang="en-US" sz="2000" dirty="0" smtClean="0">
                <a:solidFill>
                  <a:srgbClr val="3C8C93"/>
                </a:solidFill>
                <a:latin typeface="Calibri"/>
                <a:cs typeface="Calibri"/>
              </a:rPr>
            </a:br>
            <a:r>
              <a:rPr lang="en-US" sz="1400" dirty="0" smtClean="0">
                <a:solidFill>
                  <a:srgbClr val="7B7B7B"/>
                </a:solidFill>
                <a:latin typeface="Calibri"/>
                <a:cs typeface="Calibri"/>
              </a:rPr>
              <a:t>Nils Larsson</a:t>
            </a:r>
            <a:br>
              <a:rPr lang="en-US" sz="1400" dirty="0" smtClean="0">
                <a:solidFill>
                  <a:srgbClr val="7B7B7B"/>
                </a:solidFill>
                <a:latin typeface="Calibri"/>
                <a:cs typeface="Calibri"/>
              </a:rPr>
            </a:br>
            <a:r>
              <a:rPr lang="en-US" sz="1400" dirty="0" smtClean="0">
                <a:solidFill>
                  <a:srgbClr val="7B7B7B"/>
                </a:solidFill>
                <a:latin typeface="Calibri"/>
                <a:cs typeface="Calibri"/>
              </a:rPr>
              <a:t>iiSBE, </a:t>
            </a:r>
            <a:r>
              <a:rPr lang="en-US" sz="1400" dirty="0">
                <a:solidFill>
                  <a:srgbClr val="7B7B7B"/>
                </a:solidFill>
                <a:latin typeface="Calibri"/>
                <a:cs typeface="Calibri"/>
              </a:rPr>
              <a:t>the International Initiative for a Sustainable Built Environment</a:t>
            </a:r>
            <a:br>
              <a:rPr lang="en-US" sz="1400" dirty="0">
                <a:solidFill>
                  <a:srgbClr val="7B7B7B"/>
                </a:solidFill>
                <a:latin typeface="Calibri"/>
                <a:cs typeface="Calibri"/>
              </a:rPr>
            </a:br>
            <a:r>
              <a:rPr lang="en-US" sz="1300" dirty="0">
                <a:solidFill>
                  <a:srgbClr val="7B7B7B"/>
                </a:solidFill>
                <a:latin typeface="Calibri"/>
                <a:cs typeface="Calibri"/>
              </a:rPr>
              <a:t/>
            </a:r>
            <a:br>
              <a:rPr lang="en-US" sz="1300" dirty="0">
                <a:solidFill>
                  <a:srgbClr val="7B7B7B"/>
                </a:solidFill>
                <a:latin typeface="Calibri"/>
                <a:cs typeface="Calibri"/>
              </a:rPr>
            </a:br>
            <a:r>
              <a:rPr lang="en-US" sz="1800" dirty="0" smtClean="0">
                <a:solidFill>
                  <a:schemeClr val="accent6"/>
                </a:solidFill>
                <a:latin typeface="Calibri Light"/>
                <a:cs typeface="Calibri Light"/>
              </a:rPr>
              <a:t>October 2020</a:t>
            </a:r>
            <a:endParaRPr lang="en-US" sz="1600" dirty="0">
              <a:solidFill>
                <a:srgbClr val="006A68"/>
              </a:solidFill>
              <a:latin typeface="Calibri"/>
              <a:cs typeface="Calibri"/>
            </a:endParaRPr>
          </a:p>
        </p:txBody>
      </p:sp>
      <p:pic>
        <p:nvPicPr>
          <p:cNvPr id="14340" name="Picture 5" descr="iisbe.jpg"/>
          <p:cNvPicPr>
            <a:picLocks noChangeAspect="1"/>
          </p:cNvPicPr>
          <p:nvPr/>
        </p:nvPicPr>
        <p:blipFill>
          <a:blip r:embed="rId3"/>
          <a:srcRect/>
          <a:stretch>
            <a:fillRect/>
          </a:stretch>
        </p:blipFill>
        <p:spPr bwMode="auto">
          <a:xfrm>
            <a:off x="3851920" y="4299942"/>
            <a:ext cx="1368152" cy="611982"/>
          </a:xfrm>
          <a:prstGeom prst="rect">
            <a:avLst/>
          </a:prstGeom>
          <a:noFill/>
          <a:ln w="9525">
            <a:noFill/>
            <a:miter lim="800000"/>
            <a:headEnd/>
            <a:tailEnd/>
          </a:ln>
        </p:spPr>
      </p:pic>
    </p:spTree>
  </p:cSld>
  <p:clrMapOvr>
    <a:masterClrMapping/>
  </p:clrMapOvr>
  <p:transition xmlns:p14="http://schemas.microsoft.com/office/powerpoint/2010/main" advTm="30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10</a:t>
            </a:fld>
            <a:endParaRPr lang="en-US" dirty="0"/>
          </a:p>
        </p:txBody>
      </p:sp>
      <p:sp>
        <p:nvSpPr>
          <p:cNvPr id="7" name="TextBox 6"/>
          <p:cNvSpPr txBox="1"/>
          <p:nvPr/>
        </p:nvSpPr>
        <p:spPr>
          <a:xfrm>
            <a:off x="755576" y="843558"/>
            <a:ext cx="7920880" cy="3508653"/>
          </a:xfrm>
          <a:prstGeom prst="rect">
            <a:avLst/>
          </a:prstGeom>
          <a:noFill/>
        </p:spPr>
        <p:txBody>
          <a:bodyPr wrap="square" rtlCol="0">
            <a:spAutoFit/>
          </a:bodyPr>
          <a:lstStyle/>
          <a:p>
            <a:pPr marL="342900" indent="-342900">
              <a:spcAft>
                <a:spcPts val="600"/>
              </a:spcAft>
              <a:buSzPct val="80000"/>
              <a:buFont typeface="+mj-lt"/>
              <a:buAutoNum type="arabicPeriod" startAt="4"/>
              <a:tabLst>
                <a:tab pos="266700" algn="l"/>
              </a:tabLst>
            </a:pPr>
            <a:r>
              <a:rPr lang="en-US" sz="1600" dirty="0">
                <a:solidFill>
                  <a:srgbClr val="2D2D8A"/>
                </a:solidFill>
                <a:latin typeface="Calibri Light"/>
                <a:cs typeface="Calibri Light"/>
              </a:rPr>
              <a:t>Provide all new dwelling units with private outdoor space, e.g. gardens, courts or balconies.</a:t>
            </a:r>
          </a:p>
          <a:p>
            <a:pPr marL="342900" indent="-342900">
              <a:spcAft>
                <a:spcPts val="600"/>
              </a:spcAft>
              <a:buSzPct val="80000"/>
              <a:buFont typeface="+mj-lt"/>
              <a:buAutoNum type="arabicPeriod" startAt="4"/>
              <a:tabLst>
                <a:tab pos="266700" algn="l"/>
              </a:tabLst>
            </a:pPr>
            <a:r>
              <a:rPr lang="en-US" sz="1600" dirty="0">
                <a:solidFill>
                  <a:srgbClr val="2D2D8A"/>
                </a:solidFill>
                <a:latin typeface="Calibri Light"/>
                <a:cs typeface="Calibri Light"/>
              </a:rPr>
              <a:t>Adjust occupant densities in all non-residential  buildings to support increased distancing and limits on occupant density.</a:t>
            </a:r>
          </a:p>
          <a:p>
            <a:pPr marL="342900" indent="-342900">
              <a:spcAft>
                <a:spcPts val="600"/>
              </a:spcAft>
              <a:buSzPct val="80000"/>
              <a:buFont typeface="+mj-lt"/>
              <a:buAutoNum type="arabicPeriod" startAt="4"/>
              <a:tabLst>
                <a:tab pos="266700" algn="l"/>
              </a:tabLst>
            </a:pPr>
            <a:r>
              <a:rPr lang="en-US" sz="1600" dirty="0" smtClean="0">
                <a:solidFill>
                  <a:srgbClr val="2D2D8A"/>
                </a:solidFill>
                <a:latin typeface="Calibri Light"/>
                <a:cs typeface="Calibri Light"/>
              </a:rPr>
              <a:t>Provide </a:t>
            </a:r>
            <a:r>
              <a:rPr lang="en-US" sz="1600" dirty="0" err="1">
                <a:solidFill>
                  <a:srgbClr val="2D2D8A"/>
                </a:solidFill>
                <a:latin typeface="Calibri Light"/>
                <a:cs typeface="Calibri Light"/>
              </a:rPr>
              <a:t>neighbourhood</a:t>
            </a:r>
            <a:r>
              <a:rPr lang="en-US" sz="1600" dirty="0">
                <a:solidFill>
                  <a:srgbClr val="2D2D8A"/>
                </a:solidFill>
                <a:latin typeface="Calibri Light"/>
                <a:cs typeface="Calibri Light"/>
              </a:rPr>
              <a:t> fever clinics and residential facilities to meet short-term isolation requirements.</a:t>
            </a:r>
          </a:p>
          <a:p>
            <a:pPr marL="342900" indent="-342900">
              <a:spcAft>
                <a:spcPts val="600"/>
              </a:spcAft>
              <a:buSzPct val="80000"/>
              <a:buFont typeface="+mj-lt"/>
              <a:buAutoNum type="arabicPeriod" startAt="4"/>
              <a:tabLst>
                <a:tab pos="266700" algn="l"/>
              </a:tabLst>
            </a:pPr>
            <a:r>
              <a:rPr lang="en-US" sz="1600" dirty="0" smtClean="0">
                <a:solidFill>
                  <a:srgbClr val="2D2D8A"/>
                </a:solidFill>
                <a:latin typeface="Calibri Light"/>
                <a:cs typeface="Calibri Light"/>
              </a:rPr>
              <a:t>Specify </a:t>
            </a:r>
            <a:r>
              <a:rPr lang="en-US" sz="1600" dirty="0">
                <a:solidFill>
                  <a:srgbClr val="2D2D8A"/>
                </a:solidFill>
                <a:latin typeface="Calibri Light"/>
                <a:cs typeface="Calibri Light"/>
              </a:rPr>
              <a:t>a high degree of flexibility of internal functions </a:t>
            </a:r>
            <a:r>
              <a:rPr lang="en-US" sz="1600" dirty="0" smtClean="0">
                <a:solidFill>
                  <a:srgbClr val="2D2D8A"/>
                </a:solidFill>
                <a:latin typeface="Calibri Light"/>
                <a:cs typeface="Calibri Light"/>
              </a:rPr>
              <a:t>and systems in </a:t>
            </a:r>
            <a:r>
              <a:rPr lang="en-US" sz="1600" dirty="0">
                <a:solidFill>
                  <a:srgbClr val="2D2D8A"/>
                </a:solidFill>
                <a:latin typeface="Calibri Light"/>
                <a:cs typeface="Calibri Light"/>
              </a:rPr>
              <a:t>new residential and institutional </a:t>
            </a:r>
            <a:r>
              <a:rPr lang="en-US" sz="1600" dirty="0" smtClean="0">
                <a:solidFill>
                  <a:srgbClr val="2D2D8A"/>
                </a:solidFill>
                <a:latin typeface="Calibri Light"/>
                <a:cs typeface="Calibri Light"/>
              </a:rPr>
              <a:t>buildings.</a:t>
            </a:r>
          </a:p>
          <a:p>
            <a:pPr marL="342900" indent="-342900">
              <a:spcAft>
                <a:spcPts val="600"/>
              </a:spcAft>
              <a:buSzPct val="80000"/>
              <a:buFont typeface="+mj-lt"/>
              <a:buAutoNum type="arabicPeriod" startAt="4"/>
              <a:tabLst>
                <a:tab pos="266700" algn="l"/>
              </a:tabLst>
            </a:pPr>
            <a:r>
              <a:rPr lang="en-US" sz="1600" dirty="0">
                <a:solidFill>
                  <a:srgbClr val="2D2D8A"/>
                </a:solidFill>
                <a:latin typeface="Calibri Light"/>
                <a:cs typeface="Calibri Light"/>
              </a:rPr>
              <a:t>In large buildings with public access, establish building entry check </a:t>
            </a:r>
            <a:r>
              <a:rPr lang="en-US" sz="1600" dirty="0" smtClean="0">
                <a:solidFill>
                  <a:srgbClr val="2D2D8A"/>
                </a:solidFill>
                <a:latin typeface="Calibri Light"/>
                <a:cs typeface="Calibri Light"/>
              </a:rPr>
              <a:t>points, </a:t>
            </a:r>
            <a:r>
              <a:rPr lang="en-US" sz="1600" dirty="0">
                <a:solidFill>
                  <a:srgbClr val="2D2D8A"/>
                </a:solidFill>
                <a:latin typeface="Calibri Light"/>
                <a:cs typeface="Calibri Light"/>
              </a:rPr>
              <a:t>provide scanning and monitoring of occupants’ health status and movements within the building</a:t>
            </a:r>
            <a:r>
              <a:rPr lang="en-US" sz="1600" dirty="0" smtClean="0">
                <a:solidFill>
                  <a:srgbClr val="2D2D8A"/>
                </a:solidFill>
                <a:latin typeface="Calibri Light"/>
                <a:cs typeface="Calibri Light"/>
              </a:rPr>
              <a:t>.</a:t>
            </a:r>
          </a:p>
          <a:p>
            <a:pPr marL="342900" indent="-342900">
              <a:spcAft>
                <a:spcPts val="600"/>
              </a:spcAft>
              <a:buSzPct val="80000"/>
              <a:buFont typeface="+mj-lt"/>
              <a:buAutoNum type="arabicPeriod" startAt="4"/>
              <a:tabLst>
                <a:tab pos="266700" algn="l"/>
              </a:tabLst>
            </a:pPr>
            <a:r>
              <a:rPr lang="en-US" sz="1600" dirty="0">
                <a:solidFill>
                  <a:srgbClr val="2D2D8A"/>
                </a:solidFill>
                <a:latin typeface="Calibri Light"/>
                <a:cs typeface="Calibri Light"/>
              </a:rPr>
              <a:t>Add lift capacities to ensure reduced passenger densities.</a:t>
            </a:r>
          </a:p>
          <a:p>
            <a:pPr marL="342900" indent="-342900">
              <a:spcAft>
                <a:spcPts val="600"/>
              </a:spcAft>
              <a:buSzPct val="80000"/>
              <a:buFont typeface="+mj-lt"/>
              <a:buAutoNum type="arabicPeriod" startAt="4"/>
              <a:tabLst>
                <a:tab pos="266700" algn="l"/>
              </a:tabLst>
            </a:pPr>
            <a:r>
              <a:rPr lang="en-US" sz="1600" dirty="0" smtClean="0">
                <a:solidFill>
                  <a:srgbClr val="2D2D8A"/>
                </a:solidFill>
                <a:latin typeface="Calibri Light"/>
                <a:cs typeface="Calibri Light"/>
              </a:rPr>
              <a:t>Monitor </a:t>
            </a:r>
            <a:r>
              <a:rPr lang="en-US" sz="1600" dirty="0">
                <a:solidFill>
                  <a:srgbClr val="2D2D8A"/>
                </a:solidFill>
                <a:latin typeface="Calibri Light"/>
                <a:cs typeface="Calibri Light"/>
              </a:rPr>
              <a:t>wastewater flows for Covid-19 </a:t>
            </a:r>
            <a:r>
              <a:rPr lang="en-US" sz="1600" dirty="0" smtClean="0">
                <a:solidFill>
                  <a:srgbClr val="2D2D8A"/>
                </a:solidFill>
                <a:latin typeface="Calibri Light"/>
                <a:cs typeface="Calibri Light"/>
              </a:rPr>
              <a:t>at </a:t>
            </a:r>
            <a:r>
              <a:rPr lang="en-US" sz="1600" dirty="0">
                <a:solidFill>
                  <a:srgbClr val="2D2D8A"/>
                </a:solidFill>
                <a:latin typeface="Calibri Light"/>
                <a:cs typeface="Calibri Light"/>
              </a:rPr>
              <a:t>the level of urban blocks or larger buildings</a:t>
            </a:r>
            <a:r>
              <a:rPr lang="en-US" sz="1600" dirty="0" smtClean="0">
                <a:solidFill>
                  <a:srgbClr val="2D2D8A"/>
                </a:solidFill>
                <a:latin typeface="Calibri Light"/>
                <a:cs typeface="Calibri Light"/>
              </a:rPr>
              <a:t>.</a:t>
            </a:r>
            <a:endParaRPr lang="en-US" sz="1600" dirty="0">
              <a:solidFill>
                <a:srgbClr val="2D2D8A"/>
              </a:solidFill>
              <a:latin typeface="Calibri Light"/>
              <a:cs typeface="Calibri Light"/>
            </a:endParaRPr>
          </a:p>
        </p:txBody>
      </p:sp>
      <p:sp>
        <p:nvSpPr>
          <p:cNvPr id="6" name="TextBox 5"/>
          <p:cNvSpPr txBox="1"/>
          <p:nvPr/>
        </p:nvSpPr>
        <p:spPr>
          <a:xfrm>
            <a:off x="1115616" y="195486"/>
            <a:ext cx="7344816" cy="461665"/>
          </a:xfrm>
          <a:prstGeom prst="rect">
            <a:avLst/>
          </a:prstGeom>
          <a:noFill/>
        </p:spPr>
        <p:txBody>
          <a:bodyPr wrap="square" rtlCol="0">
            <a:spAutoFit/>
          </a:bodyPr>
          <a:lstStyle/>
          <a:p>
            <a:r>
              <a:rPr lang="en-US" sz="2400" dirty="0" smtClean="0">
                <a:solidFill>
                  <a:srgbClr val="7F7F7F"/>
                </a:solidFill>
                <a:latin typeface="Calibri"/>
                <a:cs typeface="Calibri"/>
              </a:rPr>
              <a:t>Covid-19 actions needed </a:t>
            </a:r>
            <a:r>
              <a:rPr lang="mr-IN" sz="2400" dirty="0" smtClean="0">
                <a:solidFill>
                  <a:srgbClr val="7F7F7F"/>
                </a:solidFill>
                <a:latin typeface="Calibri"/>
                <a:cs typeface="Calibri"/>
              </a:rPr>
              <a:t>–</a:t>
            </a:r>
            <a:r>
              <a:rPr lang="en-US" sz="2400" dirty="0" smtClean="0">
                <a:solidFill>
                  <a:srgbClr val="7F7F7F"/>
                </a:solidFill>
                <a:latin typeface="Calibri"/>
                <a:cs typeface="Calibri"/>
              </a:rPr>
              <a:t> design and construction</a:t>
            </a:r>
            <a:endParaRPr lang="en-US" sz="2400" dirty="0">
              <a:solidFill>
                <a:srgbClr val="7F7F7F"/>
              </a:solidFill>
              <a:latin typeface="Calibri"/>
              <a:cs typeface="Calibri"/>
            </a:endParaRPr>
          </a:p>
        </p:txBody>
      </p:sp>
    </p:spTree>
    <p:extLst>
      <p:ext uri="{BB962C8B-B14F-4D97-AF65-F5344CB8AC3E}">
        <p14:creationId xmlns:p14="http://schemas.microsoft.com/office/powerpoint/2010/main" val="125902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11</a:t>
            </a:fld>
            <a:endParaRPr lang="en-US" dirty="0"/>
          </a:p>
        </p:txBody>
      </p:sp>
      <p:sp>
        <p:nvSpPr>
          <p:cNvPr id="6" name="TextBox 5"/>
          <p:cNvSpPr txBox="1"/>
          <p:nvPr/>
        </p:nvSpPr>
        <p:spPr>
          <a:xfrm>
            <a:off x="899592" y="915566"/>
            <a:ext cx="7560840" cy="2862322"/>
          </a:xfrm>
          <a:prstGeom prst="rect">
            <a:avLst/>
          </a:prstGeom>
          <a:noFill/>
        </p:spPr>
        <p:txBody>
          <a:bodyPr wrap="square" rtlCol="0">
            <a:spAutoFit/>
          </a:bodyPr>
          <a:lstStyle/>
          <a:p>
            <a:pPr>
              <a:lnSpc>
                <a:spcPct val="110000"/>
              </a:lnSpc>
              <a:spcBef>
                <a:spcPts val="0"/>
              </a:spcBef>
              <a:spcAft>
                <a:spcPts val="900"/>
              </a:spcAft>
              <a:buSzPct val="80000"/>
            </a:pPr>
            <a:r>
              <a:rPr lang="en-US" sz="1800" dirty="0" smtClean="0">
                <a:solidFill>
                  <a:srgbClr val="AD0404"/>
                </a:solidFill>
                <a:latin typeface="Calibri Light"/>
                <a:cs typeface="Calibri Light"/>
              </a:rPr>
              <a:t>A paper summarizing a survey </a:t>
            </a:r>
            <a:r>
              <a:rPr lang="en-US" sz="1800" dirty="0">
                <a:solidFill>
                  <a:srgbClr val="AD0404"/>
                </a:solidFill>
                <a:latin typeface="Calibri Light"/>
                <a:cs typeface="Calibri Light"/>
              </a:rPr>
              <a:t>of 231 central bank officials, finance ministry </a:t>
            </a:r>
            <a:r>
              <a:rPr lang="en-US" sz="1800" dirty="0" smtClean="0">
                <a:solidFill>
                  <a:srgbClr val="AD0404"/>
                </a:solidFill>
                <a:latin typeface="Calibri Light"/>
                <a:cs typeface="Calibri Light"/>
              </a:rPr>
              <a:t>officials </a:t>
            </a:r>
            <a:r>
              <a:rPr lang="en-US" sz="1800" dirty="0">
                <a:solidFill>
                  <a:srgbClr val="AD0404"/>
                </a:solidFill>
                <a:latin typeface="Calibri Light"/>
                <a:cs typeface="Calibri Light"/>
              </a:rPr>
              <a:t>and </a:t>
            </a:r>
            <a:r>
              <a:rPr lang="en-US" sz="1800" dirty="0" smtClean="0">
                <a:solidFill>
                  <a:srgbClr val="AD0404"/>
                </a:solidFill>
                <a:latin typeface="Calibri Light"/>
                <a:cs typeface="Calibri Light"/>
              </a:rPr>
              <a:t>other </a:t>
            </a:r>
            <a:r>
              <a:rPr lang="en-US" sz="1800" dirty="0">
                <a:solidFill>
                  <a:srgbClr val="AD0404"/>
                </a:solidFill>
                <a:latin typeface="Calibri Light"/>
                <a:cs typeface="Calibri Light"/>
              </a:rPr>
              <a:t>experts</a:t>
            </a:r>
            <a:r>
              <a:rPr lang="en-US" sz="1800" dirty="0">
                <a:latin typeface="Calibri Light"/>
                <a:cs typeface="Calibri Light"/>
              </a:rPr>
              <a:t> from G20 </a:t>
            </a:r>
            <a:r>
              <a:rPr lang="en-US" sz="1800" dirty="0" smtClean="0">
                <a:latin typeface="Calibri Light"/>
                <a:cs typeface="Calibri Light"/>
              </a:rPr>
              <a:t>countries, suggests that the pandemic has ..</a:t>
            </a:r>
            <a:r>
              <a:rPr lang="en-US" sz="1800" i="1" dirty="0">
                <a:latin typeface="Calibri Light"/>
                <a:cs typeface="Calibri Light"/>
              </a:rPr>
              <a:t>precipitated a major increase in the role of the </a:t>
            </a:r>
            <a:r>
              <a:rPr lang="en-US" sz="1800" i="1" dirty="0" smtClean="0">
                <a:latin typeface="Calibri Light"/>
                <a:cs typeface="Calibri Light"/>
              </a:rPr>
              <a:t>state</a:t>
            </a:r>
            <a:r>
              <a:rPr lang="mr-IN" sz="1800" i="1" dirty="0" smtClean="0">
                <a:latin typeface="Calibri Light"/>
                <a:cs typeface="Calibri Light"/>
              </a:rPr>
              <a:t>…</a:t>
            </a:r>
            <a:r>
              <a:rPr lang="en-US" sz="1800" i="1" dirty="0" smtClean="0">
                <a:latin typeface="Calibri Light"/>
                <a:cs typeface="Calibri Light"/>
              </a:rPr>
              <a:t> </a:t>
            </a:r>
            <a:r>
              <a:rPr lang="en-US" sz="1800" dirty="0" smtClean="0">
                <a:latin typeface="Calibri Light"/>
                <a:cs typeface="Calibri Light"/>
              </a:rPr>
              <a:t>and that ..</a:t>
            </a:r>
            <a:r>
              <a:rPr lang="en-US" sz="1800" i="1" dirty="0">
                <a:latin typeface="Calibri Light"/>
                <a:cs typeface="Calibri Light"/>
              </a:rPr>
              <a:t> the crisis has also demonstrated that governments can intervene decisively once the scale of an emergency is clear and public support is </a:t>
            </a:r>
            <a:r>
              <a:rPr lang="en-US" sz="1800" i="1" dirty="0" smtClean="0">
                <a:latin typeface="Calibri Light"/>
                <a:cs typeface="Calibri Light"/>
              </a:rPr>
              <a:t>present</a:t>
            </a:r>
            <a:r>
              <a:rPr lang="mr-IN" sz="1800" i="1" dirty="0" smtClean="0">
                <a:latin typeface="Calibri Light"/>
                <a:cs typeface="Calibri Light"/>
              </a:rPr>
              <a:t>…</a:t>
            </a:r>
            <a:r>
              <a:rPr lang="en-CA" sz="1800" i="1" dirty="0" smtClean="0">
                <a:latin typeface="Calibri Light"/>
                <a:cs typeface="Calibri Light"/>
              </a:rPr>
              <a:t>*</a:t>
            </a:r>
          </a:p>
          <a:p>
            <a:pPr marL="220663" indent="-220663">
              <a:spcAft>
                <a:spcPts val="300"/>
              </a:spcAft>
            </a:pPr>
            <a:r>
              <a:rPr lang="en-US" sz="1800" dirty="0">
                <a:latin typeface="Calibri Light"/>
                <a:cs typeface="Calibri Light"/>
              </a:rPr>
              <a:t>The authors propose three key insights for policy-makers...</a:t>
            </a:r>
            <a:endParaRPr lang="en-CA" sz="1800" dirty="0">
              <a:latin typeface="Calibri Light"/>
              <a:cs typeface="Calibri Light"/>
            </a:endParaRPr>
          </a:p>
          <a:p>
            <a:pPr marL="438150" indent="-285750">
              <a:spcAft>
                <a:spcPts val="300"/>
              </a:spcAft>
              <a:buFont typeface="Arial"/>
              <a:buChar char="•"/>
              <a:tabLst>
                <a:tab pos="450850" algn="l"/>
              </a:tabLst>
            </a:pPr>
            <a:r>
              <a:rPr lang="en-US" sz="1600" dirty="0">
                <a:latin typeface="Calibri Light"/>
                <a:cs typeface="Calibri Light"/>
              </a:rPr>
              <a:t>Recovery policies can deliver both economic and climate goals</a:t>
            </a:r>
            <a:endParaRPr lang="en-CA" sz="1600" dirty="0">
              <a:latin typeface="Calibri Light"/>
              <a:cs typeface="Calibri Light"/>
            </a:endParaRPr>
          </a:p>
          <a:p>
            <a:pPr marL="438150" indent="-285750">
              <a:spcAft>
                <a:spcPts val="300"/>
              </a:spcAft>
              <a:buFont typeface="Arial"/>
              <a:buChar char="•"/>
              <a:tabLst>
                <a:tab pos="450850" algn="l"/>
              </a:tabLst>
            </a:pPr>
            <a:r>
              <a:rPr lang="en-US" sz="1600" dirty="0">
                <a:latin typeface="Calibri Light"/>
                <a:cs typeface="Calibri Light"/>
              </a:rPr>
              <a:t>Co-benefits can be captured. </a:t>
            </a:r>
            <a:endParaRPr lang="en-CA" sz="1600" dirty="0">
              <a:latin typeface="Calibri Light"/>
              <a:cs typeface="Calibri Light"/>
            </a:endParaRPr>
          </a:p>
          <a:p>
            <a:pPr marL="438150" indent="-285750">
              <a:buFont typeface="Arial"/>
              <a:buChar char="•"/>
              <a:tabLst>
                <a:tab pos="450850" algn="l"/>
              </a:tabLst>
            </a:pPr>
            <a:r>
              <a:rPr lang="en-US" sz="1600" dirty="0">
                <a:latin typeface="Calibri Light"/>
                <a:cs typeface="Calibri Light"/>
              </a:rPr>
              <a:t>Policy design (timeliness and flexibility) is important </a:t>
            </a:r>
            <a:endParaRPr lang="en-CA" sz="1600" dirty="0">
              <a:latin typeface="Calibri Light"/>
              <a:cs typeface="Calibri Light"/>
            </a:endParaRPr>
          </a:p>
        </p:txBody>
      </p:sp>
      <p:sp>
        <p:nvSpPr>
          <p:cNvPr id="2" name="TextBox 1"/>
          <p:cNvSpPr txBox="1"/>
          <p:nvPr/>
        </p:nvSpPr>
        <p:spPr>
          <a:xfrm>
            <a:off x="971600" y="195486"/>
            <a:ext cx="6840760" cy="523220"/>
          </a:xfrm>
          <a:prstGeom prst="rect">
            <a:avLst/>
          </a:prstGeom>
          <a:noFill/>
        </p:spPr>
        <p:txBody>
          <a:bodyPr wrap="square" rtlCol="0">
            <a:spAutoFit/>
          </a:bodyPr>
          <a:lstStyle/>
          <a:p>
            <a:r>
              <a:rPr lang="en-US" sz="2800" dirty="0" smtClean="0">
                <a:solidFill>
                  <a:srgbClr val="308C9F"/>
                </a:solidFill>
                <a:latin typeface="Calibri Light"/>
                <a:cs typeface="Calibri Light"/>
              </a:rPr>
              <a:t>Planning for post-pandemic recovery</a:t>
            </a:r>
            <a:endParaRPr lang="en-US" sz="2800" dirty="0">
              <a:solidFill>
                <a:srgbClr val="308C9F"/>
              </a:solidFill>
              <a:latin typeface="Calibri Light"/>
              <a:cs typeface="Calibri Light"/>
            </a:endParaRPr>
          </a:p>
        </p:txBody>
      </p:sp>
      <p:sp>
        <p:nvSpPr>
          <p:cNvPr id="5" name="TextBox 4"/>
          <p:cNvSpPr txBox="1"/>
          <p:nvPr/>
        </p:nvSpPr>
        <p:spPr>
          <a:xfrm>
            <a:off x="1187624" y="4659982"/>
            <a:ext cx="6912768" cy="400110"/>
          </a:xfrm>
          <a:prstGeom prst="rect">
            <a:avLst/>
          </a:prstGeom>
          <a:noFill/>
        </p:spPr>
        <p:txBody>
          <a:bodyPr wrap="square" rtlCol="0">
            <a:spAutoFit/>
          </a:bodyPr>
          <a:lstStyle/>
          <a:p>
            <a:r>
              <a:rPr lang="en-US" sz="1000" dirty="0" smtClean="0">
                <a:solidFill>
                  <a:schemeClr val="bg1">
                    <a:lumMod val="50000"/>
                  </a:schemeClr>
                </a:solidFill>
              </a:rPr>
              <a:t>* Hepburn</a:t>
            </a:r>
            <a:r>
              <a:rPr lang="en-US" sz="1000" dirty="0">
                <a:solidFill>
                  <a:schemeClr val="bg1">
                    <a:lumMod val="50000"/>
                  </a:schemeClr>
                </a:solidFill>
              </a:rPr>
              <a:t>, C., O’Callaghan, B., Stern, N., </a:t>
            </a:r>
            <a:r>
              <a:rPr lang="en-US" sz="1000" dirty="0" err="1">
                <a:solidFill>
                  <a:schemeClr val="bg1">
                    <a:lumMod val="50000"/>
                  </a:schemeClr>
                </a:solidFill>
              </a:rPr>
              <a:t>Stiglitz</a:t>
            </a:r>
            <a:r>
              <a:rPr lang="en-US" sz="1000" dirty="0">
                <a:solidFill>
                  <a:schemeClr val="bg1">
                    <a:lumMod val="50000"/>
                  </a:schemeClr>
                </a:solidFill>
              </a:rPr>
              <a:t>, J., and </a:t>
            </a:r>
            <a:r>
              <a:rPr lang="en-US" sz="1000" dirty="0" err="1">
                <a:solidFill>
                  <a:schemeClr val="bg1">
                    <a:lumMod val="50000"/>
                  </a:schemeClr>
                </a:solidFill>
              </a:rPr>
              <a:t>Zenghelis</a:t>
            </a:r>
            <a:r>
              <a:rPr lang="en-US" sz="1000" dirty="0">
                <a:solidFill>
                  <a:schemeClr val="bg1">
                    <a:lumMod val="50000"/>
                  </a:schemeClr>
                </a:solidFill>
              </a:rPr>
              <a:t>, D. (2020), </a:t>
            </a:r>
            <a:r>
              <a:rPr lang="en-US" sz="1000" i="1" dirty="0">
                <a:solidFill>
                  <a:schemeClr val="bg1">
                    <a:lumMod val="50000"/>
                  </a:schemeClr>
                </a:solidFill>
              </a:rPr>
              <a:t>Will COVID-19 fiscal recovery packages accelerate or retard progress on climate change?</a:t>
            </a:r>
            <a:r>
              <a:rPr lang="en-US" sz="1000" dirty="0">
                <a:solidFill>
                  <a:schemeClr val="bg1">
                    <a:lumMod val="50000"/>
                  </a:schemeClr>
                </a:solidFill>
              </a:rPr>
              <a:t>, Smith School Working Paper 20-02</a:t>
            </a:r>
            <a:r>
              <a:rPr lang="en-US" sz="1000" dirty="0" smtClean="0">
                <a:solidFill>
                  <a:schemeClr val="bg1">
                    <a:lumMod val="50000"/>
                  </a:schemeClr>
                </a:solidFill>
              </a:rPr>
              <a:t>.</a:t>
            </a:r>
            <a:endParaRPr lang="en-CA" sz="1000" dirty="0">
              <a:solidFill>
                <a:schemeClr val="bg1">
                  <a:lumMod val="50000"/>
                </a:schemeClr>
              </a:solidFill>
            </a:endParaRPr>
          </a:p>
        </p:txBody>
      </p:sp>
    </p:spTree>
    <p:extLst>
      <p:ext uri="{BB962C8B-B14F-4D97-AF65-F5344CB8AC3E}">
        <p14:creationId xmlns:p14="http://schemas.microsoft.com/office/powerpoint/2010/main" val="24651718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12</a:t>
            </a:fld>
            <a:endParaRPr lang="en-US" dirty="0"/>
          </a:p>
        </p:txBody>
      </p:sp>
      <p:sp>
        <p:nvSpPr>
          <p:cNvPr id="2" name="TextBox 1"/>
          <p:cNvSpPr txBox="1"/>
          <p:nvPr/>
        </p:nvSpPr>
        <p:spPr>
          <a:xfrm>
            <a:off x="899592" y="195486"/>
            <a:ext cx="6912768" cy="523220"/>
          </a:xfrm>
          <a:prstGeom prst="rect">
            <a:avLst/>
          </a:prstGeom>
          <a:noFill/>
        </p:spPr>
        <p:txBody>
          <a:bodyPr wrap="square" rtlCol="0">
            <a:spAutoFit/>
          </a:bodyPr>
          <a:lstStyle/>
          <a:p>
            <a:r>
              <a:rPr lang="en-US" sz="2800" dirty="0" smtClean="0">
                <a:solidFill>
                  <a:schemeClr val="tx1">
                    <a:lumMod val="50000"/>
                    <a:lumOff val="50000"/>
                  </a:schemeClr>
                </a:solidFill>
                <a:latin typeface="Calibri Light"/>
                <a:cs typeface="Calibri Light"/>
              </a:rPr>
              <a:t>Planning for post-pandemic recovery</a:t>
            </a:r>
            <a:endParaRPr lang="en-US" sz="2800" dirty="0">
              <a:solidFill>
                <a:schemeClr val="tx1">
                  <a:lumMod val="50000"/>
                  <a:lumOff val="50000"/>
                </a:schemeClr>
              </a:solidFill>
              <a:latin typeface="Calibri Light"/>
              <a:cs typeface="Calibri Light"/>
            </a:endParaRPr>
          </a:p>
        </p:txBody>
      </p:sp>
      <p:sp>
        <p:nvSpPr>
          <p:cNvPr id="8" name="TextBox 7"/>
          <p:cNvSpPr txBox="1"/>
          <p:nvPr/>
        </p:nvSpPr>
        <p:spPr>
          <a:xfrm>
            <a:off x="1043608" y="4731990"/>
            <a:ext cx="6539771" cy="276999"/>
          </a:xfrm>
          <a:prstGeom prst="rect">
            <a:avLst/>
          </a:prstGeom>
          <a:noFill/>
        </p:spPr>
        <p:txBody>
          <a:bodyPr wrap="none" rtlCol="0">
            <a:spAutoFit/>
          </a:bodyPr>
          <a:lstStyle/>
          <a:p>
            <a:r>
              <a:rPr lang="en-US" sz="1200" dirty="0">
                <a:solidFill>
                  <a:schemeClr val="bg1">
                    <a:lumMod val="50000"/>
                  </a:schemeClr>
                </a:solidFill>
                <a:latin typeface="Calibri Light"/>
                <a:cs typeface="Calibri Light"/>
              </a:rPr>
              <a:t>World Energy Outlook Special report, in collaboration with the International Monetary Fund, June 2020</a:t>
            </a:r>
            <a:endParaRPr lang="en-US" sz="1200" dirty="0">
              <a:solidFill>
                <a:schemeClr val="bg1">
                  <a:lumMod val="50000"/>
                </a:schemeClr>
              </a:solidFill>
            </a:endParaRPr>
          </a:p>
        </p:txBody>
      </p:sp>
      <p:sp>
        <p:nvSpPr>
          <p:cNvPr id="9" name="Content Placeholder 2"/>
          <p:cNvSpPr>
            <a:spLocks noGrp="1"/>
          </p:cNvSpPr>
          <p:nvPr>
            <p:ph idx="1"/>
          </p:nvPr>
        </p:nvSpPr>
        <p:spPr>
          <a:xfrm>
            <a:off x="899592" y="843558"/>
            <a:ext cx="7416824" cy="3672408"/>
          </a:xfrm>
        </p:spPr>
        <p:txBody>
          <a:bodyPr/>
          <a:lstStyle/>
          <a:p>
            <a:pPr marL="0" indent="0">
              <a:spcAft>
                <a:spcPts val="600"/>
              </a:spcAft>
              <a:buNone/>
            </a:pPr>
            <a:r>
              <a:rPr lang="en-CA" sz="1800" dirty="0">
                <a:solidFill>
                  <a:srgbClr val="AD0404"/>
                </a:solidFill>
                <a:latin typeface="Calibri"/>
                <a:cs typeface="Calibri"/>
              </a:rPr>
              <a:t>Views of IEA and IMF on a sustainable recovery </a:t>
            </a:r>
            <a:r>
              <a:rPr lang="en-CA" sz="1800" dirty="0" smtClean="0">
                <a:solidFill>
                  <a:srgbClr val="AD0404"/>
                </a:solidFill>
                <a:latin typeface="Calibri"/>
                <a:cs typeface="Calibri"/>
              </a:rPr>
              <a:t> </a:t>
            </a:r>
          </a:p>
          <a:p>
            <a:pPr marL="220663" indent="-220663">
              <a:spcBef>
                <a:spcPts val="600"/>
              </a:spcBef>
              <a:buClr>
                <a:schemeClr val="accent1">
                  <a:lumMod val="50000"/>
                </a:schemeClr>
              </a:buClr>
              <a:buFont typeface="Wingdings" charset="2"/>
              <a:buChar char="§"/>
            </a:pPr>
            <a:r>
              <a:rPr lang="en-CA" sz="1800" dirty="0">
                <a:latin typeface="Calibri Light"/>
                <a:cs typeface="Calibri Light"/>
              </a:rPr>
              <a:t>A </a:t>
            </a:r>
            <a:r>
              <a:rPr lang="en-CA" sz="1800" dirty="0" smtClean="0">
                <a:latin typeface="Calibri Light"/>
                <a:cs typeface="Calibri Light"/>
              </a:rPr>
              <a:t>report </a:t>
            </a:r>
            <a:r>
              <a:rPr lang="en-CA" sz="1800" dirty="0">
                <a:latin typeface="Calibri Light"/>
                <a:cs typeface="Calibri Light"/>
              </a:rPr>
              <a:t>prepared </a:t>
            </a:r>
            <a:r>
              <a:rPr lang="en-CA" sz="1800" dirty="0" smtClean="0">
                <a:latin typeface="Calibri Light"/>
                <a:cs typeface="Calibri Light"/>
              </a:rPr>
              <a:t>by </a:t>
            </a:r>
            <a:r>
              <a:rPr lang="en-CA" sz="1800" dirty="0">
                <a:latin typeface="Calibri Light"/>
                <a:cs typeface="Calibri Light"/>
              </a:rPr>
              <a:t>the International Energy Agency </a:t>
            </a:r>
            <a:r>
              <a:rPr lang="en-CA" sz="1800" dirty="0" smtClean="0">
                <a:latin typeface="Calibri Light"/>
                <a:cs typeface="Calibri Light"/>
              </a:rPr>
              <a:t>(IEA) and </a:t>
            </a:r>
            <a:r>
              <a:rPr lang="en-CA" sz="1800" dirty="0">
                <a:latin typeface="Calibri Light"/>
                <a:cs typeface="Calibri Light"/>
              </a:rPr>
              <a:t>the International Monetary Fund (IMF) </a:t>
            </a:r>
            <a:r>
              <a:rPr lang="en-CA" sz="1800" dirty="0" smtClean="0">
                <a:latin typeface="Calibri Light"/>
                <a:cs typeface="Calibri Light"/>
              </a:rPr>
              <a:t>outlines their views </a:t>
            </a:r>
            <a:r>
              <a:rPr lang="en-CA" sz="1800" dirty="0">
                <a:latin typeface="Calibri Light"/>
                <a:cs typeface="Calibri Light"/>
              </a:rPr>
              <a:t>on the prospects for </a:t>
            </a:r>
            <a:r>
              <a:rPr lang="en-CA" sz="1800" dirty="0" smtClean="0">
                <a:latin typeface="Calibri Light"/>
                <a:cs typeface="Calibri Light"/>
              </a:rPr>
              <a:t>an economic recovery. </a:t>
            </a:r>
          </a:p>
          <a:p>
            <a:pPr marL="220663" indent="-220663">
              <a:spcBef>
                <a:spcPts val="600"/>
              </a:spcBef>
              <a:buClr>
                <a:schemeClr val="accent1">
                  <a:lumMod val="50000"/>
                </a:schemeClr>
              </a:buClr>
              <a:buFont typeface="Wingdings" charset="2"/>
              <a:buChar char="§"/>
            </a:pPr>
            <a:r>
              <a:rPr lang="en-CA" sz="1800" dirty="0" smtClean="0">
                <a:latin typeface="Calibri Light"/>
                <a:cs typeface="Calibri Light"/>
              </a:rPr>
              <a:t>Regarding buildings</a:t>
            </a:r>
            <a:r>
              <a:rPr lang="mr-IN" sz="1800" dirty="0" smtClean="0">
                <a:latin typeface="Calibri Light"/>
                <a:cs typeface="Calibri Light"/>
              </a:rPr>
              <a:t>…</a:t>
            </a:r>
            <a:r>
              <a:rPr lang="en-US" sz="1800" i="1" dirty="0">
                <a:latin typeface="Calibri Light"/>
                <a:cs typeface="Calibri Light"/>
              </a:rPr>
              <a:t>More than 25 million jobs across the sector have been lost or are at risk in 2020. However, measures to improve the efficiency of buildings and appliances could be implemented quickly, in some cases with very short payback periods, creating 10-15 jobs per million dollars invested</a:t>
            </a:r>
            <a:r>
              <a:rPr lang="en-US" sz="1800" i="1" dirty="0" smtClean="0">
                <a:latin typeface="Calibri Light"/>
                <a:cs typeface="Calibri Light"/>
              </a:rPr>
              <a:t>.</a:t>
            </a:r>
          </a:p>
          <a:p>
            <a:pPr marL="220663" indent="-220663">
              <a:spcBef>
                <a:spcPts val="600"/>
              </a:spcBef>
              <a:buClr>
                <a:schemeClr val="accent1">
                  <a:lumMod val="50000"/>
                </a:schemeClr>
              </a:buClr>
              <a:buFont typeface="Wingdings" charset="2"/>
              <a:buChar char="§"/>
            </a:pPr>
            <a:r>
              <a:rPr lang="en-US" sz="1800" i="1" dirty="0">
                <a:latin typeface="Calibri Light"/>
                <a:cs typeface="Calibri Light"/>
              </a:rPr>
              <a:t>Average annual energy retrofit rates in buildings are currently less than 1% in most major markets, which is well below the level required to achieve sustainability objectives. </a:t>
            </a:r>
            <a:endParaRPr lang="en-US" sz="1800" i="1" dirty="0" smtClean="0">
              <a:latin typeface="Calibri Light"/>
              <a:cs typeface="Calibri Light"/>
            </a:endParaRPr>
          </a:p>
          <a:p>
            <a:pPr marL="220663" indent="-220663">
              <a:buClr>
                <a:schemeClr val="accent1">
                  <a:lumMod val="50000"/>
                </a:schemeClr>
              </a:buClr>
              <a:buFont typeface="Wingdings" charset="2"/>
              <a:buChar char="§"/>
            </a:pPr>
            <a:endParaRPr lang="en-CA" sz="1800" dirty="0">
              <a:latin typeface="Calibri Light"/>
              <a:cs typeface="Calibri Light"/>
            </a:endParaRPr>
          </a:p>
        </p:txBody>
      </p:sp>
    </p:spTree>
    <p:extLst>
      <p:ext uri="{BB962C8B-B14F-4D97-AF65-F5344CB8AC3E}">
        <p14:creationId xmlns:p14="http://schemas.microsoft.com/office/powerpoint/2010/main" val="16819388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13</a:t>
            </a:fld>
            <a:endParaRPr lang="en-US" dirty="0"/>
          </a:p>
        </p:txBody>
      </p:sp>
      <p:sp>
        <p:nvSpPr>
          <p:cNvPr id="2" name="TextBox 1"/>
          <p:cNvSpPr txBox="1"/>
          <p:nvPr/>
        </p:nvSpPr>
        <p:spPr>
          <a:xfrm>
            <a:off x="899592" y="195486"/>
            <a:ext cx="6984776" cy="523220"/>
          </a:xfrm>
          <a:prstGeom prst="rect">
            <a:avLst/>
          </a:prstGeom>
          <a:noFill/>
        </p:spPr>
        <p:txBody>
          <a:bodyPr wrap="square" rtlCol="0">
            <a:spAutoFit/>
          </a:bodyPr>
          <a:lstStyle/>
          <a:p>
            <a:r>
              <a:rPr lang="en-US" sz="2800" dirty="0" smtClean="0">
                <a:solidFill>
                  <a:schemeClr val="tx1">
                    <a:lumMod val="50000"/>
                    <a:lumOff val="50000"/>
                  </a:schemeClr>
                </a:solidFill>
                <a:latin typeface="Calibri Light"/>
                <a:cs typeface="Calibri Light"/>
              </a:rPr>
              <a:t>Planning for post-pandemic recovery</a:t>
            </a:r>
            <a:endParaRPr lang="en-US" sz="2800" dirty="0">
              <a:solidFill>
                <a:schemeClr val="tx1">
                  <a:lumMod val="50000"/>
                  <a:lumOff val="50000"/>
                </a:schemeClr>
              </a:solidFill>
              <a:latin typeface="Calibri Light"/>
              <a:cs typeface="Calibri Light"/>
            </a:endParaRPr>
          </a:p>
        </p:txBody>
      </p:sp>
      <p:sp>
        <p:nvSpPr>
          <p:cNvPr id="7" name="Content Placeholder 2"/>
          <p:cNvSpPr>
            <a:spLocks noGrp="1"/>
          </p:cNvSpPr>
          <p:nvPr>
            <p:ph idx="1"/>
          </p:nvPr>
        </p:nvSpPr>
        <p:spPr>
          <a:xfrm>
            <a:off x="899592" y="771550"/>
            <a:ext cx="7488832" cy="3600400"/>
          </a:xfrm>
        </p:spPr>
        <p:txBody>
          <a:bodyPr/>
          <a:lstStyle/>
          <a:p>
            <a:pPr marL="0" indent="0">
              <a:spcAft>
                <a:spcPts val="600"/>
              </a:spcAft>
              <a:buNone/>
            </a:pPr>
            <a:r>
              <a:rPr lang="en-CA" sz="1800" dirty="0">
                <a:solidFill>
                  <a:srgbClr val="7F7F7F"/>
                </a:solidFill>
                <a:latin typeface="Calibri"/>
                <a:cs typeface="Calibri"/>
              </a:rPr>
              <a:t>Views of IEA and IMF on a sustainable recover</a:t>
            </a:r>
            <a:r>
              <a:rPr lang="en-CA" sz="2000" dirty="0">
                <a:solidFill>
                  <a:srgbClr val="7F7F7F"/>
                </a:solidFill>
                <a:latin typeface="Calibri"/>
                <a:cs typeface="Calibri"/>
              </a:rPr>
              <a:t>y </a:t>
            </a:r>
            <a:r>
              <a:rPr lang="en-CA" sz="1800" dirty="0" smtClean="0">
                <a:solidFill>
                  <a:srgbClr val="AD0404"/>
                </a:solidFill>
                <a:latin typeface="Calibri"/>
                <a:cs typeface="Calibri"/>
              </a:rPr>
              <a:t> </a:t>
            </a:r>
          </a:p>
          <a:p>
            <a:pPr marL="220663" indent="-220663">
              <a:spcAft>
                <a:spcPts val="500"/>
              </a:spcAft>
              <a:buClr>
                <a:schemeClr val="accent1">
                  <a:lumMod val="50000"/>
                </a:schemeClr>
              </a:buClr>
              <a:buFont typeface="Wingdings" charset="2"/>
              <a:buChar char="§"/>
              <a:tabLst>
                <a:tab pos="184150" algn="l"/>
              </a:tabLst>
            </a:pPr>
            <a:r>
              <a:rPr lang="en-US" sz="1800" i="1" dirty="0" smtClean="0">
                <a:latin typeface="Calibri Light"/>
                <a:cs typeface="Calibri Light"/>
              </a:rPr>
              <a:t>Suggested policy </a:t>
            </a:r>
            <a:r>
              <a:rPr lang="en-US" sz="1800" i="1" dirty="0">
                <a:latin typeface="Calibri Light"/>
                <a:cs typeface="Calibri Light"/>
              </a:rPr>
              <a:t>approaches to address the current Covid-19 </a:t>
            </a:r>
            <a:r>
              <a:rPr lang="en-US" sz="1800" i="1" dirty="0" smtClean="0">
                <a:latin typeface="Calibri Light"/>
                <a:cs typeface="Calibri Light"/>
              </a:rPr>
              <a:t>crisis</a:t>
            </a:r>
            <a:r>
              <a:rPr lang="en-CA" sz="1800" i="1" dirty="0" smtClean="0">
                <a:latin typeface="Calibri Light"/>
                <a:cs typeface="Calibri Light"/>
              </a:rPr>
              <a:t>...</a:t>
            </a:r>
            <a:r>
              <a:rPr lang="en-US" sz="1800" i="1" dirty="0" smtClean="0">
                <a:latin typeface="Calibri Light"/>
                <a:cs typeface="Calibri Light"/>
              </a:rPr>
              <a:t> </a:t>
            </a:r>
            <a:r>
              <a:rPr lang="en-US" sz="1800" i="1" dirty="0">
                <a:latin typeface="Calibri Light"/>
                <a:cs typeface="Calibri Light"/>
              </a:rPr>
              <a:t>include:</a:t>
            </a:r>
            <a:endParaRPr lang="en-CA" sz="1800" dirty="0">
              <a:latin typeface="Calibri Light"/>
              <a:cs typeface="Calibri Light"/>
            </a:endParaRPr>
          </a:p>
          <a:p>
            <a:pPr marL="450850" lvl="0" indent="-239713">
              <a:buClr>
                <a:schemeClr val="accent1">
                  <a:lumMod val="50000"/>
                </a:schemeClr>
              </a:buClr>
              <a:buFont typeface="Wingdings" charset="2"/>
              <a:buChar char="§"/>
            </a:pPr>
            <a:r>
              <a:rPr lang="en-US" sz="1800" i="1" dirty="0" smtClean="0">
                <a:latin typeface="Calibri Light"/>
                <a:cs typeface="Calibri Light"/>
              </a:rPr>
              <a:t>Target </a:t>
            </a:r>
            <a:r>
              <a:rPr lang="en-US" sz="1800" i="1" dirty="0">
                <a:latin typeface="Calibri Light"/>
                <a:cs typeface="Calibri Light"/>
              </a:rPr>
              <a:t>efficiency improvement measures </a:t>
            </a:r>
            <a:r>
              <a:rPr lang="en-US" sz="1800" i="1" dirty="0" smtClean="0">
                <a:latin typeface="Calibri Light"/>
                <a:cs typeface="Calibri Light"/>
              </a:rPr>
              <a:t>on </a:t>
            </a:r>
            <a:r>
              <a:rPr lang="mr-IN" sz="1800" i="1" dirty="0" smtClean="0">
                <a:latin typeface="Calibri Light"/>
                <a:cs typeface="Calibri Light"/>
              </a:rPr>
              <a:t>…</a:t>
            </a:r>
            <a:r>
              <a:rPr lang="en-US" sz="1800" i="1" dirty="0" smtClean="0">
                <a:latin typeface="Calibri Light"/>
                <a:cs typeface="Calibri Light"/>
              </a:rPr>
              <a:t> </a:t>
            </a:r>
            <a:r>
              <a:rPr lang="en-US" sz="1800" i="1" dirty="0">
                <a:latin typeface="Calibri Light"/>
                <a:cs typeface="Calibri Light"/>
              </a:rPr>
              <a:t>low-income households, small businesses and hotels.</a:t>
            </a:r>
            <a:endParaRPr lang="en-CA" sz="1800" dirty="0">
              <a:latin typeface="Calibri Light"/>
              <a:cs typeface="Calibri Light"/>
            </a:endParaRPr>
          </a:p>
          <a:p>
            <a:pPr marL="450850" lvl="0" indent="-239713">
              <a:buClr>
                <a:schemeClr val="accent1">
                  <a:lumMod val="50000"/>
                </a:schemeClr>
              </a:buClr>
              <a:buFont typeface="Wingdings" charset="2"/>
              <a:buChar char="§"/>
            </a:pPr>
            <a:r>
              <a:rPr lang="en-US" sz="1800" i="1" dirty="0">
                <a:latin typeface="Calibri Light"/>
                <a:cs typeface="Calibri Light"/>
              </a:rPr>
              <a:t>Use public procurement to </a:t>
            </a:r>
            <a:r>
              <a:rPr lang="en-US" sz="1800" i="1" dirty="0" err="1">
                <a:latin typeface="Calibri Light"/>
                <a:cs typeface="Calibri Light"/>
              </a:rPr>
              <a:t>catalyse</a:t>
            </a:r>
            <a:r>
              <a:rPr lang="en-US" sz="1800" i="1" dirty="0">
                <a:latin typeface="Calibri Light"/>
                <a:cs typeface="Calibri Light"/>
              </a:rPr>
              <a:t> activity, for example by commissioning efficiency retrofits of public assets such as social housing, schools, offices and healthcare facilities.</a:t>
            </a:r>
            <a:endParaRPr lang="en-CA" sz="1800" dirty="0">
              <a:latin typeface="Calibri Light"/>
              <a:cs typeface="Calibri Light"/>
            </a:endParaRPr>
          </a:p>
          <a:p>
            <a:pPr marL="450850" lvl="0" indent="-239713">
              <a:buClr>
                <a:schemeClr val="accent1">
                  <a:lumMod val="50000"/>
                </a:schemeClr>
              </a:buClr>
              <a:buFont typeface="Wingdings" charset="2"/>
              <a:buChar char="§"/>
            </a:pPr>
            <a:r>
              <a:rPr lang="en-US" sz="1800" i="1" dirty="0">
                <a:latin typeface="Calibri Light"/>
                <a:cs typeface="Calibri Light"/>
              </a:rPr>
              <a:t>Provide guarantees to encourage energy service companies to invest in retrofits.</a:t>
            </a:r>
            <a:endParaRPr lang="en-CA" sz="1800" dirty="0">
              <a:latin typeface="Calibri Light"/>
              <a:cs typeface="Calibri Light"/>
            </a:endParaRPr>
          </a:p>
          <a:p>
            <a:pPr marL="450850" lvl="0" indent="-239713">
              <a:buClr>
                <a:schemeClr val="accent1">
                  <a:lumMod val="50000"/>
                </a:schemeClr>
              </a:buClr>
              <a:buFont typeface="Wingdings" charset="2"/>
              <a:buChar char="§"/>
            </a:pPr>
            <a:r>
              <a:rPr lang="en-US" sz="1800" i="1" dirty="0">
                <a:latin typeface="Calibri Light"/>
                <a:cs typeface="Calibri Light"/>
              </a:rPr>
              <a:t>Accelerate or expand existing and planned efficiency </a:t>
            </a:r>
            <a:r>
              <a:rPr lang="en-US" sz="1800" i="1" dirty="0" err="1">
                <a:latin typeface="Calibri Light"/>
                <a:cs typeface="Calibri Light"/>
              </a:rPr>
              <a:t>programmes</a:t>
            </a:r>
            <a:r>
              <a:rPr lang="en-US" sz="1800" i="1" dirty="0" smtClean="0">
                <a:latin typeface="Calibri Light"/>
                <a:cs typeface="Calibri Light"/>
              </a:rPr>
              <a:t>.</a:t>
            </a:r>
            <a:endParaRPr lang="en-CA" sz="1800" dirty="0">
              <a:latin typeface="Calibri Light"/>
              <a:cs typeface="Calibri Light"/>
            </a:endParaRPr>
          </a:p>
          <a:p>
            <a:pPr marL="220663" indent="-220663">
              <a:buClr>
                <a:schemeClr val="accent1">
                  <a:lumMod val="50000"/>
                </a:schemeClr>
              </a:buClr>
              <a:buFont typeface="Wingdings" charset="2"/>
              <a:buChar char="§"/>
            </a:pPr>
            <a:endParaRPr lang="en-CA" sz="1800" dirty="0">
              <a:latin typeface="Calibri Light"/>
              <a:cs typeface="Calibri Light"/>
            </a:endParaRPr>
          </a:p>
        </p:txBody>
      </p:sp>
      <p:sp>
        <p:nvSpPr>
          <p:cNvPr id="8" name="TextBox 7"/>
          <p:cNvSpPr txBox="1"/>
          <p:nvPr/>
        </p:nvSpPr>
        <p:spPr>
          <a:xfrm>
            <a:off x="1043608" y="4731990"/>
            <a:ext cx="6539771" cy="276999"/>
          </a:xfrm>
          <a:prstGeom prst="rect">
            <a:avLst/>
          </a:prstGeom>
          <a:noFill/>
        </p:spPr>
        <p:txBody>
          <a:bodyPr wrap="none" rtlCol="0">
            <a:spAutoFit/>
          </a:bodyPr>
          <a:lstStyle/>
          <a:p>
            <a:r>
              <a:rPr lang="en-US" sz="1200" dirty="0">
                <a:solidFill>
                  <a:schemeClr val="bg1">
                    <a:lumMod val="50000"/>
                  </a:schemeClr>
                </a:solidFill>
                <a:latin typeface="Calibri Light"/>
                <a:cs typeface="Calibri Light"/>
              </a:rPr>
              <a:t>World Energy Outlook Special report, in collaboration with the International Monetary Fund, June 2020</a:t>
            </a:r>
            <a:endParaRPr lang="en-US" sz="1200" dirty="0">
              <a:solidFill>
                <a:schemeClr val="bg1">
                  <a:lumMod val="50000"/>
                </a:schemeClr>
              </a:solidFill>
            </a:endParaRPr>
          </a:p>
        </p:txBody>
      </p:sp>
    </p:spTree>
    <p:extLst>
      <p:ext uri="{BB962C8B-B14F-4D97-AF65-F5344CB8AC3E}">
        <p14:creationId xmlns:p14="http://schemas.microsoft.com/office/powerpoint/2010/main" val="17610069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95686"/>
            <a:ext cx="7772400" cy="857250"/>
          </a:xfrm>
        </p:spPr>
        <p:txBody>
          <a:bodyPr/>
          <a:lstStyle/>
          <a:p>
            <a:r>
              <a:rPr lang="en-US" sz="4800" dirty="0" smtClean="0">
                <a:solidFill>
                  <a:srgbClr val="308C9F"/>
                </a:solidFill>
                <a:latin typeface="Calibri"/>
                <a:cs typeface="Calibri"/>
              </a:rPr>
              <a:t>Climate Action</a:t>
            </a:r>
            <a:endParaRPr lang="en-US" sz="4800" dirty="0">
              <a:solidFill>
                <a:srgbClr val="308C9F"/>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14</a:t>
            </a:fld>
            <a:endParaRPr lang="en-US" dirty="0"/>
          </a:p>
        </p:txBody>
      </p:sp>
    </p:spTree>
    <p:extLst>
      <p:ext uri="{BB962C8B-B14F-4D97-AF65-F5344CB8AC3E}">
        <p14:creationId xmlns:p14="http://schemas.microsoft.com/office/powerpoint/2010/main" val="27080842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39C7D8-6FD9-F948-BCA9-D6CE123DE62E}" type="slidenum">
              <a:rPr lang="en-US" smtClean="0"/>
              <a:pPr>
                <a:defRPr/>
              </a:pPr>
              <a:t>15</a:t>
            </a:fld>
            <a:endParaRPr lang="en-US" dirty="0"/>
          </a:p>
        </p:txBody>
      </p:sp>
      <p:pic>
        <p:nvPicPr>
          <p:cNvPr id="3" name="Picture 1" descr="climate pic.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1769"/>
            <a:ext cx="6977733" cy="49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251520" y="627534"/>
            <a:ext cx="1872208" cy="23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16655C"/>
                </a:solidFill>
                <a:latin typeface="Calibri"/>
                <a:cs typeface="Calibri"/>
              </a:rPr>
              <a:t>Climate in developing countries will become far more variable</a:t>
            </a:r>
          </a:p>
        </p:txBody>
      </p:sp>
    </p:spTree>
    <p:extLst>
      <p:ext uri="{BB962C8B-B14F-4D97-AF65-F5344CB8AC3E}">
        <p14:creationId xmlns:p14="http://schemas.microsoft.com/office/powerpoint/2010/main" val="26772915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39C7D8-6FD9-F948-BCA9-D6CE123DE62E}" type="slidenum">
              <a:rPr lang="en-US" smtClean="0"/>
              <a:pPr>
                <a:defRPr/>
              </a:pPr>
              <a:t>16</a:t>
            </a:fld>
            <a:endParaRPr lang="en-US" dirty="0"/>
          </a:p>
        </p:txBody>
      </p:sp>
      <p:pic>
        <p:nvPicPr>
          <p:cNvPr id="3" name="Picture 2" descr="EGR 2019 15.4% annual reduc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03598"/>
            <a:ext cx="8964488" cy="35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67544" y="339502"/>
            <a:ext cx="5400600" cy="647700"/>
          </a:xfrm>
          <a:prstGeom prst="rect">
            <a:avLst/>
          </a:prstGeom>
          <a:noFill/>
          <a:ln w="9525">
            <a:noFill/>
            <a:miter lim="800000"/>
            <a:headEnd/>
            <a:tailEnd/>
          </a:ln>
        </p:spPr>
        <p:txBody>
          <a:bodyPr lIns="90434" tIns="44424" rIns="90434" bIns="44424" anchor="ctr"/>
          <a:lstStyle/>
          <a:p>
            <a:pPr algn="ctr" defTabSz="913860">
              <a:defRPr/>
            </a:pPr>
            <a:r>
              <a:rPr lang="en-US" kern="0" dirty="0">
                <a:solidFill>
                  <a:srgbClr val="376B59"/>
                </a:solidFill>
                <a:latin typeface="Helvetica"/>
                <a:ea typeface="ＭＳ Ｐゴシック" charset="-128"/>
                <a:cs typeface="Helvetica"/>
              </a:rPr>
              <a:t>Annual emission reductions needed </a:t>
            </a:r>
            <a:endParaRPr lang="en-US" kern="0" dirty="0" smtClean="0">
              <a:solidFill>
                <a:srgbClr val="376B59"/>
              </a:solidFill>
              <a:latin typeface="Helvetica"/>
              <a:ea typeface="ＭＳ Ｐゴシック" charset="-128"/>
              <a:cs typeface="Helvetica"/>
            </a:endParaRPr>
          </a:p>
          <a:p>
            <a:pPr algn="ctr" defTabSz="913860">
              <a:defRPr/>
            </a:pPr>
            <a:r>
              <a:rPr lang="en-US" kern="0" dirty="0" smtClean="0">
                <a:solidFill>
                  <a:srgbClr val="376B59"/>
                </a:solidFill>
                <a:latin typeface="Helvetica"/>
                <a:ea typeface="ＭＳ Ｐゴシック" charset="-128"/>
                <a:cs typeface="Helvetica"/>
              </a:rPr>
              <a:t>by </a:t>
            </a:r>
            <a:r>
              <a:rPr lang="en-US" b="1" kern="0" dirty="0">
                <a:solidFill>
                  <a:srgbClr val="376B59"/>
                </a:solidFill>
                <a:latin typeface="Helvetica"/>
                <a:ea typeface="ＭＳ Ｐゴシック" charset="-128"/>
                <a:cs typeface="Helvetica"/>
              </a:rPr>
              <a:t>2025</a:t>
            </a:r>
            <a:r>
              <a:rPr lang="en-US" kern="0" dirty="0">
                <a:solidFill>
                  <a:srgbClr val="376B59"/>
                </a:solidFill>
                <a:latin typeface="Helvetica"/>
                <a:ea typeface="ＭＳ Ｐゴシック" charset="-128"/>
                <a:cs typeface="Helvetica"/>
              </a:rPr>
              <a:t> for a 1.5ºC maximum rise</a:t>
            </a:r>
            <a:endParaRPr lang="en-US" b="1" kern="0" dirty="0">
              <a:solidFill>
                <a:srgbClr val="376B59"/>
              </a:solidFill>
              <a:latin typeface="Helvetica"/>
              <a:ea typeface="ＭＳ Ｐゴシック" charset="-128"/>
              <a:cs typeface="Helvetica"/>
            </a:endParaRPr>
          </a:p>
        </p:txBody>
      </p:sp>
      <p:sp>
        <p:nvSpPr>
          <p:cNvPr id="5" name="Rectangle 3"/>
          <p:cNvSpPr txBox="1">
            <a:spLocks noChangeArrowheads="1"/>
          </p:cNvSpPr>
          <p:nvPr/>
        </p:nvSpPr>
        <p:spPr bwMode="auto">
          <a:xfrm>
            <a:off x="107504" y="4580731"/>
            <a:ext cx="4536504" cy="549275"/>
          </a:xfrm>
          <a:prstGeom prst="rect">
            <a:avLst/>
          </a:prstGeom>
          <a:noFill/>
          <a:ln w="9525">
            <a:noFill/>
            <a:miter lim="800000"/>
            <a:headEnd/>
            <a:tailEnd/>
          </a:ln>
        </p:spPr>
        <p:txBody>
          <a:bodyPr lIns="90434" tIns="44424" rIns="90434" bIns="44424" anchor="ctr"/>
          <a:lstStyle/>
          <a:p>
            <a:pPr algn="ctr" defTabSz="913860">
              <a:defRPr/>
            </a:pPr>
            <a:r>
              <a:rPr lang="en-US" sz="1400" i="1" kern="0" dirty="0">
                <a:solidFill>
                  <a:srgbClr val="7F7F7F"/>
                </a:solidFill>
                <a:latin typeface="Helvetica"/>
                <a:ea typeface="ＭＳ Ｐゴシック" charset="-128"/>
                <a:cs typeface="Helvetica"/>
              </a:rPr>
              <a:t>Emissions Gap Report 2019, UN Environment</a:t>
            </a:r>
            <a:r>
              <a:rPr lang="en-US" sz="1400" kern="0" dirty="0">
                <a:solidFill>
                  <a:srgbClr val="7F7F7F"/>
                </a:solidFill>
                <a:latin typeface="Helvetica"/>
                <a:ea typeface="ＭＳ Ｐゴシック" charset="-128"/>
                <a:cs typeface="Helvetica"/>
              </a:rPr>
              <a:t> </a:t>
            </a:r>
            <a:endParaRPr lang="en-US" sz="1400" b="1" kern="0" dirty="0">
              <a:solidFill>
                <a:srgbClr val="7F7F7F"/>
              </a:solidFill>
              <a:latin typeface="Helvetica"/>
              <a:ea typeface="ＭＳ Ｐゴシック" charset="-128"/>
              <a:cs typeface="Helvetica"/>
            </a:endParaRPr>
          </a:p>
        </p:txBody>
      </p:sp>
    </p:spTree>
    <p:extLst>
      <p:ext uri="{BB962C8B-B14F-4D97-AF65-F5344CB8AC3E}">
        <p14:creationId xmlns:p14="http://schemas.microsoft.com/office/powerpoint/2010/main" val="3086422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17</a:t>
            </a:fld>
            <a:endParaRPr lang="en-US" dirty="0"/>
          </a:p>
        </p:txBody>
      </p:sp>
      <p:sp>
        <p:nvSpPr>
          <p:cNvPr id="5" name="TextBox 4"/>
          <p:cNvSpPr txBox="1"/>
          <p:nvPr/>
        </p:nvSpPr>
        <p:spPr>
          <a:xfrm>
            <a:off x="899592" y="915566"/>
            <a:ext cx="7344816" cy="3182923"/>
          </a:xfrm>
          <a:prstGeom prst="rect">
            <a:avLst/>
          </a:prstGeom>
          <a:noFill/>
        </p:spPr>
        <p:txBody>
          <a:bodyPr wrap="square" rtlCol="0">
            <a:spAutoFit/>
          </a:bodyPr>
          <a:lstStyle/>
          <a:p>
            <a:pPr>
              <a:spcAft>
                <a:spcPts val="900"/>
              </a:spcAft>
              <a:buSzPct val="80000"/>
            </a:pPr>
            <a:r>
              <a:rPr lang="en-US" sz="2000" dirty="0" smtClean="0">
                <a:latin typeface="Calibri Light"/>
                <a:cs typeface="Calibri Light"/>
              </a:rPr>
              <a:t>Based on current trends and climate change impacts to date, the following actions are needed if we are to minimize any increase in ambient temperatures above 1.5ºC.</a:t>
            </a:r>
          </a:p>
          <a:p>
            <a:pPr marL="271463" indent="-271463">
              <a:spcAft>
                <a:spcPts val="800"/>
              </a:spcAft>
              <a:buSzPct val="80000"/>
              <a:buFont typeface="+mj-lt"/>
              <a:buAutoNum type="arabicPeriod"/>
            </a:pPr>
            <a:r>
              <a:rPr lang="en-US" sz="2000" dirty="0" smtClean="0">
                <a:latin typeface="Calibri Light"/>
                <a:cs typeface="Calibri Light"/>
              </a:rPr>
              <a:t>Protect </a:t>
            </a:r>
            <a:r>
              <a:rPr lang="en-US" sz="2000" dirty="0">
                <a:latin typeface="Calibri Light"/>
                <a:cs typeface="Calibri Light"/>
              </a:rPr>
              <a:t>critical facilities and infrastructure (urban transport, emergency services, hospitals etc.) from climate change impacts.</a:t>
            </a:r>
          </a:p>
          <a:p>
            <a:pPr marL="271463" indent="-271463">
              <a:spcAft>
                <a:spcPts val="800"/>
              </a:spcAft>
              <a:buSzPct val="80000"/>
              <a:buFont typeface="+mj-lt"/>
              <a:buAutoNum type="arabicPeriod"/>
            </a:pPr>
            <a:r>
              <a:rPr lang="en-US" sz="2000" dirty="0" smtClean="0">
                <a:latin typeface="Calibri Light"/>
                <a:cs typeface="Calibri Light"/>
              </a:rPr>
              <a:t>Establish multi-stakeholder climate action </a:t>
            </a:r>
            <a:r>
              <a:rPr lang="en-US" sz="2000" dirty="0">
                <a:latin typeface="Calibri Light"/>
                <a:cs typeface="Calibri Light"/>
              </a:rPr>
              <a:t>authorities at national and local levels to </a:t>
            </a:r>
            <a:r>
              <a:rPr lang="en-US" sz="2000" dirty="0" smtClean="0">
                <a:latin typeface="Calibri Light"/>
                <a:cs typeface="Calibri Light"/>
              </a:rPr>
              <a:t>establish relevant guidelines </a:t>
            </a:r>
            <a:r>
              <a:rPr lang="en-US" sz="2000" dirty="0">
                <a:latin typeface="Calibri Light"/>
                <a:cs typeface="Calibri Light"/>
              </a:rPr>
              <a:t>and to provide loans and grants for </a:t>
            </a:r>
            <a:r>
              <a:rPr lang="en-US" sz="2000" dirty="0" smtClean="0">
                <a:latin typeface="Calibri Light"/>
                <a:cs typeface="Calibri Light"/>
              </a:rPr>
              <a:t>high-performance retrofits.</a:t>
            </a:r>
          </a:p>
          <a:p>
            <a:pPr marL="271463" indent="-271463">
              <a:spcAft>
                <a:spcPts val="800"/>
              </a:spcAft>
              <a:buSzPct val="80000"/>
              <a:buFont typeface="+mj-lt"/>
              <a:buAutoNum type="arabicPeriod"/>
            </a:pPr>
            <a:r>
              <a:rPr lang="en-US" sz="2000" dirty="0">
                <a:latin typeface="Calibri Light"/>
                <a:cs typeface="Calibri Light"/>
              </a:rPr>
              <a:t>Support a shift from private to public </a:t>
            </a:r>
            <a:r>
              <a:rPr lang="en-US" sz="2000" dirty="0" smtClean="0">
                <a:latin typeface="Calibri Light"/>
                <a:cs typeface="Calibri Light"/>
              </a:rPr>
              <a:t>transport.</a:t>
            </a:r>
            <a:endParaRPr lang="en-US" sz="2000" dirty="0">
              <a:latin typeface="Calibri Light"/>
              <a:cs typeface="Calibri Light"/>
            </a:endParaRPr>
          </a:p>
        </p:txBody>
      </p:sp>
      <p:sp>
        <p:nvSpPr>
          <p:cNvPr id="8" name="TextBox 7"/>
          <p:cNvSpPr txBox="1"/>
          <p:nvPr/>
        </p:nvSpPr>
        <p:spPr>
          <a:xfrm>
            <a:off x="1907704" y="237877"/>
            <a:ext cx="5040560" cy="523220"/>
          </a:xfrm>
          <a:prstGeom prst="rect">
            <a:avLst/>
          </a:prstGeom>
          <a:noFill/>
        </p:spPr>
        <p:txBody>
          <a:bodyPr wrap="square" rtlCol="0">
            <a:spAutoFit/>
          </a:bodyPr>
          <a:lstStyle/>
          <a:p>
            <a:pPr algn="ctr"/>
            <a:r>
              <a:rPr lang="en-US" sz="2800" dirty="0" smtClean="0">
                <a:solidFill>
                  <a:srgbClr val="3598AC"/>
                </a:solidFill>
                <a:latin typeface="Calibri"/>
                <a:cs typeface="Calibri"/>
              </a:rPr>
              <a:t>Proposed key climate actions</a:t>
            </a:r>
            <a:endParaRPr lang="en-US" sz="2800" dirty="0">
              <a:solidFill>
                <a:srgbClr val="3598AC"/>
              </a:solidFill>
              <a:latin typeface="Calibri"/>
              <a:cs typeface="Calibri"/>
            </a:endParaRPr>
          </a:p>
        </p:txBody>
      </p:sp>
    </p:spTree>
    <p:extLst>
      <p:ext uri="{BB962C8B-B14F-4D97-AF65-F5344CB8AC3E}">
        <p14:creationId xmlns:p14="http://schemas.microsoft.com/office/powerpoint/2010/main" val="38238293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18</a:t>
            </a:fld>
            <a:endParaRPr lang="en-US" dirty="0"/>
          </a:p>
        </p:txBody>
      </p:sp>
      <p:sp>
        <p:nvSpPr>
          <p:cNvPr id="5" name="TextBox 4"/>
          <p:cNvSpPr txBox="1"/>
          <p:nvPr/>
        </p:nvSpPr>
        <p:spPr>
          <a:xfrm>
            <a:off x="1043608" y="843558"/>
            <a:ext cx="7272808" cy="3323987"/>
          </a:xfrm>
          <a:prstGeom prst="rect">
            <a:avLst/>
          </a:prstGeom>
          <a:noFill/>
        </p:spPr>
        <p:txBody>
          <a:bodyPr wrap="square" rtlCol="0">
            <a:spAutoFit/>
          </a:bodyPr>
          <a:lstStyle/>
          <a:p>
            <a:pPr marL="279400" indent="-279400">
              <a:spcAft>
                <a:spcPts val="900"/>
              </a:spcAft>
              <a:buSzPct val="80000"/>
              <a:buFont typeface="+mj-lt"/>
              <a:buAutoNum type="arabicPeriod" startAt="4"/>
              <a:tabLst>
                <a:tab pos="266700" algn="l"/>
              </a:tabLst>
            </a:pPr>
            <a:r>
              <a:rPr lang="en-US" sz="2000" dirty="0" smtClean="0">
                <a:latin typeface="Calibri Light"/>
                <a:cs typeface="Calibri Light"/>
              </a:rPr>
              <a:t>Establish </a:t>
            </a:r>
            <a:r>
              <a:rPr lang="en-US" sz="2000" dirty="0" err="1">
                <a:latin typeface="Calibri Light"/>
                <a:cs typeface="Calibri Light"/>
              </a:rPr>
              <a:t>neighbourhood</a:t>
            </a:r>
            <a:r>
              <a:rPr lang="en-US" sz="2000" dirty="0">
                <a:latin typeface="Calibri Light"/>
                <a:cs typeface="Calibri Light"/>
              </a:rPr>
              <a:t> action strategies and performance targets.</a:t>
            </a:r>
          </a:p>
          <a:p>
            <a:pPr marL="279400" indent="-279400">
              <a:spcAft>
                <a:spcPts val="900"/>
              </a:spcAft>
              <a:buSzPct val="80000"/>
              <a:buFont typeface="+mj-lt"/>
              <a:buAutoNum type="arabicPeriod" startAt="4"/>
              <a:tabLst>
                <a:tab pos="266700" algn="l"/>
              </a:tabLst>
            </a:pPr>
            <a:r>
              <a:rPr lang="en-US" sz="2000" dirty="0" smtClean="0">
                <a:latin typeface="Calibri Light"/>
                <a:cs typeface="Calibri Light"/>
              </a:rPr>
              <a:t>Adjust </a:t>
            </a:r>
            <a:r>
              <a:rPr lang="en-US" sz="2000" dirty="0">
                <a:latin typeface="Calibri Light"/>
                <a:cs typeface="Calibri Light"/>
              </a:rPr>
              <a:t>VAT rates to provide incentives for renovation and disincentives for new </a:t>
            </a:r>
            <a:r>
              <a:rPr lang="en-US" sz="2000" dirty="0" smtClean="0">
                <a:latin typeface="Calibri Light"/>
                <a:cs typeface="Calibri Light"/>
              </a:rPr>
              <a:t>construction</a:t>
            </a:r>
          </a:p>
          <a:p>
            <a:pPr marL="279400" indent="-279400">
              <a:spcAft>
                <a:spcPts val="900"/>
              </a:spcAft>
              <a:buSzPct val="80000"/>
              <a:buFont typeface="+mj-lt"/>
              <a:buAutoNum type="arabicPeriod" startAt="4"/>
              <a:tabLst>
                <a:tab pos="266700" algn="l"/>
              </a:tabLst>
            </a:pPr>
            <a:r>
              <a:rPr lang="en-US" sz="2000" dirty="0" smtClean="0">
                <a:latin typeface="Calibri Light"/>
                <a:cs typeface="Calibri Light"/>
              </a:rPr>
              <a:t>Freeze </a:t>
            </a:r>
            <a:r>
              <a:rPr lang="en-US" sz="2000" dirty="0">
                <a:latin typeface="Calibri Light"/>
                <a:cs typeface="Calibri Light"/>
              </a:rPr>
              <a:t>new construction in high-risk areas and limit new development in other </a:t>
            </a:r>
            <a:r>
              <a:rPr lang="en-US" sz="2000" dirty="0" smtClean="0">
                <a:latin typeface="Calibri Light"/>
                <a:cs typeface="Calibri Light"/>
              </a:rPr>
              <a:t>areas</a:t>
            </a:r>
          </a:p>
          <a:p>
            <a:pPr marL="279400" indent="-279400">
              <a:spcAft>
                <a:spcPts val="900"/>
              </a:spcAft>
              <a:buSzPct val="80000"/>
              <a:buFont typeface="+mj-lt"/>
              <a:buAutoNum type="arabicPeriod" startAt="4"/>
              <a:tabLst>
                <a:tab pos="266700" algn="l"/>
              </a:tabLst>
            </a:pPr>
            <a:r>
              <a:rPr lang="en-US" sz="2000" dirty="0" smtClean="0">
                <a:latin typeface="Calibri Light"/>
                <a:cs typeface="Calibri Light"/>
              </a:rPr>
              <a:t>Launch </a:t>
            </a:r>
            <a:r>
              <a:rPr lang="en-US" sz="2000" dirty="0">
                <a:latin typeface="Calibri Light"/>
                <a:cs typeface="Calibri Light"/>
              </a:rPr>
              <a:t>deep green renovation </a:t>
            </a:r>
            <a:r>
              <a:rPr lang="en-US" sz="2000" dirty="0" smtClean="0">
                <a:latin typeface="Calibri Light"/>
                <a:cs typeface="Calibri Light"/>
              </a:rPr>
              <a:t>programs to ensure high performance and low GHG emissions</a:t>
            </a:r>
          </a:p>
          <a:p>
            <a:pPr marL="279400" indent="-279400">
              <a:spcAft>
                <a:spcPts val="900"/>
              </a:spcAft>
              <a:buSzPct val="80000"/>
              <a:buFont typeface="+mj-lt"/>
              <a:buAutoNum type="arabicPeriod" startAt="4"/>
              <a:tabLst>
                <a:tab pos="266700" algn="l"/>
              </a:tabLst>
            </a:pPr>
            <a:r>
              <a:rPr lang="en-US" sz="2000" dirty="0" smtClean="0">
                <a:latin typeface="Calibri Light"/>
                <a:cs typeface="Calibri Light"/>
              </a:rPr>
              <a:t>Climate action items 8 to 18 </a:t>
            </a:r>
            <a:r>
              <a:rPr lang="mr-IN" sz="2000" dirty="0" smtClean="0">
                <a:latin typeface="Calibri Light"/>
                <a:cs typeface="Calibri Light"/>
              </a:rPr>
              <a:t>–</a:t>
            </a:r>
            <a:r>
              <a:rPr lang="en-US" sz="2000" dirty="0" smtClean="0">
                <a:latin typeface="Calibri Light"/>
                <a:cs typeface="Calibri Light"/>
              </a:rPr>
              <a:t> see full presentation.</a:t>
            </a:r>
          </a:p>
        </p:txBody>
      </p:sp>
      <p:sp>
        <p:nvSpPr>
          <p:cNvPr id="8" name="TextBox 7"/>
          <p:cNvSpPr txBox="1"/>
          <p:nvPr/>
        </p:nvSpPr>
        <p:spPr>
          <a:xfrm>
            <a:off x="1907704" y="237877"/>
            <a:ext cx="5040560" cy="461665"/>
          </a:xfrm>
          <a:prstGeom prst="rect">
            <a:avLst/>
          </a:prstGeom>
          <a:noFill/>
        </p:spPr>
        <p:txBody>
          <a:bodyPr wrap="square" rtlCol="0">
            <a:spAutoFit/>
          </a:bodyPr>
          <a:lstStyle/>
          <a:p>
            <a:pPr algn="ctr"/>
            <a:r>
              <a:rPr lang="en-US" sz="2400" dirty="0">
                <a:solidFill>
                  <a:schemeClr val="tx1">
                    <a:lumMod val="50000"/>
                    <a:lumOff val="50000"/>
                  </a:schemeClr>
                </a:solidFill>
                <a:latin typeface="Calibri"/>
                <a:cs typeface="Calibri"/>
              </a:rPr>
              <a:t>Proposed key climate actions</a:t>
            </a:r>
          </a:p>
        </p:txBody>
      </p:sp>
    </p:spTree>
    <p:extLst>
      <p:ext uri="{BB962C8B-B14F-4D97-AF65-F5344CB8AC3E}">
        <p14:creationId xmlns:p14="http://schemas.microsoft.com/office/powerpoint/2010/main" val="18131363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19</a:t>
            </a:fld>
            <a:endParaRPr lang="en-US" dirty="0"/>
          </a:p>
        </p:txBody>
      </p:sp>
      <p:sp>
        <p:nvSpPr>
          <p:cNvPr id="9" name="TextBox 8"/>
          <p:cNvSpPr txBox="1"/>
          <p:nvPr/>
        </p:nvSpPr>
        <p:spPr>
          <a:xfrm>
            <a:off x="827584" y="843558"/>
            <a:ext cx="7560840" cy="3631763"/>
          </a:xfrm>
          <a:prstGeom prst="rect">
            <a:avLst/>
          </a:prstGeom>
          <a:noFill/>
        </p:spPr>
        <p:txBody>
          <a:bodyPr wrap="square" rtlCol="0">
            <a:spAutoFit/>
          </a:bodyPr>
          <a:lstStyle/>
          <a:p>
            <a:pPr marL="457200" indent="-457200">
              <a:spcAft>
                <a:spcPts val="900"/>
              </a:spcAft>
              <a:buSzPct val="80000"/>
              <a:buFont typeface="+mj-lt"/>
              <a:buAutoNum type="arabicPeriod" startAt="8"/>
            </a:pPr>
            <a:r>
              <a:rPr lang="en-US" sz="2000" dirty="0">
                <a:latin typeface="Calibri Light"/>
                <a:cs typeface="Calibri Light"/>
              </a:rPr>
              <a:t>Introduce incentives to move rapidly towards zero use of fossil fuels and to promote clean energy and renewables.</a:t>
            </a:r>
          </a:p>
          <a:p>
            <a:pPr marL="457200" indent="-457200">
              <a:spcAft>
                <a:spcPts val="900"/>
              </a:spcAft>
              <a:buSzPct val="80000"/>
              <a:buFont typeface="+mj-lt"/>
              <a:buAutoNum type="arabicPeriod" startAt="8"/>
            </a:pPr>
            <a:r>
              <a:rPr lang="en-US" sz="2000" dirty="0" smtClean="0">
                <a:latin typeface="Calibri Light"/>
                <a:cs typeface="Calibri Light"/>
              </a:rPr>
              <a:t>Mitigate </a:t>
            </a:r>
            <a:r>
              <a:rPr lang="en-US" sz="2000" dirty="0">
                <a:latin typeface="Calibri Light"/>
                <a:cs typeface="Calibri Light"/>
              </a:rPr>
              <a:t>urban heat island effect by increasing areas of parks and urban forests.</a:t>
            </a:r>
          </a:p>
          <a:p>
            <a:pPr marL="457200" indent="-457200">
              <a:spcAft>
                <a:spcPts val="900"/>
              </a:spcAft>
              <a:buSzPct val="80000"/>
              <a:buFont typeface="+mj-lt"/>
              <a:buAutoNum type="arabicPeriod" startAt="8"/>
            </a:pPr>
            <a:r>
              <a:rPr lang="en-US" sz="2000" dirty="0">
                <a:latin typeface="Calibri Light"/>
                <a:cs typeface="Calibri Light"/>
              </a:rPr>
              <a:t>Encourage urban agriculture for local residents to reduce transport emissions and to increase </a:t>
            </a:r>
            <a:r>
              <a:rPr lang="en-US" sz="2000" dirty="0" err="1">
                <a:latin typeface="Calibri Light"/>
                <a:cs typeface="Calibri Light"/>
              </a:rPr>
              <a:t>neighbourhood</a:t>
            </a:r>
            <a:r>
              <a:rPr lang="en-US" sz="2000" dirty="0">
                <a:latin typeface="Calibri Light"/>
                <a:cs typeface="Calibri Light"/>
              </a:rPr>
              <a:t> access to fresh produce.</a:t>
            </a:r>
          </a:p>
          <a:p>
            <a:pPr marL="457200" indent="-457200">
              <a:spcAft>
                <a:spcPts val="900"/>
              </a:spcAft>
              <a:buSzPct val="80000"/>
              <a:buFont typeface="+mj-lt"/>
              <a:buAutoNum type="arabicPeriod" startAt="8"/>
            </a:pPr>
            <a:r>
              <a:rPr lang="en-US" sz="2000" dirty="0" smtClean="0">
                <a:latin typeface="Calibri Light"/>
                <a:cs typeface="Calibri Light"/>
              </a:rPr>
              <a:t>Provide </a:t>
            </a:r>
            <a:r>
              <a:rPr lang="en-US" sz="2000" dirty="0">
                <a:latin typeface="Calibri Light"/>
                <a:cs typeface="Calibri Light"/>
              </a:rPr>
              <a:t>short-term housing for population groups relocated by climate change </a:t>
            </a:r>
            <a:r>
              <a:rPr lang="en-US" sz="2000" dirty="0" smtClean="0">
                <a:latin typeface="Calibri Light"/>
                <a:cs typeface="Calibri Light"/>
              </a:rPr>
              <a:t>impacts.</a:t>
            </a:r>
            <a:endParaRPr lang="en-US" sz="2000" dirty="0">
              <a:latin typeface="Calibri Light"/>
              <a:cs typeface="Calibri Light"/>
            </a:endParaRPr>
          </a:p>
          <a:p>
            <a:pPr marL="457200" indent="-457200">
              <a:spcAft>
                <a:spcPts val="900"/>
              </a:spcAft>
              <a:buSzPct val="80000"/>
              <a:buFont typeface="+mj-lt"/>
              <a:buAutoNum type="arabicPeriod" startAt="8"/>
            </a:pPr>
            <a:r>
              <a:rPr lang="en-US" sz="2000" dirty="0">
                <a:latin typeface="Calibri Light"/>
                <a:cs typeface="Calibri Light"/>
              </a:rPr>
              <a:t>Establish refuge </a:t>
            </a:r>
            <a:r>
              <a:rPr lang="en-US" sz="2000" dirty="0" err="1">
                <a:latin typeface="Calibri Light"/>
                <a:cs typeface="Calibri Light"/>
              </a:rPr>
              <a:t>centres</a:t>
            </a:r>
            <a:r>
              <a:rPr lang="en-US" sz="2000" dirty="0">
                <a:latin typeface="Calibri Light"/>
                <a:cs typeface="Calibri Light"/>
              </a:rPr>
              <a:t> in low-income </a:t>
            </a:r>
            <a:r>
              <a:rPr lang="en-US" sz="2000" dirty="0" err="1">
                <a:latin typeface="Calibri Light"/>
                <a:cs typeface="Calibri Light"/>
              </a:rPr>
              <a:t>neighbourhoods</a:t>
            </a:r>
            <a:r>
              <a:rPr lang="en-US" sz="2000" dirty="0">
                <a:latin typeface="Calibri Light"/>
                <a:cs typeface="Calibri Light"/>
              </a:rPr>
              <a:t> for use during climate </a:t>
            </a:r>
            <a:r>
              <a:rPr lang="en-US" sz="2000" dirty="0" smtClean="0">
                <a:latin typeface="Calibri Light"/>
                <a:cs typeface="Calibri Light"/>
              </a:rPr>
              <a:t>emergencies.</a:t>
            </a:r>
            <a:endParaRPr lang="en-US" sz="2000" dirty="0">
              <a:latin typeface="Calibri Light"/>
              <a:cs typeface="Calibri Light"/>
            </a:endParaRPr>
          </a:p>
        </p:txBody>
      </p:sp>
      <p:sp>
        <p:nvSpPr>
          <p:cNvPr id="5" name="TextBox 4"/>
          <p:cNvSpPr txBox="1"/>
          <p:nvPr/>
        </p:nvSpPr>
        <p:spPr>
          <a:xfrm>
            <a:off x="1907704" y="237877"/>
            <a:ext cx="5040560" cy="461665"/>
          </a:xfrm>
          <a:prstGeom prst="rect">
            <a:avLst/>
          </a:prstGeom>
          <a:noFill/>
        </p:spPr>
        <p:txBody>
          <a:bodyPr wrap="square" rtlCol="0">
            <a:spAutoFit/>
          </a:bodyPr>
          <a:lstStyle/>
          <a:p>
            <a:pPr algn="ctr"/>
            <a:r>
              <a:rPr lang="en-US" sz="2400" dirty="0">
                <a:solidFill>
                  <a:schemeClr val="tx1">
                    <a:lumMod val="50000"/>
                    <a:lumOff val="50000"/>
                  </a:schemeClr>
                </a:solidFill>
                <a:latin typeface="Calibri"/>
                <a:cs typeface="Calibri"/>
              </a:rPr>
              <a:t>Proposed key climate actions</a:t>
            </a:r>
          </a:p>
        </p:txBody>
      </p:sp>
    </p:spTree>
    <p:extLst>
      <p:ext uri="{BB962C8B-B14F-4D97-AF65-F5344CB8AC3E}">
        <p14:creationId xmlns:p14="http://schemas.microsoft.com/office/powerpoint/2010/main" val="2898072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a:t>
            </a:fld>
            <a:endParaRPr lang="en-US" dirty="0"/>
          </a:p>
        </p:txBody>
      </p:sp>
      <p:sp>
        <p:nvSpPr>
          <p:cNvPr id="5" name="Content Placeholder 2"/>
          <p:cNvSpPr>
            <a:spLocks noGrp="1"/>
          </p:cNvSpPr>
          <p:nvPr>
            <p:ph idx="1"/>
          </p:nvPr>
        </p:nvSpPr>
        <p:spPr>
          <a:xfrm>
            <a:off x="971600" y="1059582"/>
            <a:ext cx="7272808" cy="3672408"/>
          </a:xfrm>
        </p:spPr>
        <p:txBody>
          <a:bodyPr/>
          <a:lstStyle/>
          <a:p>
            <a:pPr marL="533400" indent="-533400">
              <a:spcAft>
                <a:spcPts val="600"/>
              </a:spcAft>
              <a:buClr>
                <a:srgbClr val="3C8C93"/>
              </a:buClr>
              <a:buSzPct val="90000"/>
              <a:buAutoNum type="alphaUcPeriod"/>
            </a:pPr>
            <a:r>
              <a:rPr lang="en-CA" sz="3200" dirty="0" smtClean="0">
                <a:solidFill>
                  <a:srgbClr val="308C9F"/>
                </a:solidFill>
                <a:latin typeface="Calibri Light"/>
                <a:cs typeface="Calibri Light"/>
              </a:rPr>
              <a:t>Introduction</a:t>
            </a:r>
          </a:p>
          <a:p>
            <a:pPr marL="533400" indent="-533400">
              <a:spcAft>
                <a:spcPts val="600"/>
              </a:spcAft>
              <a:buClr>
                <a:srgbClr val="3C8C93"/>
              </a:buClr>
              <a:buSzPct val="90000"/>
              <a:buAutoNum type="alphaUcPeriod"/>
            </a:pPr>
            <a:r>
              <a:rPr lang="en-CA" sz="3200" dirty="0" smtClean="0">
                <a:solidFill>
                  <a:srgbClr val="308C9F"/>
                </a:solidFill>
                <a:latin typeface="Calibri Light"/>
                <a:cs typeface="Calibri Light"/>
              </a:rPr>
              <a:t>The Covid-19 Pandemic</a:t>
            </a:r>
          </a:p>
          <a:p>
            <a:pPr marL="533400" indent="-533400">
              <a:spcAft>
                <a:spcPts val="600"/>
              </a:spcAft>
              <a:buClr>
                <a:srgbClr val="3C8C93"/>
              </a:buClr>
              <a:buSzPct val="90000"/>
              <a:buFontTx/>
              <a:buAutoNum type="alphaUcPeriod"/>
            </a:pPr>
            <a:r>
              <a:rPr lang="en-CA" sz="3200" dirty="0">
                <a:solidFill>
                  <a:srgbClr val="308C9F"/>
                </a:solidFill>
                <a:latin typeface="Calibri Light"/>
                <a:cs typeface="Calibri Light"/>
              </a:rPr>
              <a:t>Climate Action</a:t>
            </a:r>
          </a:p>
          <a:p>
            <a:pPr marL="533400" indent="-533400">
              <a:spcAft>
                <a:spcPts val="600"/>
              </a:spcAft>
              <a:buClr>
                <a:srgbClr val="3C8C93"/>
              </a:buClr>
              <a:buSzPct val="90000"/>
              <a:buAutoNum type="alphaUcPeriod"/>
            </a:pPr>
            <a:r>
              <a:rPr lang="en-CA" sz="3200" dirty="0" smtClean="0">
                <a:solidFill>
                  <a:srgbClr val="308C9F"/>
                </a:solidFill>
                <a:latin typeface="Calibri Light"/>
                <a:cs typeface="Calibri Light"/>
              </a:rPr>
              <a:t>Integrated Actions</a:t>
            </a:r>
          </a:p>
          <a:p>
            <a:pPr marL="533400" indent="-533400">
              <a:spcAft>
                <a:spcPts val="600"/>
              </a:spcAft>
              <a:buClr>
                <a:srgbClr val="3C8C93"/>
              </a:buClr>
              <a:buSzPct val="90000"/>
              <a:buAutoNum type="alphaUcPeriod"/>
            </a:pPr>
            <a:r>
              <a:rPr lang="en-CA" sz="3200" dirty="0" smtClean="0">
                <a:solidFill>
                  <a:srgbClr val="308C9F"/>
                </a:solidFill>
                <a:latin typeface="Calibri Light"/>
                <a:cs typeface="Calibri Light"/>
              </a:rPr>
              <a:t>Conclusions</a:t>
            </a:r>
          </a:p>
        </p:txBody>
      </p:sp>
    </p:spTree>
    <p:extLst>
      <p:ext uri="{BB962C8B-B14F-4D97-AF65-F5344CB8AC3E}">
        <p14:creationId xmlns:p14="http://schemas.microsoft.com/office/powerpoint/2010/main" val="17273469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20</a:t>
            </a:fld>
            <a:endParaRPr lang="en-US" dirty="0"/>
          </a:p>
        </p:txBody>
      </p:sp>
      <p:sp>
        <p:nvSpPr>
          <p:cNvPr id="9" name="TextBox 8"/>
          <p:cNvSpPr txBox="1"/>
          <p:nvPr/>
        </p:nvSpPr>
        <p:spPr>
          <a:xfrm>
            <a:off x="899592" y="843558"/>
            <a:ext cx="7056784" cy="3747180"/>
          </a:xfrm>
          <a:prstGeom prst="rect">
            <a:avLst/>
          </a:prstGeom>
          <a:noFill/>
        </p:spPr>
        <p:txBody>
          <a:bodyPr wrap="square" rtlCol="0">
            <a:spAutoFit/>
          </a:bodyPr>
          <a:lstStyle/>
          <a:p>
            <a:pPr marL="457200" indent="-457200">
              <a:spcAft>
                <a:spcPts val="900"/>
              </a:spcAft>
              <a:buSzPct val="80000"/>
              <a:buFont typeface="+mj-lt"/>
              <a:buAutoNum type="arabicPeriod" startAt="13"/>
            </a:pPr>
            <a:r>
              <a:rPr lang="en-US" sz="2000" dirty="0" smtClean="0">
                <a:solidFill>
                  <a:srgbClr val="2D2D8A"/>
                </a:solidFill>
                <a:latin typeface="Calibri Light"/>
                <a:cs typeface="Calibri Light"/>
              </a:rPr>
              <a:t>Develop thermal-solar-</a:t>
            </a:r>
            <a:r>
              <a:rPr lang="en-US" sz="2000" dirty="0" err="1" smtClean="0">
                <a:solidFill>
                  <a:srgbClr val="2D2D8A"/>
                </a:solidFill>
                <a:latin typeface="Calibri Light"/>
                <a:cs typeface="Calibri Light"/>
              </a:rPr>
              <a:t>greywater</a:t>
            </a:r>
            <a:r>
              <a:rPr lang="en-US" sz="2000" dirty="0" smtClean="0">
                <a:solidFill>
                  <a:srgbClr val="2D2D8A"/>
                </a:solidFill>
                <a:latin typeface="Calibri Light"/>
                <a:cs typeface="Calibri Light"/>
              </a:rPr>
              <a:t> system synergies </a:t>
            </a:r>
            <a:r>
              <a:rPr lang="en-US" sz="2000" dirty="0">
                <a:solidFill>
                  <a:srgbClr val="2D2D8A"/>
                </a:solidFill>
                <a:latin typeface="Calibri Light"/>
                <a:cs typeface="Calibri Light"/>
              </a:rPr>
              <a:t>in groups of </a:t>
            </a:r>
            <a:r>
              <a:rPr lang="en-US" sz="2000" dirty="0" smtClean="0">
                <a:solidFill>
                  <a:srgbClr val="2D2D8A"/>
                </a:solidFill>
                <a:latin typeface="Calibri Light"/>
                <a:cs typeface="Calibri Light"/>
              </a:rPr>
              <a:t>buildings.</a:t>
            </a:r>
          </a:p>
          <a:p>
            <a:pPr marL="457200" indent="-457200">
              <a:spcAft>
                <a:spcPts val="900"/>
              </a:spcAft>
              <a:buSzPct val="80000"/>
              <a:buFont typeface="+mj-lt"/>
              <a:buAutoNum type="arabicPeriod" startAt="13"/>
            </a:pPr>
            <a:r>
              <a:rPr lang="en-US" sz="2000" dirty="0">
                <a:solidFill>
                  <a:srgbClr val="2D2D8A"/>
                </a:solidFill>
                <a:latin typeface="Calibri Light"/>
                <a:cs typeface="Calibri Light"/>
              </a:rPr>
              <a:t>Limit peak electrical demand to minimize need for new generating capacity.</a:t>
            </a:r>
          </a:p>
          <a:p>
            <a:pPr marL="457200" indent="-457200">
              <a:spcAft>
                <a:spcPts val="900"/>
              </a:spcAft>
              <a:buSzPct val="80000"/>
              <a:buFont typeface="+mj-lt"/>
              <a:buAutoNum type="arabicPeriod" startAt="13"/>
            </a:pPr>
            <a:r>
              <a:rPr lang="en-US" sz="2000" dirty="0" smtClean="0">
                <a:solidFill>
                  <a:srgbClr val="2D2D8A"/>
                </a:solidFill>
                <a:latin typeface="Calibri Light"/>
                <a:cs typeface="Calibri Light"/>
              </a:rPr>
              <a:t>Minimize </a:t>
            </a:r>
            <a:r>
              <a:rPr lang="en-US" sz="2000" dirty="0">
                <a:solidFill>
                  <a:srgbClr val="2D2D8A"/>
                </a:solidFill>
                <a:latin typeface="Calibri Light"/>
                <a:cs typeface="Calibri Light"/>
              </a:rPr>
              <a:t>embodied energy and </a:t>
            </a:r>
            <a:r>
              <a:rPr lang="en-US" sz="2000" dirty="0" smtClean="0">
                <a:solidFill>
                  <a:srgbClr val="2D2D8A"/>
                </a:solidFill>
                <a:latin typeface="Calibri Light"/>
                <a:cs typeface="Calibri Light"/>
              </a:rPr>
              <a:t>lifecycle emissions in new construction.</a:t>
            </a:r>
          </a:p>
          <a:p>
            <a:pPr marL="457200" indent="-457200">
              <a:spcAft>
                <a:spcPts val="900"/>
              </a:spcAft>
              <a:buSzPct val="80000"/>
              <a:buFont typeface="+mj-lt"/>
              <a:buAutoNum type="arabicPeriod" startAt="13"/>
            </a:pPr>
            <a:r>
              <a:rPr lang="en-US" sz="2000" dirty="0" smtClean="0">
                <a:solidFill>
                  <a:srgbClr val="2D2D8A"/>
                </a:solidFill>
                <a:latin typeface="Calibri Light"/>
                <a:cs typeface="Calibri Light"/>
              </a:rPr>
              <a:t>Ensure </a:t>
            </a:r>
            <a:r>
              <a:rPr lang="en-US" sz="2000" dirty="0">
                <a:solidFill>
                  <a:srgbClr val="2D2D8A"/>
                </a:solidFill>
                <a:latin typeface="Calibri Light"/>
                <a:cs typeface="Calibri Light"/>
              </a:rPr>
              <a:t>very high operating </a:t>
            </a:r>
            <a:r>
              <a:rPr lang="en-US" sz="2000" dirty="0" smtClean="0">
                <a:solidFill>
                  <a:srgbClr val="2D2D8A"/>
                </a:solidFill>
                <a:latin typeface="Calibri Light"/>
                <a:cs typeface="Calibri Light"/>
              </a:rPr>
              <a:t>efficiencies </a:t>
            </a:r>
            <a:r>
              <a:rPr lang="en-US" sz="2000" dirty="0">
                <a:solidFill>
                  <a:srgbClr val="2D2D8A"/>
                </a:solidFill>
                <a:latin typeface="Calibri Light"/>
                <a:cs typeface="Calibri Light"/>
              </a:rPr>
              <a:t>of new </a:t>
            </a:r>
            <a:r>
              <a:rPr lang="en-US" sz="2000" dirty="0" smtClean="0">
                <a:solidFill>
                  <a:srgbClr val="2D2D8A"/>
                </a:solidFill>
                <a:latin typeface="Calibri Light"/>
                <a:cs typeface="Calibri Light"/>
              </a:rPr>
              <a:t>buildings.</a:t>
            </a:r>
            <a:endParaRPr lang="en-US" sz="2000" dirty="0">
              <a:solidFill>
                <a:srgbClr val="2D2D8A"/>
              </a:solidFill>
              <a:latin typeface="Calibri Light"/>
              <a:cs typeface="Calibri Light"/>
            </a:endParaRPr>
          </a:p>
          <a:p>
            <a:pPr marL="457200" indent="-457200">
              <a:spcAft>
                <a:spcPts val="900"/>
              </a:spcAft>
              <a:buSzPct val="80000"/>
              <a:buFont typeface="+mj-lt"/>
              <a:buAutoNum type="arabicPeriod" startAt="13"/>
            </a:pPr>
            <a:r>
              <a:rPr lang="en-US" sz="2000" dirty="0" smtClean="0">
                <a:solidFill>
                  <a:srgbClr val="2D2D8A"/>
                </a:solidFill>
                <a:latin typeface="Calibri Light"/>
                <a:cs typeface="Calibri Light"/>
              </a:rPr>
              <a:t>Strengthen </a:t>
            </a:r>
            <a:r>
              <a:rPr lang="en-US" sz="2000" dirty="0">
                <a:solidFill>
                  <a:srgbClr val="2D2D8A"/>
                </a:solidFill>
                <a:latin typeface="Calibri Light"/>
                <a:cs typeface="Calibri Light"/>
              </a:rPr>
              <a:t>equipment and appliance </a:t>
            </a:r>
            <a:r>
              <a:rPr lang="en-US" sz="2000" dirty="0" smtClean="0">
                <a:solidFill>
                  <a:srgbClr val="2D2D8A"/>
                </a:solidFill>
                <a:latin typeface="Calibri Light"/>
                <a:cs typeface="Calibri Light"/>
              </a:rPr>
              <a:t>efficiencies.</a:t>
            </a:r>
            <a:endParaRPr lang="en-US" sz="2000" dirty="0">
              <a:solidFill>
                <a:srgbClr val="2D2D8A"/>
              </a:solidFill>
              <a:latin typeface="Calibri Light"/>
              <a:cs typeface="Calibri Light"/>
            </a:endParaRPr>
          </a:p>
          <a:p>
            <a:pPr marL="457200" indent="-457200">
              <a:spcAft>
                <a:spcPts val="900"/>
              </a:spcAft>
              <a:buSzPct val="80000"/>
              <a:buFont typeface="+mj-lt"/>
              <a:buAutoNum type="arabicPeriod" startAt="13"/>
            </a:pPr>
            <a:r>
              <a:rPr lang="en-US" sz="2000" dirty="0" smtClean="0">
                <a:solidFill>
                  <a:srgbClr val="2D2D8A"/>
                </a:solidFill>
                <a:latin typeface="Calibri Light"/>
                <a:cs typeface="Calibri Light"/>
              </a:rPr>
              <a:t>Establish </a:t>
            </a:r>
            <a:r>
              <a:rPr lang="en-US" sz="2000" dirty="0">
                <a:solidFill>
                  <a:srgbClr val="2D2D8A"/>
                </a:solidFill>
                <a:latin typeface="Calibri Light"/>
                <a:cs typeface="Calibri Light"/>
              </a:rPr>
              <a:t>public building performance </a:t>
            </a:r>
            <a:r>
              <a:rPr lang="en-US" sz="2000" dirty="0" smtClean="0">
                <a:solidFill>
                  <a:srgbClr val="2D2D8A"/>
                </a:solidFill>
                <a:latin typeface="Calibri Light"/>
                <a:cs typeface="Calibri Light"/>
              </a:rPr>
              <a:t>databases so that we can measure progress.</a:t>
            </a:r>
          </a:p>
        </p:txBody>
      </p:sp>
      <p:sp>
        <p:nvSpPr>
          <p:cNvPr id="5" name="TextBox 4"/>
          <p:cNvSpPr txBox="1"/>
          <p:nvPr/>
        </p:nvSpPr>
        <p:spPr>
          <a:xfrm>
            <a:off x="1907704" y="237877"/>
            <a:ext cx="5040560" cy="461665"/>
          </a:xfrm>
          <a:prstGeom prst="rect">
            <a:avLst/>
          </a:prstGeom>
          <a:noFill/>
        </p:spPr>
        <p:txBody>
          <a:bodyPr wrap="square" rtlCol="0">
            <a:spAutoFit/>
          </a:bodyPr>
          <a:lstStyle/>
          <a:p>
            <a:pPr algn="ctr"/>
            <a:r>
              <a:rPr lang="en-US" sz="2400" dirty="0" smtClean="0">
                <a:solidFill>
                  <a:schemeClr val="tx1">
                    <a:lumMod val="50000"/>
                    <a:lumOff val="50000"/>
                  </a:schemeClr>
                </a:solidFill>
                <a:latin typeface="Calibri"/>
                <a:cs typeface="Calibri"/>
              </a:rPr>
              <a:t>Other proposed climate </a:t>
            </a:r>
            <a:r>
              <a:rPr lang="en-US" sz="2400" dirty="0">
                <a:solidFill>
                  <a:schemeClr val="tx1">
                    <a:lumMod val="50000"/>
                    <a:lumOff val="50000"/>
                  </a:schemeClr>
                </a:solidFill>
                <a:latin typeface="Calibri"/>
                <a:cs typeface="Calibri"/>
              </a:rPr>
              <a:t>actions</a:t>
            </a:r>
          </a:p>
        </p:txBody>
      </p:sp>
    </p:spTree>
    <p:extLst>
      <p:ext uri="{BB962C8B-B14F-4D97-AF65-F5344CB8AC3E}">
        <p14:creationId xmlns:p14="http://schemas.microsoft.com/office/powerpoint/2010/main" val="333466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779662"/>
            <a:ext cx="7200800" cy="1584176"/>
          </a:xfrm>
        </p:spPr>
        <p:txBody>
          <a:bodyPr/>
          <a:lstStyle/>
          <a:p>
            <a:r>
              <a:rPr lang="en-US" sz="3600" dirty="0">
                <a:solidFill>
                  <a:schemeClr val="accent1">
                    <a:lumMod val="50000"/>
                  </a:schemeClr>
                </a:solidFill>
                <a:latin typeface="Calibri Light"/>
                <a:cs typeface="Calibri Light"/>
              </a:rPr>
              <a:t>Integrated </a:t>
            </a:r>
            <a:r>
              <a:rPr lang="en-US" sz="3600" dirty="0" smtClean="0">
                <a:solidFill>
                  <a:schemeClr val="accent1">
                    <a:lumMod val="50000"/>
                  </a:schemeClr>
                </a:solidFill>
                <a:latin typeface="Calibri Light"/>
                <a:cs typeface="Calibri Light"/>
              </a:rPr>
              <a:t>action</a:t>
            </a:r>
            <a:endParaRPr lang="en-US" sz="3600" dirty="0">
              <a:solidFill>
                <a:srgbClr val="308C9F"/>
              </a:solidFill>
              <a:latin typeface="Calibri Light"/>
              <a:cs typeface="Calibri Light"/>
            </a:endParaRPr>
          </a:p>
        </p:txBody>
      </p:sp>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21</a:t>
            </a:fld>
            <a:endParaRPr lang="en-US" dirty="0"/>
          </a:p>
        </p:txBody>
      </p:sp>
    </p:spTree>
    <p:extLst>
      <p:ext uri="{BB962C8B-B14F-4D97-AF65-F5344CB8AC3E}">
        <p14:creationId xmlns:p14="http://schemas.microsoft.com/office/powerpoint/2010/main" val="11913025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22</a:t>
            </a:fld>
            <a:endParaRPr lang="en-US" dirty="0"/>
          </a:p>
        </p:txBody>
      </p:sp>
      <p:sp>
        <p:nvSpPr>
          <p:cNvPr id="6" name="TextBox 5"/>
          <p:cNvSpPr txBox="1"/>
          <p:nvPr/>
        </p:nvSpPr>
        <p:spPr>
          <a:xfrm>
            <a:off x="971600" y="1131590"/>
            <a:ext cx="7416824" cy="3516347"/>
          </a:xfrm>
          <a:prstGeom prst="rect">
            <a:avLst/>
          </a:prstGeom>
          <a:noFill/>
        </p:spPr>
        <p:txBody>
          <a:bodyPr wrap="square" rtlCol="0">
            <a:spAutoFit/>
          </a:bodyPr>
          <a:lstStyle/>
          <a:p>
            <a:pPr>
              <a:spcBef>
                <a:spcPts val="0"/>
              </a:spcBef>
              <a:spcAft>
                <a:spcPts val="900"/>
              </a:spcAft>
              <a:buSzPct val="80000"/>
            </a:pPr>
            <a:r>
              <a:rPr lang="en-US" sz="2000" dirty="0" smtClean="0">
                <a:latin typeface="Calibri Light"/>
                <a:cs typeface="Calibri Light"/>
              </a:rPr>
              <a:t>A logical action plan to respect the needs of </a:t>
            </a:r>
            <a:r>
              <a:rPr lang="en-US" sz="2000" dirty="0" smtClean="0">
                <a:latin typeface="Calibri "/>
                <a:cs typeface="Calibri "/>
              </a:rPr>
              <a:t>both post-pandemic recovery and climate </a:t>
            </a:r>
            <a:r>
              <a:rPr lang="en-US" sz="2000" dirty="0">
                <a:latin typeface="Calibri "/>
                <a:cs typeface="Calibri "/>
              </a:rPr>
              <a:t>action </a:t>
            </a:r>
            <a:r>
              <a:rPr lang="en-US" sz="2000" dirty="0" smtClean="0">
                <a:latin typeface="Calibri Light"/>
                <a:cs typeface="Calibri Light"/>
              </a:rPr>
              <a:t>will include the following measures:</a:t>
            </a:r>
          </a:p>
          <a:p>
            <a:pPr marL="279400" indent="-279400">
              <a:spcBef>
                <a:spcPts val="0"/>
              </a:spcBef>
              <a:spcAft>
                <a:spcPts val="900"/>
              </a:spcAft>
              <a:buSzPct val="80000"/>
              <a:buFont typeface="+mj-lt"/>
              <a:buAutoNum type="arabicPeriod"/>
            </a:pPr>
            <a:r>
              <a:rPr lang="en-US" sz="2000" dirty="0" smtClean="0">
                <a:latin typeface="Calibri Light"/>
                <a:cs typeface="Calibri Light"/>
              </a:rPr>
              <a:t>Establish post-pandemic re-development authorities at national and local levels to </a:t>
            </a:r>
            <a:r>
              <a:rPr lang="en-US" sz="2000" dirty="0">
                <a:latin typeface="Calibri Light"/>
                <a:cs typeface="Calibri Light"/>
              </a:rPr>
              <a:t>establish or </a:t>
            </a:r>
            <a:r>
              <a:rPr lang="en-US" sz="2000" dirty="0" smtClean="0">
                <a:latin typeface="Calibri Light"/>
                <a:cs typeface="Calibri Light"/>
              </a:rPr>
              <a:t>modify relevant regulations and to provide loans and grants for redevelopment.</a:t>
            </a:r>
          </a:p>
          <a:p>
            <a:pPr marL="279400" indent="-279400">
              <a:spcBef>
                <a:spcPts val="0"/>
              </a:spcBef>
              <a:spcAft>
                <a:spcPts val="900"/>
              </a:spcAft>
              <a:buSzPct val="80000"/>
              <a:buFont typeface="+mj-lt"/>
              <a:buAutoNum type="arabicPeriod"/>
            </a:pPr>
            <a:r>
              <a:rPr lang="en-US" sz="2000" dirty="0" smtClean="0">
                <a:latin typeface="Calibri Light"/>
                <a:cs typeface="Calibri Light"/>
              </a:rPr>
              <a:t>Obtain major funding commitments from international financial institutions, including World Bank and IMF, and identify major private sources of capital.</a:t>
            </a:r>
          </a:p>
          <a:p>
            <a:pPr marL="279400" indent="-279400">
              <a:spcBef>
                <a:spcPts val="0"/>
              </a:spcBef>
              <a:spcAft>
                <a:spcPts val="900"/>
              </a:spcAft>
              <a:buSzPct val="80000"/>
              <a:buFont typeface="+mj-lt"/>
              <a:buAutoNum type="arabicPeriod"/>
            </a:pPr>
            <a:r>
              <a:rPr lang="en-US" sz="2000" dirty="0" smtClean="0">
                <a:latin typeface="Calibri Light"/>
                <a:cs typeface="Calibri Light"/>
              </a:rPr>
              <a:t>Integrate </a:t>
            </a:r>
            <a:r>
              <a:rPr lang="en-US" sz="2000" dirty="0">
                <a:latin typeface="Calibri Light"/>
                <a:cs typeface="Calibri Light"/>
              </a:rPr>
              <a:t>climate </a:t>
            </a:r>
            <a:r>
              <a:rPr lang="en-US" sz="2000" dirty="0" smtClean="0">
                <a:latin typeface="Calibri Light"/>
                <a:cs typeface="Calibri Light"/>
              </a:rPr>
              <a:t>and post-pandemic actions so that </a:t>
            </a:r>
            <a:r>
              <a:rPr lang="en-US" sz="2000" dirty="0">
                <a:latin typeface="Calibri Light"/>
                <a:cs typeface="Calibri Light"/>
              </a:rPr>
              <a:t>post-pandemic social and economic </a:t>
            </a:r>
            <a:r>
              <a:rPr lang="en-US" sz="2000" dirty="0" smtClean="0">
                <a:latin typeface="Calibri Light"/>
                <a:cs typeface="Calibri Light"/>
              </a:rPr>
              <a:t>goals and 2050 zero GHG targets can be met. </a:t>
            </a:r>
          </a:p>
        </p:txBody>
      </p:sp>
      <p:sp>
        <p:nvSpPr>
          <p:cNvPr id="2" name="TextBox 1"/>
          <p:cNvSpPr txBox="1"/>
          <p:nvPr/>
        </p:nvSpPr>
        <p:spPr>
          <a:xfrm>
            <a:off x="1043608" y="339502"/>
            <a:ext cx="6696744" cy="523220"/>
          </a:xfrm>
          <a:prstGeom prst="rect">
            <a:avLst/>
          </a:prstGeom>
          <a:noFill/>
        </p:spPr>
        <p:txBody>
          <a:bodyPr wrap="square" rtlCol="0">
            <a:spAutoFit/>
          </a:bodyPr>
          <a:lstStyle/>
          <a:p>
            <a:r>
              <a:rPr lang="en-US" sz="2800" dirty="0" smtClean="0">
                <a:solidFill>
                  <a:srgbClr val="308C9F"/>
                </a:solidFill>
                <a:latin typeface="Calibri Light"/>
                <a:cs typeface="Calibri Light"/>
              </a:rPr>
              <a:t>Our proposals for integrated actions</a:t>
            </a:r>
            <a:endParaRPr lang="en-US" sz="2800" dirty="0">
              <a:solidFill>
                <a:srgbClr val="308C9F"/>
              </a:solidFill>
              <a:latin typeface="Calibri Light"/>
              <a:cs typeface="Calibri Light"/>
            </a:endParaRPr>
          </a:p>
        </p:txBody>
      </p:sp>
    </p:spTree>
    <p:extLst>
      <p:ext uri="{BB962C8B-B14F-4D97-AF65-F5344CB8AC3E}">
        <p14:creationId xmlns:p14="http://schemas.microsoft.com/office/powerpoint/2010/main" val="17464938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23</a:t>
            </a:fld>
            <a:endParaRPr lang="en-US" dirty="0"/>
          </a:p>
        </p:txBody>
      </p:sp>
      <p:sp>
        <p:nvSpPr>
          <p:cNvPr id="6" name="TextBox 5"/>
          <p:cNvSpPr txBox="1"/>
          <p:nvPr/>
        </p:nvSpPr>
        <p:spPr>
          <a:xfrm>
            <a:off x="971600" y="1779662"/>
            <a:ext cx="6696744" cy="1631216"/>
          </a:xfrm>
          <a:prstGeom prst="rect">
            <a:avLst/>
          </a:prstGeom>
          <a:noFill/>
        </p:spPr>
        <p:txBody>
          <a:bodyPr wrap="square" rtlCol="0">
            <a:spAutoFit/>
          </a:bodyPr>
          <a:lstStyle/>
          <a:p>
            <a:pPr marL="279400" indent="-279400">
              <a:spcBef>
                <a:spcPts val="0"/>
              </a:spcBef>
              <a:spcAft>
                <a:spcPts val="900"/>
              </a:spcAft>
              <a:buSzPct val="80000"/>
              <a:buFont typeface="+mj-lt"/>
              <a:buAutoNum type="arabicPeriod" startAt="4"/>
            </a:pPr>
            <a:r>
              <a:rPr lang="en-US" sz="2000" dirty="0" smtClean="0">
                <a:latin typeface="Calibri Light"/>
                <a:cs typeface="Calibri Light"/>
              </a:rPr>
              <a:t>To take into account the current trend for some population groups to move out to peripheral areas, develop urban planning strategies that include development of high-density mixed-use urban nodes around the urban core connected by public transit.</a:t>
            </a:r>
          </a:p>
        </p:txBody>
      </p:sp>
      <p:sp>
        <p:nvSpPr>
          <p:cNvPr id="2" name="TextBox 1"/>
          <p:cNvSpPr txBox="1"/>
          <p:nvPr/>
        </p:nvSpPr>
        <p:spPr>
          <a:xfrm>
            <a:off x="1259632" y="339502"/>
            <a:ext cx="6120680" cy="523220"/>
          </a:xfrm>
          <a:prstGeom prst="rect">
            <a:avLst/>
          </a:prstGeom>
          <a:noFill/>
        </p:spPr>
        <p:txBody>
          <a:bodyPr wrap="square" rtlCol="0">
            <a:spAutoFit/>
          </a:bodyPr>
          <a:lstStyle/>
          <a:p>
            <a:r>
              <a:rPr lang="en-US" sz="2800" dirty="0">
                <a:solidFill>
                  <a:schemeClr val="tx1">
                    <a:lumMod val="50000"/>
                    <a:lumOff val="50000"/>
                  </a:schemeClr>
                </a:solidFill>
                <a:latin typeface="Calibri Light"/>
                <a:cs typeface="Calibri Light"/>
              </a:rPr>
              <a:t>Our proposals for </a:t>
            </a:r>
            <a:r>
              <a:rPr lang="en-US" sz="2800" dirty="0" smtClean="0">
                <a:solidFill>
                  <a:schemeClr val="tx1">
                    <a:lumMod val="50000"/>
                    <a:lumOff val="50000"/>
                  </a:schemeClr>
                </a:solidFill>
                <a:latin typeface="Calibri Light"/>
                <a:cs typeface="Calibri Light"/>
              </a:rPr>
              <a:t>integrated actions</a:t>
            </a:r>
            <a:endParaRPr lang="en-US" sz="2800" dirty="0">
              <a:solidFill>
                <a:schemeClr val="tx1">
                  <a:lumMod val="50000"/>
                  <a:lumOff val="50000"/>
                </a:schemeClr>
              </a:solidFill>
              <a:latin typeface="Calibri Light"/>
              <a:cs typeface="Calibri Light"/>
            </a:endParaRPr>
          </a:p>
        </p:txBody>
      </p:sp>
    </p:spTree>
    <p:extLst>
      <p:ext uri="{BB962C8B-B14F-4D97-AF65-F5344CB8AC3E}">
        <p14:creationId xmlns:p14="http://schemas.microsoft.com/office/powerpoint/2010/main" val="10426065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24</a:t>
            </a:fld>
            <a:endParaRPr lang="en-US" dirty="0"/>
          </a:p>
        </p:txBody>
      </p:sp>
      <p:sp>
        <p:nvSpPr>
          <p:cNvPr id="5" name="Oval 4"/>
          <p:cNvSpPr/>
          <p:nvPr/>
        </p:nvSpPr>
        <p:spPr bwMode="auto">
          <a:xfrm>
            <a:off x="2555776" y="1635646"/>
            <a:ext cx="2160240" cy="2088232"/>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Oval 11"/>
          <p:cNvSpPr/>
          <p:nvPr/>
        </p:nvSpPr>
        <p:spPr bwMode="auto">
          <a:xfrm>
            <a:off x="5868144" y="2931790"/>
            <a:ext cx="288032" cy="288032"/>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rPr>
              <a:t> </a:t>
            </a:r>
            <a:endParaRPr kumimoji="0" lang="en-US" sz="2400" b="0" i="0" u="none" strike="noStrike" cap="none" normalizeH="0" baseline="0" dirty="0">
              <a:ln>
                <a:noFill/>
              </a:ln>
              <a:solidFill>
                <a:schemeClr val="tx1"/>
              </a:solidFill>
              <a:effectLst/>
              <a:latin typeface="Times" charset="0"/>
            </a:endParaRPr>
          </a:p>
        </p:txBody>
      </p:sp>
      <p:sp>
        <p:nvSpPr>
          <p:cNvPr id="15" name="Oval 14"/>
          <p:cNvSpPr/>
          <p:nvPr/>
        </p:nvSpPr>
        <p:spPr bwMode="auto">
          <a:xfrm>
            <a:off x="3851920" y="987574"/>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Oval 15"/>
          <p:cNvSpPr/>
          <p:nvPr/>
        </p:nvSpPr>
        <p:spPr bwMode="auto">
          <a:xfrm>
            <a:off x="2915816" y="1131590"/>
            <a:ext cx="288032" cy="288032"/>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Oval 19"/>
          <p:cNvSpPr/>
          <p:nvPr/>
        </p:nvSpPr>
        <p:spPr bwMode="auto">
          <a:xfrm>
            <a:off x="3995936" y="4155926"/>
            <a:ext cx="216024" cy="216024"/>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Oval 21"/>
          <p:cNvSpPr/>
          <p:nvPr/>
        </p:nvSpPr>
        <p:spPr bwMode="auto">
          <a:xfrm>
            <a:off x="3203848" y="4155926"/>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Oval 23"/>
          <p:cNvSpPr/>
          <p:nvPr/>
        </p:nvSpPr>
        <p:spPr bwMode="auto">
          <a:xfrm>
            <a:off x="1979712" y="2067694"/>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Oval 24"/>
          <p:cNvSpPr/>
          <p:nvPr/>
        </p:nvSpPr>
        <p:spPr bwMode="auto">
          <a:xfrm>
            <a:off x="1835696" y="2571750"/>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7" name="Oval 26"/>
          <p:cNvSpPr/>
          <p:nvPr/>
        </p:nvSpPr>
        <p:spPr bwMode="auto">
          <a:xfrm>
            <a:off x="5508104" y="235572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Oval 27"/>
          <p:cNvSpPr/>
          <p:nvPr/>
        </p:nvSpPr>
        <p:spPr bwMode="auto">
          <a:xfrm>
            <a:off x="5580112" y="2643758"/>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Oval 28"/>
          <p:cNvSpPr/>
          <p:nvPr/>
        </p:nvSpPr>
        <p:spPr bwMode="auto">
          <a:xfrm>
            <a:off x="3131840" y="2643758"/>
            <a:ext cx="296416"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0" name="Oval 29"/>
          <p:cNvSpPr/>
          <p:nvPr/>
        </p:nvSpPr>
        <p:spPr bwMode="auto">
          <a:xfrm>
            <a:off x="2915816" y="2643758"/>
            <a:ext cx="224408"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Oval 31"/>
          <p:cNvSpPr/>
          <p:nvPr/>
        </p:nvSpPr>
        <p:spPr bwMode="auto">
          <a:xfrm>
            <a:off x="4499992" y="4155926"/>
            <a:ext cx="152400"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p:cNvSpPr/>
          <p:nvPr/>
        </p:nvSpPr>
        <p:spPr bwMode="auto">
          <a:xfrm>
            <a:off x="4275584" y="127560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TextBox 2"/>
          <p:cNvSpPr txBox="1"/>
          <p:nvPr/>
        </p:nvSpPr>
        <p:spPr>
          <a:xfrm>
            <a:off x="5724128" y="483518"/>
            <a:ext cx="3024336" cy="1323439"/>
          </a:xfrm>
          <a:prstGeom prst="rect">
            <a:avLst/>
          </a:prstGeom>
          <a:noFill/>
        </p:spPr>
        <p:txBody>
          <a:bodyPr wrap="square" rtlCol="0">
            <a:spAutoFit/>
          </a:bodyPr>
          <a:lstStyle/>
          <a:p>
            <a:r>
              <a:rPr lang="en-US" sz="2000" dirty="0" smtClean="0">
                <a:latin typeface="Calibri Light"/>
                <a:cs typeface="Calibri Light"/>
              </a:rPr>
              <a:t>Existing patterns of high densities and mixed uses in urban </a:t>
            </a:r>
            <a:r>
              <a:rPr lang="en-US" sz="2000" dirty="0" err="1" smtClean="0">
                <a:latin typeface="Calibri Light"/>
                <a:cs typeface="Calibri Light"/>
              </a:rPr>
              <a:t>centres</a:t>
            </a:r>
            <a:r>
              <a:rPr lang="en-US" sz="2000" dirty="0" smtClean="0">
                <a:latin typeface="Calibri Light"/>
                <a:cs typeface="Calibri Light"/>
              </a:rPr>
              <a:t> are facing new pressures</a:t>
            </a:r>
            <a:endParaRPr lang="en-US" sz="2000" dirty="0">
              <a:latin typeface="Calibri Light"/>
              <a:cs typeface="Calibri Light"/>
            </a:endParaRPr>
          </a:p>
        </p:txBody>
      </p:sp>
      <p:sp>
        <p:nvSpPr>
          <p:cNvPr id="34" name="Oval 33"/>
          <p:cNvSpPr/>
          <p:nvPr/>
        </p:nvSpPr>
        <p:spPr bwMode="auto">
          <a:xfrm>
            <a:off x="3347864" y="2283718"/>
            <a:ext cx="288032" cy="288032"/>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Oval 34"/>
          <p:cNvSpPr/>
          <p:nvPr/>
        </p:nvSpPr>
        <p:spPr bwMode="auto">
          <a:xfrm>
            <a:off x="3419872" y="2571750"/>
            <a:ext cx="432048" cy="432048"/>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Oval 35"/>
          <p:cNvSpPr/>
          <p:nvPr/>
        </p:nvSpPr>
        <p:spPr bwMode="auto">
          <a:xfrm>
            <a:off x="3707904" y="3003798"/>
            <a:ext cx="288032" cy="288032"/>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Oval 36"/>
          <p:cNvSpPr/>
          <p:nvPr/>
        </p:nvSpPr>
        <p:spPr bwMode="auto">
          <a:xfrm>
            <a:off x="3923928" y="2571750"/>
            <a:ext cx="288032" cy="288032"/>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Oval 37"/>
          <p:cNvSpPr/>
          <p:nvPr/>
        </p:nvSpPr>
        <p:spPr bwMode="auto">
          <a:xfrm>
            <a:off x="5940152" y="2427734"/>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Oval 38"/>
          <p:cNvSpPr/>
          <p:nvPr/>
        </p:nvSpPr>
        <p:spPr bwMode="auto">
          <a:xfrm>
            <a:off x="3779912" y="2283718"/>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Oval 39"/>
          <p:cNvSpPr/>
          <p:nvPr/>
        </p:nvSpPr>
        <p:spPr bwMode="auto">
          <a:xfrm>
            <a:off x="3995936" y="3003798"/>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Oval 40"/>
          <p:cNvSpPr/>
          <p:nvPr/>
        </p:nvSpPr>
        <p:spPr bwMode="auto">
          <a:xfrm>
            <a:off x="3203848" y="3003798"/>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Oval 41"/>
          <p:cNvSpPr/>
          <p:nvPr/>
        </p:nvSpPr>
        <p:spPr bwMode="auto">
          <a:xfrm>
            <a:off x="3131840" y="2211710"/>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Oval 42"/>
          <p:cNvSpPr/>
          <p:nvPr/>
        </p:nvSpPr>
        <p:spPr bwMode="auto">
          <a:xfrm>
            <a:off x="3059832" y="843558"/>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Oval 43"/>
          <p:cNvSpPr/>
          <p:nvPr/>
        </p:nvSpPr>
        <p:spPr bwMode="auto">
          <a:xfrm>
            <a:off x="1403648" y="2499742"/>
            <a:ext cx="224408"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5" name="Oval 44"/>
          <p:cNvSpPr/>
          <p:nvPr/>
        </p:nvSpPr>
        <p:spPr bwMode="auto">
          <a:xfrm>
            <a:off x="3419872" y="1131590"/>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6" name="Oval 45"/>
          <p:cNvSpPr/>
          <p:nvPr/>
        </p:nvSpPr>
        <p:spPr bwMode="auto">
          <a:xfrm>
            <a:off x="2771800" y="3867894"/>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Oval 46"/>
          <p:cNvSpPr/>
          <p:nvPr/>
        </p:nvSpPr>
        <p:spPr bwMode="auto">
          <a:xfrm>
            <a:off x="4572000" y="3867894"/>
            <a:ext cx="135632"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9" name="Oval 48"/>
          <p:cNvSpPr/>
          <p:nvPr/>
        </p:nvSpPr>
        <p:spPr bwMode="auto">
          <a:xfrm>
            <a:off x="4004320" y="1347614"/>
            <a:ext cx="135632"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Oval 51"/>
          <p:cNvSpPr/>
          <p:nvPr/>
        </p:nvSpPr>
        <p:spPr bwMode="auto">
          <a:xfrm>
            <a:off x="3419872" y="3939902"/>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2883186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25</a:t>
            </a:fld>
            <a:endParaRPr lang="en-US" dirty="0"/>
          </a:p>
        </p:txBody>
      </p:sp>
      <p:sp>
        <p:nvSpPr>
          <p:cNvPr id="6" name="Right Arrow 5"/>
          <p:cNvSpPr/>
          <p:nvPr/>
        </p:nvSpPr>
        <p:spPr bwMode="auto">
          <a:xfrm>
            <a:off x="5538516" y="2404462"/>
            <a:ext cx="720080" cy="648072"/>
          </a:xfrm>
          <a:prstGeom prst="rightArrow">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ight Arrow 7"/>
          <p:cNvSpPr/>
          <p:nvPr/>
        </p:nvSpPr>
        <p:spPr bwMode="auto">
          <a:xfrm rot="5400000">
            <a:off x="4103948" y="3759882"/>
            <a:ext cx="720080" cy="648072"/>
          </a:xfrm>
          <a:prstGeom prst="rightArrow">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ight Arrow 8"/>
          <p:cNvSpPr/>
          <p:nvPr/>
        </p:nvSpPr>
        <p:spPr bwMode="auto">
          <a:xfrm rot="16200000">
            <a:off x="4103948" y="951570"/>
            <a:ext cx="720080" cy="648072"/>
          </a:xfrm>
          <a:prstGeom prst="rightArrow">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ight Arrow 9"/>
          <p:cNvSpPr/>
          <p:nvPr/>
        </p:nvSpPr>
        <p:spPr bwMode="auto">
          <a:xfrm rot="10800000">
            <a:off x="2699792" y="2427734"/>
            <a:ext cx="720080" cy="648072"/>
          </a:xfrm>
          <a:prstGeom prst="rightArrow">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Oval 10"/>
          <p:cNvSpPr/>
          <p:nvPr/>
        </p:nvSpPr>
        <p:spPr bwMode="auto">
          <a:xfrm>
            <a:off x="6444208" y="2787774"/>
            <a:ext cx="216024" cy="216024"/>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Oval 11"/>
          <p:cNvSpPr/>
          <p:nvPr/>
        </p:nvSpPr>
        <p:spPr bwMode="auto">
          <a:xfrm>
            <a:off x="7236296" y="2787774"/>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Oval 13"/>
          <p:cNvSpPr/>
          <p:nvPr/>
        </p:nvSpPr>
        <p:spPr bwMode="auto">
          <a:xfrm>
            <a:off x="1979712" y="2859782"/>
            <a:ext cx="360040" cy="36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Oval 14"/>
          <p:cNvSpPr/>
          <p:nvPr/>
        </p:nvSpPr>
        <p:spPr bwMode="auto">
          <a:xfrm>
            <a:off x="4716016" y="627534"/>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Oval 15"/>
          <p:cNvSpPr/>
          <p:nvPr/>
        </p:nvSpPr>
        <p:spPr bwMode="auto">
          <a:xfrm>
            <a:off x="3779912" y="771550"/>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Oval 18"/>
          <p:cNvSpPr/>
          <p:nvPr/>
        </p:nvSpPr>
        <p:spPr bwMode="auto">
          <a:xfrm>
            <a:off x="5004048" y="3867894"/>
            <a:ext cx="360040" cy="36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Oval 19"/>
          <p:cNvSpPr/>
          <p:nvPr/>
        </p:nvSpPr>
        <p:spPr bwMode="auto">
          <a:xfrm>
            <a:off x="4860032" y="4443958"/>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Oval 21"/>
          <p:cNvSpPr/>
          <p:nvPr/>
        </p:nvSpPr>
        <p:spPr bwMode="auto">
          <a:xfrm>
            <a:off x="4283968" y="4515966"/>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3" name="Oval 22"/>
          <p:cNvSpPr/>
          <p:nvPr/>
        </p:nvSpPr>
        <p:spPr bwMode="auto">
          <a:xfrm>
            <a:off x="4139952" y="483518"/>
            <a:ext cx="288032" cy="288032"/>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Oval 23"/>
          <p:cNvSpPr/>
          <p:nvPr/>
        </p:nvSpPr>
        <p:spPr bwMode="auto">
          <a:xfrm>
            <a:off x="2267744" y="2067694"/>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Oval 24"/>
          <p:cNvSpPr/>
          <p:nvPr/>
        </p:nvSpPr>
        <p:spPr bwMode="auto">
          <a:xfrm>
            <a:off x="2542952" y="2241426"/>
            <a:ext cx="224408" cy="216024"/>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Oval 25"/>
          <p:cNvSpPr/>
          <p:nvPr/>
        </p:nvSpPr>
        <p:spPr bwMode="auto">
          <a:xfrm>
            <a:off x="6444208" y="2139702"/>
            <a:ext cx="368424" cy="36004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7" name="Oval 26"/>
          <p:cNvSpPr/>
          <p:nvPr/>
        </p:nvSpPr>
        <p:spPr bwMode="auto">
          <a:xfrm>
            <a:off x="7452320" y="2211710"/>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Oval 27"/>
          <p:cNvSpPr/>
          <p:nvPr/>
        </p:nvSpPr>
        <p:spPr bwMode="auto">
          <a:xfrm>
            <a:off x="7092280" y="235572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Oval 28"/>
          <p:cNvSpPr/>
          <p:nvPr/>
        </p:nvSpPr>
        <p:spPr bwMode="auto">
          <a:xfrm>
            <a:off x="6876256" y="271576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0" name="Oval 29"/>
          <p:cNvSpPr/>
          <p:nvPr/>
        </p:nvSpPr>
        <p:spPr bwMode="auto">
          <a:xfrm>
            <a:off x="2411760" y="271576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1" name="Oval 30"/>
          <p:cNvSpPr/>
          <p:nvPr/>
        </p:nvSpPr>
        <p:spPr bwMode="auto">
          <a:xfrm>
            <a:off x="3779912" y="4659982"/>
            <a:ext cx="224408" cy="216024"/>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Oval 31"/>
          <p:cNvSpPr/>
          <p:nvPr/>
        </p:nvSpPr>
        <p:spPr bwMode="auto">
          <a:xfrm>
            <a:off x="5495280" y="4257650"/>
            <a:ext cx="224408" cy="216024"/>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p:cNvSpPr/>
          <p:nvPr/>
        </p:nvSpPr>
        <p:spPr bwMode="auto">
          <a:xfrm>
            <a:off x="4932040" y="127560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TextBox 2"/>
          <p:cNvSpPr txBox="1"/>
          <p:nvPr/>
        </p:nvSpPr>
        <p:spPr>
          <a:xfrm>
            <a:off x="467544" y="195486"/>
            <a:ext cx="2808312" cy="1631216"/>
          </a:xfrm>
          <a:prstGeom prst="rect">
            <a:avLst/>
          </a:prstGeom>
          <a:noFill/>
        </p:spPr>
        <p:txBody>
          <a:bodyPr wrap="square" rtlCol="0">
            <a:spAutoFit/>
          </a:bodyPr>
          <a:lstStyle/>
          <a:p>
            <a:r>
              <a:rPr lang="en-US" sz="2000" dirty="0" smtClean="0">
                <a:latin typeface="Calibri Light"/>
                <a:cs typeface="Calibri Light"/>
              </a:rPr>
              <a:t>The pandemic is causing some population groups to move out from central areas to suburban and exurban areas</a:t>
            </a:r>
            <a:endParaRPr lang="en-US" sz="2000" dirty="0">
              <a:latin typeface="Calibri Light"/>
              <a:cs typeface="Calibri Light"/>
            </a:endParaRPr>
          </a:p>
        </p:txBody>
      </p:sp>
      <p:sp>
        <p:nvSpPr>
          <p:cNvPr id="2" name="Donut 1"/>
          <p:cNvSpPr/>
          <p:nvPr/>
        </p:nvSpPr>
        <p:spPr bwMode="auto">
          <a:xfrm>
            <a:off x="3538488" y="1771154"/>
            <a:ext cx="1872208" cy="1872208"/>
          </a:xfrm>
          <a:prstGeom prst="donut">
            <a:avLst/>
          </a:prstGeom>
          <a:solidFill>
            <a:srgbClr val="BFD6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TextBox 33"/>
          <p:cNvSpPr txBox="1"/>
          <p:nvPr/>
        </p:nvSpPr>
        <p:spPr>
          <a:xfrm>
            <a:off x="6156176" y="3219822"/>
            <a:ext cx="2808312" cy="1631216"/>
          </a:xfrm>
          <a:prstGeom prst="rect">
            <a:avLst/>
          </a:prstGeom>
          <a:noFill/>
        </p:spPr>
        <p:txBody>
          <a:bodyPr wrap="square" rtlCol="0">
            <a:spAutoFit/>
          </a:bodyPr>
          <a:lstStyle/>
          <a:p>
            <a:r>
              <a:rPr lang="en-US" sz="2000" dirty="0" smtClean="0">
                <a:latin typeface="Calibri Light"/>
                <a:cs typeface="Calibri Light"/>
              </a:rPr>
              <a:t>This trend will cripple social and economic urban functions and will also cause higher transport emissions</a:t>
            </a:r>
            <a:endParaRPr lang="en-US" sz="2000" dirty="0">
              <a:latin typeface="Calibri Light"/>
              <a:cs typeface="Calibri Light"/>
            </a:endParaRPr>
          </a:p>
        </p:txBody>
      </p:sp>
      <p:sp>
        <p:nvSpPr>
          <p:cNvPr id="35" name="Oval 34"/>
          <p:cNvSpPr/>
          <p:nvPr/>
        </p:nvSpPr>
        <p:spPr bwMode="auto">
          <a:xfrm>
            <a:off x="4283968" y="2499742"/>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Oval 35"/>
          <p:cNvSpPr/>
          <p:nvPr/>
        </p:nvSpPr>
        <p:spPr bwMode="auto">
          <a:xfrm>
            <a:off x="4499992" y="2787774"/>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Oval 36"/>
          <p:cNvSpPr/>
          <p:nvPr/>
        </p:nvSpPr>
        <p:spPr bwMode="auto">
          <a:xfrm>
            <a:off x="5588496" y="1779662"/>
            <a:ext cx="152400"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Oval 37"/>
          <p:cNvSpPr/>
          <p:nvPr/>
        </p:nvSpPr>
        <p:spPr bwMode="auto">
          <a:xfrm>
            <a:off x="5660504" y="1491630"/>
            <a:ext cx="135632"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Oval 38"/>
          <p:cNvSpPr/>
          <p:nvPr/>
        </p:nvSpPr>
        <p:spPr bwMode="auto">
          <a:xfrm>
            <a:off x="5876528" y="1851670"/>
            <a:ext cx="152400"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Oval 39"/>
          <p:cNvSpPr/>
          <p:nvPr/>
        </p:nvSpPr>
        <p:spPr bwMode="auto">
          <a:xfrm>
            <a:off x="5948536" y="1563638"/>
            <a:ext cx="135632"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Oval 40"/>
          <p:cNvSpPr/>
          <p:nvPr/>
        </p:nvSpPr>
        <p:spPr bwMode="auto">
          <a:xfrm>
            <a:off x="3572272" y="4299942"/>
            <a:ext cx="152400"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Oval 41"/>
          <p:cNvSpPr/>
          <p:nvPr/>
        </p:nvSpPr>
        <p:spPr bwMode="auto">
          <a:xfrm>
            <a:off x="3644280" y="4011910"/>
            <a:ext cx="135632"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Oval 42"/>
          <p:cNvSpPr/>
          <p:nvPr/>
        </p:nvSpPr>
        <p:spPr bwMode="auto">
          <a:xfrm>
            <a:off x="2123728" y="2499742"/>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Oval 43"/>
          <p:cNvSpPr/>
          <p:nvPr/>
        </p:nvSpPr>
        <p:spPr bwMode="auto">
          <a:xfrm>
            <a:off x="3724672" y="1491630"/>
            <a:ext cx="152400"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5" name="Oval 44"/>
          <p:cNvSpPr/>
          <p:nvPr/>
        </p:nvSpPr>
        <p:spPr bwMode="auto">
          <a:xfrm>
            <a:off x="3796680" y="1203598"/>
            <a:ext cx="135632" cy="14401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6542885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26</a:t>
            </a:fld>
            <a:endParaRPr lang="en-US" dirty="0"/>
          </a:p>
        </p:txBody>
      </p:sp>
      <p:sp>
        <p:nvSpPr>
          <p:cNvPr id="11" name="Oval 10"/>
          <p:cNvSpPr/>
          <p:nvPr/>
        </p:nvSpPr>
        <p:spPr bwMode="auto">
          <a:xfrm>
            <a:off x="5796136" y="2859782"/>
            <a:ext cx="648072" cy="648072"/>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Oval 12"/>
          <p:cNvSpPr/>
          <p:nvPr/>
        </p:nvSpPr>
        <p:spPr bwMode="auto">
          <a:xfrm>
            <a:off x="539552" y="1923678"/>
            <a:ext cx="360040" cy="360040"/>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Oval 15"/>
          <p:cNvSpPr/>
          <p:nvPr/>
        </p:nvSpPr>
        <p:spPr bwMode="auto">
          <a:xfrm>
            <a:off x="3059832" y="1203598"/>
            <a:ext cx="288032" cy="288032"/>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Oval 19"/>
          <p:cNvSpPr/>
          <p:nvPr/>
        </p:nvSpPr>
        <p:spPr bwMode="auto">
          <a:xfrm>
            <a:off x="3707904" y="3867894"/>
            <a:ext cx="216024" cy="216024"/>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Oval 20"/>
          <p:cNvSpPr/>
          <p:nvPr/>
        </p:nvSpPr>
        <p:spPr bwMode="auto">
          <a:xfrm>
            <a:off x="3347864" y="4155926"/>
            <a:ext cx="360040" cy="360040"/>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Oval 23"/>
          <p:cNvSpPr/>
          <p:nvPr/>
        </p:nvSpPr>
        <p:spPr bwMode="auto">
          <a:xfrm>
            <a:off x="1043608" y="1707654"/>
            <a:ext cx="224408" cy="216024"/>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Oval 24"/>
          <p:cNvSpPr/>
          <p:nvPr/>
        </p:nvSpPr>
        <p:spPr bwMode="auto">
          <a:xfrm>
            <a:off x="1043608" y="2067694"/>
            <a:ext cx="224408" cy="216024"/>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Oval 27"/>
          <p:cNvSpPr/>
          <p:nvPr/>
        </p:nvSpPr>
        <p:spPr bwMode="auto">
          <a:xfrm>
            <a:off x="6732240" y="3075806"/>
            <a:ext cx="224408" cy="216024"/>
          </a:xfrm>
          <a:prstGeom prst="ellipse">
            <a:avLst/>
          </a:prstGeom>
          <a:solidFill>
            <a:srgbClr val="C8F2F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Oval 31"/>
          <p:cNvSpPr/>
          <p:nvPr/>
        </p:nvSpPr>
        <p:spPr bwMode="auto">
          <a:xfrm>
            <a:off x="3923928" y="4371950"/>
            <a:ext cx="224408" cy="216024"/>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p:cNvSpPr/>
          <p:nvPr/>
        </p:nvSpPr>
        <p:spPr bwMode="auto">
          <a:xfrm>
            <a:off x="4139952" y="1275606"/>
            <a:ext cx="224408" cy="216024"/>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TextBox 2"/>
          <p:cNvSpPr txBox="1"/>
          <p:nvPr/>
        </p:nvSpPr>
        <p:spPr>
          <a:xfrm>
            <a:off x="7164288" y="1059582"/>
            <a:ext cx="1584176" cy="3139321"/>
          </a:xfrm>
          <a:prstGeom prst="rect">
            <a:avLst/>
          </a:prstGeom>
          <a:noFill/>
        </p:spPr>
        <p:txBody>
          <a:bodyPr wrap="square" rtlCol="0">
            <a:spAutoFit/>
          </a:bodyPr>
          <a:lstStyle/>
          <a:p>
            <a:r>
              <a:rPr lang="en-US" sz="1800" dirty="0" smtClean="0">
                <a:latin typeface="Calibri Light"/>
                <a:cs typeface="Calibri Light"/>
              </a:rPr>
              <a:t>We would serve climate as well as pandemic needs if we aim for high-density mixed-use nodes connected by public transport</a:t>
            </a:r>
            <a:endParaRPr lang="en-US" sz="1800" dirty="0">
              <a:latin typeface="Calibri Light"/>
              <a:cs typeface="Calibri Light"/>
            </a:endParaRPr>
          </a:p>
        </p:txBody>
      </p:sp>
      <p:sp>
        <p:nvSpPr>
          <p:cNvPr id="2" name="Donut 1"/>
          <p:cNvSpPr/>
          <p:nvPr/>
        </p:nvSpPr>
        <p:spPr bwMode="auto">
          <a:xfrm>
            <a:off x="2843808" y="1707654"/>
            <a:ext cx="1872208" cy="1872208"/>
          </a:xfrm>
          <a:prstGeom prst="donut">
            <a:avLst/>
          </a:prstGeom>
          <a:solidFill>
            <a:srgbClr val="BFD6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Oval 33"/>
          <p:cNvSpPr/>
          <p:nvPr/>
        </p:nvSpPr>
        <p:spPr bwMode="auto">
          <a:xfrm>
            <a:off x="2123728" y="3939902"/>
            <a:ext cx="648072" cy="648072"/>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7" name="Elbow Connector 6"/>
          <p:cNvCxnSpPr>
            <a:stCxn id="50" idx="6"/>
            <a:endCxn id="11" idx="2"/>
          </p:cNvCxnSpPr>
          <p:nvPr/>
        </p:nvCxnSpPr>
        <p:spPr bwMode="auto">
          <a:xfrm>
            <a:off x="4427984" y="2643758"/>
            <a:ext cx="1368152" cy="540060"/>
          </a:xfrm>
          <a:prstGeom prst="bentConnector3">
            <a:avLst/>
          </a:prstGeom>
          <a:solidFill>
            <a:schemeClr val="accent1"/>
          </a:solidFill>
          <a:ln w="38100" cap="flat" cmpd="sng" algn="ctr">
            <a:solidFill>
              <a:srgbClr val="FF0000"/>
            </a:solidFill>
            <a:prstDash val="solid"/>
            <a:round/>
            <a:headEnd type="arrow"/>
            <a:tailEnd type="arrow"/>
          </a:ln>
          <a:effectLst/>
        </p:spPr>
      </p:cxnSp>
      <p:cxnSp>
        <p:nvCxnSpPr>
          <p:cNvPr id="35" name="Elbow Connector 34"/>
          <p:cNvCxnSpPr/>
          <p:nvPr/>
        </p:nvCxnSpPr>
        <p:spPr bwMode="auto">
          <a:xfrm rot="10800000" flipV="1">
            <a:off x="2555776" y="3219822"/>
            <a:ext cx="1008112" cy="792088"/>
          </a:xfrm>
          <a:prstGeom prst="bentConnector3">
            <a:avLst/>
          </a:prstGeom>
          <a:solidFill>
            <a:schemeClr val="accent1"/>
          </a:solidFill>
          <a:ln w="38100" cap="flat" cmpd="sng" algn="ctr">
            <a:solidFill>
              <a:srgbClr val="FF0000"/>
            </a:solidFill>
            <a:prstDash val="solid"/>
            <a:round/>
            <a:headEnd type="arrow"/>
            <a:tailEnd type="arrow"/>
          </a:ln>
          <a:effectLst/>
        </p:spPr>
      </p:cxnSp>
      <p:cxnSp>
        <p:nvCxnSpPr>
          <p:cNvPr id="36" name="Elbow Connector 35"/>
          <p:cNvCxnSpPr>
            <a:stCxn id="38" idx="4"/>
          </p:cNvCxnSpPr>
          <p:nvPr/>
        </p:nvCxnSpPr>
        <p:spPr bwMode="auto">
          <a:xfrm rot="16200000" flipH="1">
            <a:off x="3041830" y="1329612"/>
            <a:ext cx="1224136" cy="252028"/>
          </a:xfrm>
          <a:prstGeom prst="bentConnector3">
            <a:avLst/>
          </a:prstGeom>
          <a:solidFill>
            <a:schemeClr val="accent1"/>
          </a:solidFill>
          <a:ln w="38100" cap="flat" cmpd="sng" algn="ctr">
            <a:solidFill>
              <a:srgbClr val="FF0000"/>
            </a:solidFill>
            <a:prstDash val="solid"/>
            <a:round/>
            <a:headEnd type="arrow"/>
            <a:tailEnd type="arrow"/>
          </a:ln>
          <a:effectLst/>
        </p:spPr>
      </p:cxnSp>
      <p:sp>
        <p:nvSpPr>
          <p:cNvPr id="38" name="Oval 37"/>
          <p:cNvSpPr/>
          <p:nvPr/>
        </p:nvSpPr>
        <p:spPr bwMode="auto">
          <a:xfrm>
            <a:off x="3203848" y="195486"/>
            <a:ext cx="648072" cy="648072"/>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Oval 41"/>
          <p:cNvSpPr/>
          <p:nvPr/>
        </p:nvSpPr>
        <p:spPr bwMode="auto">
          <a:xfrm>
            <a:off x="1259632" y="2211710"/>
            <a:ext cx="648072" cy="648072"/>
          </a:xfrm>
          <a:prstGeom prst="ellipse">
            <a:avLst/>
          </a:prstGeom>
          <a:solidFill>
            <a:srgbClr val="9EBEC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44" name="Elbow Connector 43"/>
          <p:cNvCxnSpPr/>
          <p:nvPr/>
        </p:nvCxnSpPr>
        <p:spPr bwMode="auto">
          <a:xfrm>
            <a:off x="1979712" y="2499742"/>
            <a:ext cx="1152128" cy="360040"/>
          </a:xfrm>
          <a:prstGeom prst="bentConnector3">
            <a:avLst/>
          </a:prstGeom>
          <a:solidFill>
            <a:schemeClr val="accent1"/>
          </a:solidFill>
          <a:ln w="38100" cap="flat" cmpd="sng" algn="ctr">
            <a:solidFill>
              <a:srgbClr val="FF0000"/>
            </a:solidFill>
            <a:prstDash val="solid"/>
            <a:round/>
            <a:headEnd type="arrow"/>
            <a:tailEnd type="arrow"/>
          </a:ln>
          <a:effectLst/>
        </p:spPr>
      </p:cxnSp>
      <p:sp>
        <p:nvSpPr>
          <p:cNvPr id="45" name="Oval 44"/>
          <p:cNvSpPr/>
          <p:nvPr/>
        </p:nvSpPr>
        <p:spPr bwMode="auto">
          <a:xfrm>
            <a:off x="5940152" y="3219822"/>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6" name="TextBox 45"/>
          <p:cNvSpPr txBox="1"/>
          <p:nvPr/>
        </p:nvSpPr>
        <p:spPr>
          <a:xfrm>
            <a:off x="467544" y="3291830"/>
            <a:ext cx="1152128" cy="646331"/>
          </a:xfrm>
          <a:prstGeom prst="rect">
            <a:avLst/>
          </a:prstGeom>
          <a:noFill/>
        </p:spPr>
        <p:txBody>
          <a:bodyPr wrap="square" rtlCol="0">
            <a:spAutoFit/>
          </a:bodyPr>
          <a:lstStyle/>
          <a:p>
            <a:pPr algn="r"/>
            <a:r>
              <a:rPr lang="en-US" sz="1800" dirty="0" smtClean="0">
                <a:solidFill>
                  <a:srgbClr val="FF0000"/>
                </a:solidFill>
                <a:latin typeface="Calibri "/>
                <a:cs typeface="Calibri "/>
              </a:rPr>
              <a:t>Public transport</a:t>
            </a:r>
            <a:endParaRPr lang="en-US" sz="1800" dirty="0">
              <a:solidFill>
                <a:srgbClr val="FF0000"/>
              </a:solidFill>
              <a:latin typeface="Calibri "/>
              <a:cs typeface="Calibri "/>
            </a:endParaRPr>
          </a:p>
        </p:txBody>
      </p:sp>
      <p:sp>
        <p:nvSpPr>
          <p:cNvPr id="47" name="Oval 46"/>
          <p:cNvSpPr/>
          <p:nvPr/>
        </p:nvSpPr>
        <p:spPr bwMode="auto">
          <a:xfrm>
            <a:off x="3327028" y="2154808"/>
            <a:ext cx="914400" cy="965200"/>
          </a:xfrm>
          <a:prstGeom prst="ellipse">
            <a:avLst/>
          </a:prstGeom>
          <a:solidFill>
            <a:srgbClr val="D4F1E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9" name="Freeform 48"/>
          <p:cNvSpPr/>
          <p:nvPr/>
        </p:nvSpPr>
        <p:spPr>
          <a:xfrm>
            <a:off x="7912100" y="3937000"/>
            <a:ext cx="404316" cy="355600"/>
          </a:xfrm>
          <a:custGeom>
            <a:avLst/>
            <a:gdLst>
              <a:gd name="connsiteX0" fmla="*/ 0 w 343048"/>
              <a:gd name="connsiteY0" fmla="*/ 0 h 355600"/>
              <a:gd name="connsiteX1" fmla="*/ 38100 w 343048"/>
              <a:gd name="connsiteY1" fmla="*/ 63500 h 355600"/>
              <a:gd name="connsiteX2" fmla="*/ 63500 w 343048"/>
              <a:gd name="connsiteY2" fmla="*/ 101600 h 355600"/>
              <a:gd name="connsiteX3" fmla="*/ 177800 w 343048"/>
              <a:gd name="connsiteY3" fmla="*/ 152400 h 355600"/>
              <a:gd name="connsiteX4" fmla="*/ 215900 w 343048"/>
              <a:gd name="connsiteY4" fmla="*/ 165100 h 355600"/>
              <a:gd name="connsiteX5" fmla="*/ 330200 w 343048"/>
              <a:gd name="connsiteY5" fmla="*/ 190500 h 355600"/>
              <a:gd name="connsiteX6" fmla="*/ 342900 w 343048"/>
              <a:gd name="connsiteY6" fmla="*/ 228600 h 355600"/>
              <a:gd name="connsiteX7" fmla="*/ 317500 w 343048"/>
              <a:gd name="connsiteY7" fmla="*/ 304800 h 355600"/>
              <a:gd name="connsiteX8" fmla="*/ 330200 w 343048"/>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048" h="355600">
                <a:moveTo>
                  <a:pt x="0" y="0"/>
                </a:moveTo>
                <a:cubicBezTo>
                  <a:pt x="12700" y="21167"/>
                  <a:pt x="25017" y="42568"/>
                  <a:pt x="38100" y="63500"/>
                </a:cubicBezTo>
                <a:cubicBezTo>
                  <a:pt x="46190" y="76443"/>
                  <a:pt x="52707" y="90807"/>
                  <a:pt x="63500" y="101600"/>
                </a:cubicBezTo>
                <a:cubicBezTo>
                  <a:pt x="93689" y="131789"/>
                  <a:pt x="140074" y="139825"/>
                  <a:pt x="177800" y="152400"/>
                </a:cubicBezTo>
                <a:cubicBezTo>
                  <a:pt x="190500" y="156633"/>
                  <a:pt x="202913" y="161853"/>
                  <a:pt x="215900" y="165100"/>
                </a:cubicBezTo>
                <a:cubicBezTo>
                  <a:pt x="287641" y="183035"/>
                  <a:pt x="249584" y="174377"/>
                  <a:pt x="330200" y="190500"/>
                </a:cubicBezTo>
                <a:cubicBezTo>
                  <a:pt x="334433" y="203200"/>
                  <a:pt x="344378" y="215295"/>
                  <a:pt x="342900" y="228600"/>
                </a:cubicBezTo>
                <a:cubicBezTo>
                  <a:pt x="339943" y="255210"/>
                  <a:pt x="317500" y="304800"/>
                  <a:pt x="317500" y="304800"/>
                </a:cubicBezTo>
                <a:lnTo>
                  <a:pt x="330200" y="355600"/>
                </a:ln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0" name="Donut 49"/>
          <p:cNvSpPr/>
          <p:nvPr/>
        </p:nvSpPr>
        <p:spPr bwMode="auto">
          <a:xfrm>
            <a:off x="3131840" y="1995686"/>
            <a:ext cx="1296144" cy="1296144"/>
          </a:xfrm>
          <a:prstGeom prst="donut">
            <a:avLst>
              <a:gd name="adj" fmla="val 3909"/>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6" name="Oval 55"/>
          <p:cNvSpPr/>
          <p:nvPr/>
        </p:nvSpPr>
        <p:spPr bwMode="auto">
          <a:xfrm>
            <a:off x="5940152" y="2859782"/>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7" name="Oval 56"/>
          <p:cNvSpPr/>
          <p:nvPr/>
        </p:nvSpPr>
        <p:spPr bwMode="auto">
          <a:xfrm>
            <a:off x="2483768" y="4155926"/>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8" name="Oval 57"/>
          <p:cNvSpPr/>
          <p:nvPr/>
        </p:nvSpPr>
        <p:spPr bwMode="auto">
          <a:xfrm>
            <a:off x="1403648" y="2499742"/>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9" name="Oval 58"/>
          <p:cNvSpPr/>
          <p:nvPr/>
        </p:nvSpPr>
        <p:spPr bwMode="auto">
          <a:xfrm>
            <a:off x="3347864" y="483518"/>
            <a:ext cx="224408"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0" name="Donut 59"/>
          <p:cNvSpPr/>
          <p:nvPr/>
        </p:nvSpPr>
        <p:spPr bwMode="auto">
          <a:xfrm>
            <a:off x="1619672" y="339502"/>
            <a:ext cx="4752528" cy="4680520"/>
          </a:xfrm>
          <a:prstGeom prst="donut">
            <a:avLst>
              <a:gd name="adj" fmla="val 1020"/>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2" name="Oval 61"/>
          <p:cNvSpPr/>
          <p:nvPr/>
        </p:nvSpPr>
        <p:spPr bwMode="auto">
          <a:xfrm>
            <a:off x="3635896" y="2427734"/>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3" name="Oval 62"/>
          <p:cNvSpPr/>
          <p:nvPr/>
        </p:nvSpPr>
        <p:spPr bwMode="auto">
          <a:xfrm>
            <a:off x="3851920" y="2715766"/>
            <a:ext cx="216024" cy="21602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4" name="Oval 63"/>
          <p:cNvSpPr/>
          <p:nvPr/>
        </p:nvSpPr>
        <p:spPr bwMode="auto">
          <a:xfrm>
            <a:off x="3635896" y="483518"/>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5" name="Oval 64"/>
          <p:cNvSpPr/>
          <p:nvPr/>
        </p:nvSpPr>
        <p:spPr bwMode="auto">
          <a:xfrm>
            <a:off x="2267744" y="4011910"/>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6" name="Oval 65"/>
          <p:cNvSpPr/>
          <p:nvPr/>
        </p:nvSpPr>
        <p:spPr bwMode="auto">
          <a:xfrm>
            <a:off x="6300192" y="3147814"/>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7" name="Oval 66"/>
          <p:cNvSpPr/>
          <p:nvPr/>
        </p:nvSpPr>
        <p:spPr bwMode="auto">
          <a:xfrm>
            <a:off x="1331640" y="2211710"/>
            <a:ext cx="216024" cy="216024"/>
          </a:xfrm>
          <a:prstGeom prst="ellipse">
            <a:avLst/>
          </a:prstGeom>
          <a:solidFill>
            <a:srgbClr val="FED1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8" name="Oval 67"/>
          <p:cNvSpPr/>
          <p:nvPr/>
        </p:nvSpPr>
        <p:spPr bwMode="auto">
          <a:xfrm>
            <a:off x="3923928" y="2427734"/>
            <a:ext cx="224408" cy="216024"/>
          </a:xfrm>
          <a:prstGeom prst="ellipse">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Oval 38"/>
          <p:cNvSpPr/>
          <p:nvPr/>
        </p:nvSpPr>
        <p:spPr bwMode="auto">
          <a:xfrm>
            <a:off x="2123728" y="4227934"/>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Oval 39"/>
          <p:cNvSpPr/>
          <p:nvPr/>
        </p:nvSpPr>
        <p:spPr bwMode="auto">
          <a:xfrm>
            <a:off x="1691680" y="2355726"/>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Oval 40"/>
          <p:cNvSpPr/>
          <p:nvPr/>
        </p:nvSpPr>
        <p:spPr bwMode="auto">
          <a:xfrm>
            <a:off x="3131840" y="195486"/>
            <a:ext cx="288032" cy="28803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4644139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27</a:t>
            </a:fld>
            <a:endParaRPr lang="en-US" dirty="0"/>
          </a:p>
        </p:txBody>
      </p:sp>
      <p:sp>
        <p:nvSpPr>
          <p:cNvPr id="6" name="TextBox 5"/>
          <p:cNvSpPr txBox="1"/>
          <p:nvPr/>
        </p:nvSpPr>
        <p:spPr>
          <a:xfrm>
            <a:off x="899592" y="987574"/>
            <a:ext cx="7560840" cy="3480440"/>
          </a:xfrm>
          <a:prstGeom prst="rect">
            <a:avLst/>
          </a:prstGeom>
          <a:noFill/>
        </p:spPr>
        <p:txBody>
          <a:bodyPr wrap="square" rtlCol="0">
            <a:spAutoFit/>
          </a:bodyPr>
          <a:lstStyle/>
          <a:p>
            <a:pPr marL="355600" indent="-355600">
              <a:lnSpc>
                <a:spcPct val="110000"/>
              </a:lnSpc>
              <a:spcBef>
                <a:spcPts val="0"/>
              </a:spcBef>
              <a:spcAft>
                <a:spcPts val="900"/>
              </a:spcAft>
              <a:buSzPct val="80000"/>
              <a:buFont typeface="+mj-lt"/>
              <a:buAutoNum type="arabicPeriod" startAt="5"/>
            </a:pPr>
            <a:r>
              <a:rPr lang="en-US" sz="2000" dirty="0" smtClean="0">
                <a:latin typeface="Calibri Light"/>
                <a:cs typeface="Calibri Light"/>
              </a:rPr>
              <a:t>Launch housing programs </a:t>
            </a:r>
            <a:r>
              <a:rPr lang="en-US" sz="2000" dirty="0">
                <a:latin typeface="Calibri Light"/>
                <a:cs typeface="Calibri Light"/>
              </a:rPr>
              <a:t>for low-income </a:t>
            </a:r>
            <a:r>
              <a:rPr lang="en-US" sz="2000" dirty="0" smtClean="0">
                <a:latin typeface="Calibri Light"/>
                <a:cs typeface="Calibri Light"/>
              </a:rPr>
              <a:t>populations as a major element of post</a:t>
            </a:r>
            <a:r>
              <a:rPr lang="en-US" sz="2000" dirty="0">
                <a:latin typeface="Calibri Light"/>
                <a:cs typeface="Calibri Light"/>
              </a:rPr>
              <a:t>-pandemic social equity and economic recovery measures</a:t>
            </a:r>
            <a:r>
              <a:rPr lang="en-US" sz="2000" dirty="0" smtClean="0">
                <a:latin typeface="Calibri Light"/>
                <a:cs typeface="Calibri Light"/>
              </a:rPr>
              <a:t>.</a:t>
            </a:r>
          </a:p>
          <a:p>
            <a:pPr marL="355600" indent="-355600">
              <a:lnSpc>
                <a:spcPct val="110000"/>
              </a:lnSpc>
              <a:spcBef>
                <a:spcPts val="0"/>
              </a:spcBef>
              <a:spcAft>
                <a:spcPts val="900"/>
              </a:spcAft>
              <a:buSzPct val="80000"/>
              <a:buFont typeface="+mj-lt"/>
              <a:buAutoNum type="arabicPeriod" startAt="5"/>
            </a:pPr>
            <a:r>
              <a:rPr lang="en-US" sz="2000" dirty="0">
                <a:latin typeface="Calibri Light"/>
                <a:cs typeface="Calibri Light"/>
              </a:rPr>
              <a:t>For the above work, make use of buildings or parts of buildings that are now surplus to requirements</a:t>
            </a:r>
            <a:r>
              <a:rPr lang="en-US" sz="2000" dirty="0" smtClean="0">
                <a:latin typeface="Calibri Light"/>
                <a:cs typeface="Calibri Light"/>
              </a:rPr>
              <a:t>.</a:t>
            </a:r>
          </a:p>
          <a:p>
            <a:pPr marL="355600" indent="-355600">
              <a:lnSpc>
                <a:spcPct val="110000"/>
              </a:lnSpc>
              <a:spcBef>
                <a:spcPts val="0"/>
              </a:spcBef>
              <a:spcAft>
                <a:spcPts val="900"/>
              </a:spcAft>
              <a:buSzPct val="80000"/>
              <a:buFont typeface="+mj-lt"/>
              <a:buAutoNum type="arabicPeriod" startAt="5"/>
            </a:pPr>
            <a:r>
              <a:rPr lang="en-US" sz="2000" dirty="0">
                <a:latin typeface="Calibri Light"/>
                <a:cs typeface="Calibri Light"/>
              </a:rPr>
              <a:t>Establish very demanding targets for energy efficiency and nearly-zero GHG emission buildings and urban public transport systems.</a:t>
            </a:r>
          </a:p>
          <a:p>
            <a:pPr marL="355600" indent="-355600">
              <a:lnSpc>
                <a:spcPct val="110000"/>
              </a:lnSpc>
              <a:spcBef>
                <a:spcPts val="0"/>
              </a:spcBef>
              <a:spcAft>
                <a:spcPts val="900"/>
              </a:spcAft>
              <a:buSzPct val="80000"/>
              <a:buFont typeface="+mj-lt"/>
              <a:buAutoNum type="arabicPeriod" startAt="5"/>
            </a:pPr>
            <a:r>
              <a:rPr lang="en-US" sz="2000" dirty="0">
                <a:latin typeface="Calibri Light"/>
                <a:cs typeface="Calibri Light"/>
              </a:rPr>
              <a:t>Reduce VAT levels for expenditures related to high-performance renovation work, to shift construction activity towards renovation</a:t>
            </a:r>
            <a:r>
              <a:rPr lang="en-US" sz="2000" dirty="0" smtClean="0">
                <a:latin typeface="Calibri Light"/>
                <a:cs typeface="Calibri Light"/>
              </a:rPr>
              <a:t>.</a:t>
            </a:r>
            <a:endParaRPr lang="en-US" sz="2000" dirty="0">
              <a:latin typeface="Calibri Light"/>
              <a:cs typeface="Calibri Light"/>
            </a:endParaRPr>
          </a:p>
        </p:txBody>
      </p:sp>
      <p:sp>
        <p:nvSpPr>
          <p:cNvPr id="2" name="TextBox 1"/>
          <p:cNvSpPr txBox="1"/>
          <p:nvPr/>
        </p:nvSpPr>
        <p:spPr>
          <a:xfrm>
            <a:off x="1259632" y="267494"/>
            <a:ext cx="6120680" cy="523220"/>
          </a:xfrm>
          <a:prstGeom prst="rect">
            <a:avLst/>
          </a:prstGeom>
          <a:noFill/>
        </p:spPr>
        <p:txBody>
          <a:bodyPr wrap="square" rtlCol="0">
            <a:spAutoFit/>
          </a:bodyPr>
          <a:lstStyle/>
          <a:p>
            <a:r>
              <a:rPr lang="en-US" sz="2800" dirty="0">
                <a:solidFill>
                  <a:schemeClr val="tx1">
                    <a:lumMod val="50000"/>
                    <a:lumOff val="50000"/>
                  </a:schemeClr>
                </a:solidFill>
                <a:latin typeface="Calibri Light"/>
                <a:cs typeface="Calibri Light"/>
              </a:rPr>
              <a:t>Our proposals for </a:t>
            </a:r>
            <a:r>
              <a:rPr lang="en-US" sz="2800" dirty="0" smtClean="0">
                <a:solidFill>
                  <a:schemeClr val="tx1">
                    <a:lumMod val="50000"/>
                    <a:lumOff val="50000"/>
                  </a:schemeClr>
                </a:solidFill>
                <a:latin typeface="Calibri Light"/>
                <a:cs typeface="Calibri Light"/>
              </a:rPr>
              <a:t>integrated actions</a:t>
            </a:r>
            <a:endParaRPr lang="en-US" sz="2800" dirty="0">
              <a:solidFill>
                <a:schemeClr val="tx1">
                  <a:lumMod val="50000"/>
                  <a:lumOff val="50000"/>
                </a:schemeClr>
              </a:solidFill>
              <a:latin typeface="Calibri Light"/>
              <a:cs typeface="Calibri Light"/>
            </a:endParaRPr>
          </a:p>
        </p:txBody>
      </p:sp>
    </p:spTree>
    <p:extLst>
      <p:ext uri="{BB962C8B-B14F-4D97-AF65-F5344CB8AC3E}">
        <p14:creationId xmlns:p14="http://schemas.microsoft.com/office/powerpoint/2010/main" val="6097651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842AD5E-A6FD-0949-98FE-7251D8916B4D}" type="slidenum">
              <a:rPr lang="en-US" sz="1200">
                <a:latin typeface="Arial" charset="0"/>
              </a:rPr>
              <a:pPr/>
              <a:t>28</a:t>
            </a:fld>
            <a:endParaRPr lang="en-US" sz="1200">
              <a:latin typeface="Arial" charset="0"/>
            </a:endParaRPr>
          </a:p>
        </p:txBody>
      </p:sp>
      <p:sp>
        <p:nvSpPr>
          <p:cNvPr id="71682" name="Oval 10"/>
          <p:cNvSpPr>
            <a:spLocks noChangeArrowheads="1"/>
          </p:cNvSpPr>
          <p:nvPr/>
        </p:nvSpPr>
        <p:spPr bwMode="auto">
          <a:xfrm>
            <a:off x="3773488" y="4057650"/>
            <a:ext cx="36512" cy="27385"/>
          </a:xfrm>
          <a:prstGeom prst="ellipse">
            <a:avLst/>
          </a:prstGeom>
          <a:solidFill>
            <a:srgbClr val="FF0000"/>
          </a:solidFill>
          <a:ln w="9525">
            <a:solidFill>
              <a:schemeClr val="tx1"/>
            </a:solidFill>
            <a:round/>
            <a:headEnd/>
            <a:tailEnd/>
          </a:ln>
        </p:spPr>
        <p:txBody>
          <a:bodyPr/>
          <a:lstStyle/>
          <a:p>
            <a:endParaRPr lang="en-US"/>
          </a:p>
        </p:txBody>
      </p:sp>
      <p:sp>
        <p:nvSpPr>
          <p:cNvPr id="71683" name="Rectangle 3"/>
          <p:cNvSpPr>
            <a:spLocks noChangeArrowheads="1"/>
          </p:cNvSpPr>
          <p:nvPr/>
        </p:nvSpPr>
        <p:spPr bwMode="auto">
          <a:xfrm>
            <a:off x="552252" y="258986"/>
            <a:ext cx="203854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eaLnBrk="1" hangingPunct="1"/>
            <a:r>
              <a:rPr lang="en-US" sz="1800" dirty="0">
                <a:latin typeface="Calibri"/>
                <a:cs typeface="Calibri"/>
              </a:rPr>
              <a:t>Total building stock</a:t>
            </a:r>
          </a:p>
        </p:txBody>
      </p:sp>
      <p:sp>
        <p:nvSpPr>
          <p:cNvPr id="71684" name="Rectangle 3"/>
          <p:cNvSpPr>
            <a:spLocks noChangeArrowheads="1"/>
          </p:cNvSpPr>
          <p:nvPr/>
        </p:nvSpPr>
        <p:spPr bwMode="auto">
          <a:xfrm>
            <a:off x="3347864" y="267494"/>
            <a:ext cx="309634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eaLnBrk="1" hangingPunct="1"/>
            <a:r>
              <a:rPr lang="en-US" sz="1800" dirty="0">
                <a:latin typeface="Calibri"/>
                <a:cs typeface="Calibri"/>
              </a:rPr>
              <a:t>Existing </a:t>
            </a:r>
            <a:r>
              <a:rPr lang="en-US" sz="1800" dirty="0" smtClean="0">
                <a:latin typeface="Calibri"/>
                <a:cs typeface="Calibri"/>
              </a:rPr>
              <a:t>buildings</a:t>
            </a:r>
            <a:r>
              <a:rPr lang="en-US" sz="1800" dirty="0" smtClean="0">
                <a:latin typeface="Calibri Light"/>
                <a:cs typeface="Calibri Light"/>
              </a:rPr>
              <a:t> (95% to 97%)</a:t>
            </a:r>
            <a:endParaRPr lang="en-US" sz="1800" dirty="0">
              <a:latin typeface="Calibri Light"/>
              <a:cs typeface="Calibri Light"/>
            </a:endParaRPr>
          </a:p>
        </p:txBody>
      </p:sp>
      <p:sp>
        <p:nvSpPr>
          <p:cNvPr id="71685" name="Rectangle 3"/>
          <p:cNvSpPr>
            <a:spLocks noChangeArrowheads="1"/>
          </p:cNvSpPr>
          <p:nvPr/>
        </p:nvSpPr>
        <p:spPr bwMode="auto">
          <a:xfrm>
            <a:off x="6170613" y="1491854"/>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eaLnBrk="1" hangingPunct="1"/>
            <a:r>
              <a:rPr lang="en-US" sz="1800" dirty="0">
                <a:latin typeface="Calibri"/>
                <a:cs typeface="Calibri"/>
              </a:rPr>
              <a:t>New buildings</a:t>
            </a:r>
          </a:p>
        </p:txBody>
      </p:sp>
      <p:sp>
        <p:nvSpPr>
          <p:cNvPr id="71686" name="Rectangle 3"/>
          <p:cNvSpPr>
            <a:spLocks noChangeArrowheads="1"/>
          </p:cNvSpPr>
          <p:nvPr/>
        </p:nvSpPr>
        <p:spPr bwMode="auto">
          <a:xfrm>
            <a:off x="6172200" y="1085850"/>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p>
            <a:pPr eaLnBrk="1" hangingPunct="1"/>
            <a:r>
              <a:rPr lang="en-US" sz="1800">
                <a:latin typeface="Calibri"/>
                <a:cs typeface="Calibri"/>
              </a:rPr>
              <a:t>Certified buildings</a:t>
            </a:r>
          </a:p>
        </p:txBody>
      </p:sp>
      <p:sp>
        <p:nvSpPr>
          <p:cNvPr id="71687" name="Rectangle 3"/>
          <p:cNvSpPr>
            <a:spLocks noGrp="1" noChangeArrowheads="1"/>
          </p:cNvSpPr>
          <p:nvPr>
            <p:ph type="title"/>
          </p:nvPr>
        </p:nvSpPr>
        <p:spPr>
          <a:xfrm>
            <a:off x="5652120" y="2139702"/>
            <a:ext cx="3240360" cy="2160240"/>
          </a:xfrm>
          <a:noFill/>
        </p:spPr>
        <p:txBody>
          <a:bodyPr lIns="90487" tIns="44450" rIns="90487" bIns="44450"/>
          <a:lstStyle/>
          <a:p>
            <a:pPr algn="l" eaLnBrk="1" hangingPunct="1"/>
            <a:r>
              <a:rPr lang="en-US" sz="2000" dirty="0" smtClean="0">
                <a:solidFill>
                  <a:srgbClr val="3E8792"/>
                </a:solidFill>
                <a:latin typeface="Calibri"/>
                <a:ea typeface="ＭＳ Ｐゴシック" charset="0"/>
                <a:cs typeface="Calibri"/>
              </a:rPr>
              <a:t>To reduce emissions related to the building stock, we must focus on improving the energy performance of existing buildings</a:t>
            </a:r>
            <a:endParaRPr lang="en-US" sz="1800" b="1" dirty="0">
              <a:solidFill>
                <a:srgbClr val="3E8792"/>
              </a:solidFill>
              <a:latin typeface="Calibri Light"/>
              <a:ea typeface="ＭＳ Ｐゴシック" charset="0"/>
              <a:cs typeface="Calibri Light"/>
            </a:endParaRPr>
          </a:p>
        </p:txBody>
      </p:sp>
      <p:pic>
        <p:nvPicPr>
          <p:cNvPr id="716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51310"/>
            <a:ext cx="449155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auto">
          <a:xfrm>
            <a:off x="1258888" y="3219450"/>
            <a:ext cx="3889176" cy="514350"/>
          </a:xfrm>
          <a:prstGeom prst="rect">
            <a:avLst/>
          </a:prstGeom>
          <a:noFill/>
          <a:ln w="12700">
            <a:noFill/>
            <a:miter lim="800000"/>
            <a:headEnd/>
            <a:tailEnd/>
          </a:ln>
        </p:spPr>
        <p:txBody>
          <a:bodyPr lIns="90487" tIns="44450" rIns="90487" bIns="44450" anchor="ctr"/>
          <a:lstStyle/>
          <a:p>
            <a:pPr eaLnBrk="1" hangingPunct="1">
              <a:defRPr/>
            </a:pPr>
            <a:r>
              <a:rPr lang="en-US" dirty="0">
                <a:solidFill>
                  <a:schemeClr val="bg2">
                    <a:lumMod val="50000"/>
                  </a:schemeClr>
                </a:solidFill>
                <a:latin typeface="Calibri"/>
                <a:ea typeface="+mn-ea"/>
                <a:cs typeface="Calibri"/>
              </a:rPr>
              <a:t>Approximate proportions in the building </a:t>
            </a:r>
            <a:r>
              <a:rPr lang="en-US" dirty="0" smtClean="0">
                <a:solidFill>
                  <a:schemeClr val="bg2">
                    <a:lumMod val="50000"/>
                  </a:schemeClr>
                </a:solidFill>
                <a:latin typeface="Calibri"/>
                <a:ea typeface="+mn-ea"/>
                <a:cs typeface="Calibri"/>
              </a:rPr>
              <a:t>stock</a:t>
            </a:r>
            <a:r>
              <a:rPr lang="en-US" sz="2000" dirty="0" smtClean="0">
                <a:latin typeface="Calibri"/>
                <a:cs typeface="Calibri"/>
              </a:rPr>
              <a:t> </a:t>
            </a:r>
            <a:r>
              <a:rPr lang="en-US" sz="2000" dirty="0">
                <a:latin typeface="Calibri Light"/>
                <a:ea typeface="ＭＳ Ｐゴシック" charset="0"/>
                <a:cs typeface="Calibri Light"/>
              </a:rPr>
              <a:t>(order of magnitude)</a:t>
            </a:r>
            <a:endParaRPr lang="en-US" sz="2000" dirty="0">
              <a:latin typeface="Calibri"/>
              <a:cs typeface="Calibri"/>
            </a:endParaRPr>
          </a:p>
        </p:txBody>
      </p:sp>
      <p:cxnSp>
        <p:nvCxnSpPr>
          <p:cNvPr id="71690" name="Straight Arrow Connector 30"/>
          <p:cNvCxnSpPr>
            <a:cxnSpLocks noChangeShapeType="1"/>
          </p:cNvCxnSpPr>
          <p:nvPr/>
        </p:nvCxnSpPr>
        <p:spPr bwMode="auto">
          <a:xfrm flipH="1">
            <a:off x="4787901" y="1653779"/>
            <a:ext cx="1223963" cy="0"/>
          </a:xfrm>
          <a:prstGeom prst="straightConnector1">
            <a:avLst/>
          </a:prstGeom>
          <a:noFill/>
          <a:ln w="57150" cmpd="sng">
            <a:solidFill>
              <a:srgbClr val="FF0000"/>
            </a:solidFill>
            <a:round/>
            <a:headEnd/>
            <a:tailEnd type="oval" w="med" len="med"/>
          </a:ln>
          <a:extLst>
            <a:ext uri="{909E8E84-426E-40dd-AFC4-6F175D3DCCD1}">
              <a14:hiddenFill xmlns:a14="http://schemas.microsoft.com/office/drawing/2010/main">
                <a:noFill/>
              </a14:hiddenFill>
            </a:ext>
          </a:extLst>
        </p:spPr>
      </p:cxnSp>
      <p:cxnSp>
        <p:nvCxnSpPr>
          <p:cNvPr id="71691" name="Straight Arrow Connector 30"/>
          <p:cNvCxnSpPr>
            <a:cxnSpLocks noChangeShapeType="1"/>
          </p:cNvCxnSpPr>
          <p:nvPr/>
        </p:nvCxnSpPr>
        <p:spPr bwMode="auto">
          <a:xfrm>
            <a:off x="5088756" y="1254398"/>
            <a:ext cx="1008608" cy="0"/>
          </a:xfrm>
          <a:prstGeom prst="straightConnector1">
            <a:avLst/>
          </a:prstGeom>
          <a:noFill/>
          <a:ln w="57150" cmpd="sng">
            <a:solidFill>
              <a:srgbClr val="AD0404"/>
            </a:solidFill>
            <a:round/>
            <a:headEnd type="triangle"/>
            <a:tailEnd type="none" w="med" len="med"/>
          </a:ln>
          <a:extLst>
            <a:ext uri="{909E8E84-426E-40dd-AFC4-6F175D3DCCD1}">
              <a14:hiddenFill xmlns:a14="http://schemas.microsoft.com/office/drawing/2010/main">
                <a:noFill/>
              </a14:hiddenFill>
            </a:ext>
          </a:extLst>
        </p:spPr>
      </p:cxnSp>
      <p:cxnSp>
        <p:nvCxnSpPr>
          <p:cNvPr id="71693" name="Straight Arrow Connector 30"/>
          <p:cNvCxnSpPr>
            <a:cxnSpLocks noChangeShapeType="1"/>
          </p:cNvCxnSpPr>
          <p:nvPr/>
        </p:nvCxnSpPr>
        <p:spPr bwMode="auto">
          <a:xfrm flipH="1">
            <a:off x="3275856" y="515542"/>
            <a:ext cx="2333" cy="1624162"/>
          </a:xfrm>
          <a:prstGeom prst="straightConnector1">
            <a:avLst/>
          </a:prstGeom>
          <a:noFill/>
          <a:ln w="57150" cmpd="sng">
            <a:solidFill>
              <a:srgbClr val="FF0000"/>
            </a:solidFill>
            <a:round/>
            <a:headEnd/>
            <a:tailEnd type="oval" w="med" len="med"/>
          </a:ln>
          <a:extLst>
            <a:ext uri="{909E8E84-426E-40dd-AFC4-6F175D3DCCD1}">
              <a14:hiddenFill xmlns:a14="http://schemas.microsoft.com/office/drawing/2010/main">
                <a:noFill/>
              </a14:hiddenFill>
            </a:ext>
          </a:extLst>
        </p:spPr>
      </p:cxnSp>
      <p:cxnSp>
        <p:nvCxnSpPr>
          <p:cNvPr id="16" name="Straight Arrow Connector 30"/>
          <p:cNvCxnSpPr>
            <a:cxnSpLocks noChangeShapeType="1"/>
          </p:cNvCxnSpPr>
          <p:nvPr/>
        </p:nvCxnSpPr>
        <p:spPr bwMode="auto">
          <a:xfrm flipH="1" flipV="1">
            <a:off x="2627784" y="419100"/>
            <a:ext cx="12700" cy="533400"/>
          </a:xfrm>
          <a:prstGeom prst="straightConnector1">
            <a:avLst/>
          </a:prstGeom>
          <a:noFill/>
          <a:ln w="57150" cmpd="sng">
            <a:solidFill>
              <a:srgbClr val="AD0404"/>
            </a:solidFill>
            <a:round/>
            <a:headEnd type="triangle"/>
            <a:tailEnd type="non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312451"/>
      </p:ext>
    </p:extLst>
  </p:cSld>
  <p:clrMapOvr>
    <a:masterClrMapping/>
  </p:clrMapOvr>
  <p:transition xmlns:p14="http://schemas.microsoft.com/office/powerpoint/2010/main" advTm="300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29</a:t>
            </a:fld>
            <a:endParaRPr lang="en-US" dirty="0"/>
          </a:p>
        </p:txBody>
      </p:sp>
      <p:sp>
        <p:nvSpPr>
          <p:cNvPr id="6" name="TextBox 5"/>
          <p:cNvSpPr txBox="1"/>
          <p:nvPr/>
        </p:nvSpPr>
        <p:spPr>
          <a:xfrm>
            <a:off x="899592" y="915566"/>
            <a:ext cx="7560840" cy="2349361"/>
          </a:xfrm>
          <a:prstGeom prst="rect">
            <a:avLst/>
          </a:prstGeom>
          <a:noFill/>
        </p:spPr>
        <p:txBody>
          <a:bodyPr wrap="square" rtlCol="0">
            <a:spAutoFit/>
          </a:bodyPr>
          <a:lstStyle/>
          <a:p>
            <a:pPr marL="355600" indent="-355600">
              <a:lnSpc>
                <a:spcPct val="110000"/>
              </a:lnSpc>
              <a:spcBef>
                <a:spcPts val="0"/>
              </a:spcBef>
              <a:spcAft>
                <a:spcPts val="900"/>
              </a:spcAft>
              <a:buSzPct val="80000"/>
              <a:buFont typeface="+mj-lt"/>
              <a:buAutoNum type="arabicPeriod" startAt="9"/>
            </a:pPr>
            <a:r>
              <a:rPr lang="en-US" sz="2000" dirty="0" smtClean="0">
                <a:latin typeface="Calibri Light"/>
                <a:cs typeface="Calibri Light"/>
              </a:rPr>
              <a:t>Place </a:t>
            </a:r>
            <a:r>
              <a:rPr lang="en-US" sz="2000" dirty="0">
                <a:latin typeface="Calibri Light"/>
                <a:cs typeface="Calibri Light"/>
              </a:rPr>
              <a:t>heavy emphasis on renovation with high performance targets for </a:t>
            </a:r>
            <a:r>
              <a:rPr lang="en-US" sz="2000" dirty="0" smtClean="0">
                <a:latin typeface="Calibri Light"/>
                <a:cs typeface="Calibri Light"/>
              </a:rPr>
              <a:t>infrastructure, residential</a:t>
            </a:r>
            <a:r>
              <a:rPr lang="en-US" sz="2000" dirty="0">
                <a:latin typeface="Calibri Light"/>
                <a:cs typeface="Calibri Light"/>
              </a:rPr>
              <a:t>, public and commercial retail buildings.</a:t>
            </a:r>
          </a:p>
          <a:p>
            <a:pPr marL="355600" indent="-355600">
              <a:lnSpc>
                <a:spcPct val="110000"/>
              </a:lnSpc>
              <a:spcBef>
                <a:spcPts val="0"/>
              </a:spcBef>
              <a:spcAft>
                <a:spcPts val="900"/>
              </a:spcAft>
              <a:buSzPct val="80000"/>
              <a:buFont typeface="+mj-lt"/>
              <a:buAutoNum type="arabicPeriod" startAt="9"/>
            </a:pPr>
            <a:r>
              <a:rPr lang="en-US" sz="2000" dirty="0" smtClean="0">
                <a:solidFill>
                  <a:srgbClr val="2D2D8A"/>
                </a:solidFill>
                <a:latin typeface="Calibri Light"/>
                <a:cs typeface="Calibri Light"/>
              </a:rPr>
              <a:t>Encourage </a:t>
            </a:r>
            <a:r>
              <a:rPr lang="en-US" sz="2000" dirty="0">
                <a:solidFill>
                  <a:srgbClr val="2D2D8A"/>
                </a:solidFill>
                <a:latin typeface="Calibri Light"/>
                <a:cs typeface="Calibri Light"/>
              </a:rPr>
              <a:t>natural and hybrid ventilation, </a:t>
            </a:r>
            <a:r>
              <a:rPr lang="en-US" sz="2000" dirty="0" smtClean="0">
                <a:solidFill>
                  <a:srgbClr val="2D2D8A"/>
                </a:solidFill>
                <a:latin typeface="Calibri Light"/>
                <a:cs typeface="Calibri Light"/>
              </a:rPr>
              <a:t>improve </a:t>
            </a:r>
            <a:r>
              <a:rPr lang="en-US" sz="2000" dirty="0">
                <a:solidFill>
                  <a:srgbClr val="2D2D8A"/>
                </a:solidFill>
                <a:latin typeface="Calibri Light"/>
                <a:cs typeface="Calibri Light"/>
              </a:rPr>
              <a:t>mechanical ventilation capacities, and increase outdoor air ratios in ventilation systems</a:t>
            </a:r>
            <a:r>
              <a:rPr lang="en-US" sz="2000" dirty="0" smtClean="0">
                <a:solidFill>
                  <a:srgbClr val="2D2D8A"/>
                </a:solidFill>
                <a:latin typeface="Calibri Light"/>
                <a:cs typeface="Calibri Light"/>
              </a:rPr>
              <a:t>.</a:t>
            </a:r>
            <a:endParaRPr lang="en-US" sz="2000" dirty="0" smtClean="0">
              <a:latin typeface="Calibri Light"/>
              <a:cs typeface="Calibri Light"/>
            </a:endParaRPr>
          </a:p>
          <a:p>
            <a:pPr marL="355600" indent="-355600">
              <a:lnSpc>
                <a:spcPct val="110000"/>
              </a:lnSpc>
              <a:spcBef>
                <a:spcPts val="0"/>
              </a:spcBef>
              <a:spcAft>
                <a:spcPts val="900"/>
              </a:spcAft>
              <a:buSzPct val="80000"/>
              <a:buFont typeface="+mj-lt"/>
              <a:buAutoNum type="arabicPeriod" startAt="9"/>
            </a:pPr>
            <a:r>
              <a:rPr lang="en-US" sz="2000" dirty="0" smtClean="0">
                <a:latin typeface="Calibri Light"/>
                <a:cs typeface="Calibri Light"/>
              </a:rPr>
              <a:t>Establish training programs to support the above initiatives.</a:t>
            </a:r>
            <a:endParaRPr lang="en-US" sz="2000" dirty="0">
              <a:latin typeface="Calibri Light"/>
              <a:cs typeface="Calibri Light"/>
            </a:endParaRPr>
          </a:p>
        </p:txBody>
      </p:sp>
      <p:sp>
        <p:nvSpPr>
          <p:cNvPr id="2" name="TextBox 1"/>
          <p:cNvSpPr txBox="1"/>
          <p:nvPr/>
        </p:nvSpPr>
        <p:spPr>
          <a:xfrm>
            <a:off x="1259632" y="267494"/>
            <a:ext cx="6120680" cy="523220"/>
          </a:xfrm>
          <a:prstGeom prst="rect">
            <a:avLst/>
          </a:prstGeom>
          <a:noFill/>
        </p:spPr>
        <p:txBody>
          <a:bodyPr wrap="square" rtlCol="0">
            <a:spAutoFit/>
          </a:bodyPr>
          <a:lstStyle/>
          <a:p>
            <a:r>
              <a:rPr lang="en-US" sz="2800" dirty="0">
                <a:solidFill>
                  <a:schemeClr val="tx1">
                    <a:lumMod val="50000"/>
                    <a:lumOff val="50000"/>
                  </a:schemeClr>
                </a:solidFill>
                <a:latin typeface="Calibri Light"/>
                <a:cs typeface="Calibri Light"/>
              </a:rPr>
              <a:t>Our proposals for </a:t>
            </a:r>
            <a:r>
              <a:rPr lang="en-US" sz="2800" dirty="0" smtClean="0">
                <a:solidFill>
                  <a:schemeClr val="tx1">
                    <a:lumMod val="50000"/>
                    <a:lumOff val="50000"/>
                  </a:schemeClr>
                </a:solidFill>
                <a:latin typeface="Calibri Light"/>
                <a:cs typeface="Calibri Light"/>
              </a:rPr>
              <a:t>integrated actions</a:t>
            </a:r>
            <a:endParaRPr lang="en-US" sz="2800" dirty="0">
              <a:solidFill>
                <a:schemeClr val="tx1">
                  <a:lumMod val="50000"/>
                  <a:lumOff val="50000"/>
                </a:schemeClr>
              </a:solidFill>
              <a:latin typeface="Calibri Light"/>
              <a:cs typeface="Calibri Light"/>
            </a:endParaRPr>
          </a:p>
        </p:txBody>
      </p:sp>
    </p:spTree>
    <p:extLst>
      <p:ext uri="{BB962C8B-B14F-4D97-AF65-F5344CB8AC3E}">
        <p14:creationId xmlns:p14="http://schemas.microsoft.com/office/powerpoint/2010/main" val="14922302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3</a:t>
            </a:fld>
            <a:endParaRPr lang="en-US" dirty="0"/>
          </a:p>
        </p:txBody>
      </p:sp>
      <p:sp>
        <p:nvSpPr>
          <p:cNvPr id="11" name="Content Placeholder 2"/>
          <p:cNvSpPr>
            <a:spLocks noGrp="1"/>
          </p:cNvSpPr>
          <p:nvPr>
            <p:ph idx="1"/>
          </p:nvPr>
        </p:nvSpPr>
        <p:spPr>
          <a:xfrm>
            <a:off x="971600" y="1059582"/>
            <a:ext cx="7272808" cy="3600400"/>
          </a:xfrm>
        </p:spPr>
        <p:txBody>
          <a:bodyPr/>
          <a:lstStyle/>
          <a:p>
            <a:pPr>
              <a:spcAft>
                <a:spcPts val="600"/>
              </a:spcAft>
            </a:pPr>
            <a:r>
              <a:rPr lang="en-CA" sz="2000" dirty="0" smtClean="0">
                <a:solidFill>
                  <a:schemeClr val="accent6"/>
                </a:solidFill>
                <a:latin typeface="Calibri Light"/>
                <a:cs typeface="Calibri Light"/>
              </a:rPr>
              <a:t>All countries around the world are now facing two major crises: the impacts of climate change and </a:t>
            </a:r>
            <a:r>
              <a:rPr lang="en-CA" sz="2000" dirty="0">
                <a:solidFill>
                  <a:schemeClr val="accent6"/>
                </a:solidFill>
                <a:latin typeface="Calibri Light"/>
                <a:cs typeface="Calibri Light"/>
              </a:rPr>
              <a:t>the </a:t>
            </a:r>
            <a:r>
              <a:rPr lang="en-CA" sz="2000" dirty="0" smtClean="0">
                <a:solidFill>
                  <a:schemeClr val="accent6"/>
                </a:solidFill>
                <a:latin typeface="Calibri Light"/>
                <a:cs typeface="Calibri Light"/>
              </a:rPr>
              <a:t>effects of the Covid-19 pandemic</a:t>
            </a:r>
          </a:p>
          <a:p>
            <a:pPr>
              <a:spcAft>
                <a:spcPts val="600"/>
              </a:spcAft>
            </a:pPr>
            <a:r>
              <a:rPr lang="en-CA" sz="2000" dirty="0" smtClean="0">
                <a:solidFill>
                  <a:schemeClr val="accent6"/>
                </a:solidFill>
                <a:latin typeface="Calibri Light"/>
                <a:cs typeface="Calibri Light"/>
              </a:rPr>
              <a:t>Climate change is recognized in most countries as a phenomenon that is creating disaster on many fronts.</a:t>
            </a:r>
          </a:p>
          <a:p>
            <a:pPr>
              <a:spcAft>
                <a:spcPts val="600"/>
              </a:spcAft>
            </a:pPr>
            <a:r>
              <a:rPr lang="en-CA" sz="2000" dirty="0">
                <a:solidFill>
                  <a:schemeClr val="accent6"/>
                </a:solidFill>
                <a:latin typeface="Calibri Light"/>
                <a:cs typeface="Calibri Light"/>
              </a:rPr>
              <a:t>The Covid-19 pandemic has been a global health, social and economic disaster. A vaccination program is not likely to be widely implemented until late 2021, and other novel viruses are also likely to emerge</a:t>
            </a:r>
            <a:r>
              <a:rPr lang="en-CA" sz="2000" dirty="0" smtClean="0">
                <a:solidFill>
                  <a:schemeClr val="accent6"/>
                </a:solidFill>
                <a:latin typeface="Calibri Light"/>
                <a:cs typeface="Calibri Light"/>
              </a:rPr>
              <a:t>.</a:t>
            </a:r>
            <a:endParaRPr lang="en-CA" sz="2000" dirty="0">
              <a:solidFill>
                <a:schemeClr val="accent6"/>
              </a:solidFill>
              <a:latin typeface="Calibri Light"/>
              <a:cs typeface="Calibri Light"/>
            </a:endParaRPr>
          </a:p>
        </p:txBody>
      </p:sp>
      <p:sp>
        <p:nvSpPr>
          <p:cNvPr id="6" name="Title 1"/>
          <p:cNvSpPr>
            <a:spLocks noGrp="1"/>
          </p:cNvSpPr>
          <p:nvPr>
            <p:ph type="title"/>
          </p:nvPr>
        </p:nvSpPr>
        <p:spPr>
          <a:xfrm>
            <a:off x="755576" y="339502"/>
            <a:ext cx="7581037" cy="504056"/>
          </a:xfrm>
        </p:spPr>
        <p:txBody>
          <a:bodyPr/>
          <a:lstStyle/>
          <a:p>
            <a:r>
              <a:rPr lang="en-US" sz="2400" dirty="0" smtClean="0">
                <a:solidFill>
                  <a:srgbClr val="3C8C93"/>
                </a:solidFill>
                <a:latin typeface="Calibri"/>
                <a:cs typeface="Calibri"/>
              </a:rPr>
              <a:t>Introduction</a:t>
            </a:r>
            <a:endParaRPr lang="en-US" sz="2400" dirty="0">
              <a:solidFill>
                <a:srgbClr val="3C8C93"/>
              </a:solidFill>
              <a:latin typeface="Calibri"/>
              <a:cs typeface="Calibri"/>
            </a:endParaRPr>
          </a:p>
        </p:txBody>
      </p:sp>
    </p:spTree>
    <p:extLst>
      <p:ext uri="{BB962C8B-B14F-4D97-AF65-F5344CB8AC3E}">
        <p14:creationId xmlns:p14="http://schemas.microsoft.com/office/powerpoint/2010/main" val="19579804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30</a:t>
            </a:fld>
            <a:endParaRPr lang="en-US" dirty="0"/>
          </a:p>
        </p:txBody>
      </p:sp>
      <p:sp>
        <p:nvSpPr>
          <p:cNvPr id="11" name="Content Placeholder 2"/>
          <p:cNvSpPr>
            <a:spLocks noGrp="1"/>
          </p:cNvSpPr>
          <p:nvPr>
            <p:ph idx="1"/>
          </p:nvPr>
        </p:nvSpPr>
        <p:spPr>
          <a:xfrm>
            <a:off x="971600" y="987574"/>
            <a:ext cx="7344816" cy="3744416"/>
          </a:xfrm>
        </p:spPr>
        <p:txBody>
          <a:bodyPr/>
          <a:lstStyle/>
          <a:p>
            <a:pPr>
              <a:spcAft>
                <a:spcPts val="600"/>
              </a:spcAft>
            </a:pPr>
            <a:r>
              <a:rPr lang="en-CA" sz="2400" dirty="0" smtClean="0">
                <a:solidFill>
                  <a:schemeClr val="accent6"/>
                </a:solidFill>
                <a:latin typeface="Calibri Light"/>
                <a:cs typeface="Calibri Light"/>
              </a:rPr>
              <a:t>An effort to simultaneously deal with climate action issues and post-</a:t>
            </a:r>
            <a:r>
              <a:rPr lang="en-CA" sz="2400" dirty="0" err="1" smtClean="0">
                <a:solidFill>
                  <a:schemeClr val="accent6"/>
                </a:solidFill>
                <a:latin typeface="Calibri Light"/>
                <a:cs typeface="Calibri Light"/>
              </a:rPr>
              <a:t>Covid</a:t>
            </a:r>
            <a:r>
              <a:rPr lang="en-CA" sz="2400" dirty="0" smtClean="0">
                <a:solidFill>
                  <a:schemeClr val="accent6"/>
                </a:solidFill>
                <a:latin typeface="Calibri Light"/>
                <a:cs typeface="Calibri Light"/>
              </a:rPr>
              <a:t> needs appears to be feasible.</a:t>
            </a:r>
          </a:p>
          <a:p>
            <a:pPr>
              <a:spcAft>
                <a:spcPts val="600"/>
              </a:spcAft>
            </a:pPr>
            <a:r>
              <a:rPr lang="en-CA" sz="2400" dirty="0" smtClean="0">
                <a:solidFill>
                  <a:schemeClr val="accent6"/>
                </a:solidFill>
                <a:latin typeface="Calibri Light"/>
                <a:cs typeface="Calibri Light"/>
              </a:rPr>
              <a:t>Such efforts will offer great opportunities to integrate post-pandemic goals with those of climate action.</a:t>
            </a:r>
          </a:p>
        </p:txBody>
      </p:sp>
      <p:sp>
        <p:nvSpPr>
          <p:cNvPr id="6" name="Title 1"/>
          <p:cNvSpPr>
            <a:spLocks noGrp="1"/>
          </p:cNvSpPr>
          <p:nvPr>
            <p:ph type="title"/>
          </p:nvPr>
        </p:nvSpPr>
        <p:spPr>
          <a:xfrm>
            <a:off x="755578" y="195486"/>
            <a:ext cx="7581037" cy="648071"/>
          </a:xfrm>
        </p:spPr>
        <p:txBody>
          <a:bodyPr/>
          <a:lstStyle/>
          <a:p>
            <a:r>
              <a:rPr lang="en-US" sz="2800" dirty="0" smtClean="0">
                <a:solidFill>
                  <a:srgbClr val="3C8C93"/>
                </a:solidFill>
                <a:latin typeface="Calibri"/>
                <a:cs typeface="Calibri"/>
              </a:rPr>
              <a:t>Conclusions</a:t>
            </a:r>
            <a:endParaRPr lang="en-US" sz="2800" dirty="0">
              <a:solidFill>
                <a:srgbClr val="3C8C93"/>
              </a:solidFill>
              <a:latin typeface="Calibri"/>
              <a:cs typeface="Calibri"/>
            </a:endParaRPr>
          </a:p>
        </p:txBody>
      </p:sp>
    </p:spTree>
    <p:extLst>
      <p:ext uri="{BB962C8B-B14F-4D97-AF65-F5344CB8AC3E}">
        <p14:creationId xmlns:p14="http://schemas.microsoft.com/office/powerpoint/2010/main" val="35457566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3951EBF0-A89F-2E48-B9D2-0A3B74AA2454}" type="slidenum">
              <a:rPr lang="en-US" smtClean="0"/>
              <a:pPr/>
              <a:t>31</a:t>
            </a:fld>
            <a:endParaRPr lang="en-US" smtClean="0"/>
          </a:p>
        </p:txBody>
      </p:sp>
      <p:sp>
        <p:nvSpPr>
          <p:cNvPr id="83971" name="Rectangle 2"/>
          <p:cNvSpPr>
            <a:spLocks noChangeArrowheads="1"/>
          </p:cNvSpPr>
          <p:nvPr/>
        </p:nvSpPr>
        <p:spPr bwMode="auto">
          <a:xfrm>
            <a:off x="3131840" y="2499742"/>
            <a:ext cx="3024336" cy="943307"/>
          </a:xfrm>
          <a:prstGeom prst="rect">
            <a:avLst/>
          </a:prstGeom>
          <a:noFill/>
          <a:ln w="12700">
            <a:noFill/>
            <a:miter lim="800000"/>
            <a:headEnd/>
            <a:tailEnd/>
          </a:ln>
        </p:spPr>
        <p:txBody>
          <a:bodyPr wrap="square" lIns="80636" tIns="39610" rIns="80636" bIns="39610">
            <a:prstTxWarp prst="textNoShape">
              <a:avLst/>
            </a:prstTxWarp>
            <a:spAutoFit/>
          </a:bodyPr>
          <a:lstStyle/>
          <a:p>
            <a:pPr>
              <a:lnSpc>
                <a:spcPct val="90000"/>
              </a:lnSpc>
              <a:spcAft>
                <a:spcPct val="40000"/>
              </a:spcAft>
            </a:pPr>
            <a:r>
              <a:rPr lang="en-GB" sz="1800" dirty="0" smtClean="0">
                <a:solidFill>
                  <a:srgbClr val="2D2D8A"/>
                </a:solidFill>
                <a:latin typeface="Calibri Light"/>
                <a:cs typeface="Calibri Light"/>
                <a:hlinkClick r:id="rId2"/>
              </a:rPr>
              <a:t>Nils Larsson larsson@iisbe.org</a:t>
            </a:r>
            <a:endParaRPr lang="en-GB" sz="1800" dirty="0" smtClean="0">
              <a:solidFill>
                <a:srgbClr val="2D2D8A"/>
              </a:solidFill>
              <a:latin typeface="Calibri Light"/>
              <a:cs typeface="Calibri Light"/>
            </a:endParaRPr>
          </a:p>
          <a:p>
            <a:pPr>
              <a:lnSpc>
                <a:spcPct val="90000"/>
              </a:lnSpc>
              <a:spcAft>
                <a:spcPct val="40000"/>
              </a:spcAft>
            </a:pPr>
            <a:r>
              <a:rPr lang="en-GB" sz="1800" dirty="0">
                <a:solidFill>
                  <a:srgbClr val="2D2D8A"/>
                </a:solidFill>
                <a:latin typeface="Calibri Light"/>
                <a:cs typeface="Calibri Light"/>
              </a:rPr>
              <a:t>Andrea Moro &lt;</a:t>
            </a:r>
            <a:r>
              <a:rPr lang="en-GB" sz="1800" dirty="0" err="1">
                <a:solidFill>
                  <a:srgbClr val="2D2D8A"/>
                </a:solidFill>
                <a:latin typeface="Calibri Light"/>
                <a:cs typeface="Calibri Light"/>
              </a:rPr>
              <a:t>andrea.moro@iisbeitalia.org</a:t>
            </a:r>
            <a:r>
              <a:rPr lang="en-GB" sz="1800" dirty="0">
                <a:solidFill>
                  <a:srgbClr val="2D2D8A"/>
                </a:solidFill>
                <a:latin typeface="Calibri Light"/>
                <a:cs typeface="Calibri Light"/>
              </a:rPr>
              <a:t>&gt;</a:t>
            </a:r>
          </a:p>
        </p:txBody>
      </p:sp>
      <p:sp>
        <p:nvSpPr>
          <p:cNvPr id="83972" name="Rectangle 3"/>
          <p:cNvSpPr>
            <a:spLocks noChangeArrowheads="1"/>
          </p:cNvSpPr>
          <p:nvPr/>
        </p:nvSpPr>
        <p:spPr bwMode="auto">
          <a:xfrm>
            <a:off x="827584" y="1059582"/>
            <a:ext cx="7620000" cy="2286000"/>
          </a:xfrm>
          <a:prstGeom prst="rect">
            <a:avLst/>
          </a:prstGeom>
          <a:noFill/>
          <a:ln w="12700">
            <a:noFill/>
            <a:miter lim="800000"/>
            <a:headEnd/>
            <a:tailEnd/>
          </a:ln>
        </p:spPr>
        <p:txBody>
          <a:bodyPr lIns="80636" tIns="39610" rIns="80636" bIns="39610">
            <a:prstTxWarp prst="textNoShape">
              <a:avLst/>
            </a:prstTxWarp>
          </a:bodyPr>
          <a:lstStyle/>
          <a:p>
            <a:pPr eaLnBrk="1" hangingPunct="1">
              <a:lnSpc>
                <a:spcPct val="90000"/>
              </a:lnSpc>
              <a:spcAft>
                <a:spcPct val="40000"/>
              </a:spcAft>
              <a:buClr>
                <a:schemeClr val="hlink"/>
              </a:buClr>
              <a:buSzPct val="65000"/>
            </a:pPr>
            <a:endParaRPr lang="en-GB" sz="1200" dirty="0">
              <a:latin typeface="Calibri"/>
              <a:cs typeface="Calibri"/>
            </a:endParaRPr>
          </a:p>
          <a:p>
            <a:pPr eaLnBrk="1" hangingPunct="1">
              <a:lnSpc>
                <a:spcPct val="90000"/>
              </a:lnSpc>
              <a:spcAft>
                <a:spcPct val="40000"/>
              </a:spcAft>
              <a:buClr>
                <a:schemeClr val="hlink"/>
              </a:buClr>
              <a:buSzPct val="65000"/>
            </a:pPr>
            <a:endParaRPr lang="en-GB" dirty="0">
              <a:solidFill>
                <a:schemeClr val="hlink"/>
              </a:solidFill>
              <a:latin typeface="Arial" charset="0"/>
            </a:endParaRPr>
          </a:p>
        </p:txBody>
      </p:sp>
      <p:pic>
        <p:nvPicPr>
          <p:cNvPr id="83973" name="Picture 6" descr="iisbe.jpg"/>
          <p:cNvPicPr>
            <a:picLocks noChangeAspect="1"/>
          </p:cNvPicPr>
          <p:nvPr/>
        </p:nvPicPr>
        <p:blipFill>
          <a:blip r:embed="rId3"/>
          <a:srcRect/>
          <a:stretch>
            <a:fillRect/>
          </a:stretch>
        </p:blipFill>
        <p:spPr bwMode="auto">
          <a:xfrm>
            <a:off x="3923928" y="4083918"/>
            <a:ext cx="1385142" cy="654003"/>
          </a:xfrm>
          <a:prstGeom prst="rect">
            <a:avLst/>
          </a:prstGeom>
          <a:noFill/>
          <a:ln w="9525">
            <a:noFill/>
            <a:miter lim="800000"/>
            <a:headEnd/>
            <a:tailEnd/>
          </a:ln>
        </p:spPr>
      </p:pic>
    </p:spTree>
  </p:cSld>
  <p:clrMapOvr>
    <a:masterClrMapping/>
  </p:clrMapOvr>
  <p:transition xmlns:p14="http://schemas.microsoft.com/office/powerpoint/2010/main" advTm="3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4</a:t>
            </a:fld>
            <a:endParaRPr lang="en-US" dirty="0"/>
          </a:p>
        </p:txBody>
      </p:sp>
      <p:sp>
        <p:nvSpPr>
          <p:cNvPr id="11" name="Content Placeholder 2"/>
          <p:cNvSpPr>
            <a:spLocks noGrp="1"/>
          </p:cNvSpPr>
          <p:nvPr>
            <p:ph idx="1"/>
          </p:nvPr>
        </p:nvSpPr>
        <p:spPr>
          <a:xfrm>
            <a:off x="899592" y="843558"/>
            <a:ext cx="7488832" cy="4104456"/>
          </a:xfrm>
        </p:spPr>
        <p:txBody>
          <a:bodyPr/>
          <a:lstStyle/>
          <a:p>
            <a:pPr>
              <a:spcAft>
                <a:spcPts val="600"/>
              </a:spcAft>
            </a:pPr>
            <a:r>
              <a:rPr lang="en-CA" sz="2000" dirty="0" smtClean="0">
                <a:solidFill>
                  <a:schemeClr val="accent6"/>
                </a:solidFill>
                <a:latin typeface="Calibri Light"/>
                <a:cs typeface="Calibri Light"/>
              </a:rPr>
              <a:t>Global economies have already been badly damaged by the pandemic, and a rebuilding program is seen by international institutions as requiring major investments. </a:t>
            </a:r>
          </a:p>
          <a:p>
            <a:pPr>
              <a:spcAft>
                <a:spcPts val="600"/>
              </a:spcAft>
            </a:pPr>
            <a:r>
              <a:rPr lang="en-CA" sz="2000" dirty="0" smtClean="0">
                <a:solidFill>
                  <a:schemeClr val="accent6"/>
                </a:solidFill>
                <a:latin typeface="Calibri Light"/>
                <a:cs typeface="Calibri Light"/>
              </a:rPr>
              <a:t>The massive costs </a:t>
            </a:r>
            <a:r>
              <a:rPr lang="en-CA" sz="2000" dirty="0">
                <a:solidFill>
                  <a:schemeClr val="accent6"/>
                </a:solidFill>
                <a:latin typeface="Calibri Light"/>
                <a:cs typeface="Calibri Light"/>
              </a:rPr>
              <a:t>of </a:t>
            </a:r>
            <a:r>
              <a:rPr lang="en-CA" sz="2000" dirty="0" smtClean="0">
                <a:solidFill>
                  <a:schemeClr val="accent6"/>
                </a:solidFill>
                <a:latin typeface="Calibri Light"/>
                <a:cs typeface="Calibri Light"/>
              </a:rPr>
              <a:t>mitigation of and adaptation to climate </a:t>
            </a:r>
            <a:r>
              <a:rPr lang="en-CA" sz="2000" dirty="0">
                <a:solidFill>
                  <a:schemeClr val="accent6"/>
                </a:solidFill>
                <a:latin typeface="Calibri Light"/>
                <a:cs typeface="Calibri Light"/>
              </a:rPr>
              <a:t>change are becoming </a:t>
            </a:r>
            <a:r>
              <a:rPr lang="en-CA" sz="2000" dirty="0" smtClean="0">
                <a:solidFill>
                  <a:schemeClr val="accent6"/>
                </a:solidFill>
                <a:latin typeface="Calibri Light"/>
                <a:cs typeface="Calibri Light"/>
              </a:rPr>
              <a:t>apparent and will rapidly mount.</a:t>
            </a:r>
          </a:p>
          <a:p>
            <a:pPr>
              <a:spcAft>
                <a:spcPts val="600"/>
              </a:spcAft>
            </a:pPr>
            <a:r>
              <a:rPr lang="en-CA" sz="2000" dirty="0" smtClean="0">
                <a:solidFill>
                  <a:schemeClr val="accent6"/>
                </a:solidFill>
                <a:latin typeface="Calibri Light"/>
                <a:cs typeface="Calibri Light"/>
              </a:rPr>
              <a:t>The need to address both crises offers great opportunities to integrate post-pandemic goals with those of climate action, </a:t>
            </a:r>
            <a:r>
              <a:rPr lang="en-CA" sz="2000" dirty="0" smtClean="0">
                <a:solidFill>
                  <a:srgbClr val="CC000E"/>
                </a:solidFill>
                <a:latin typeface="Calibri Light"/>
                <a:cs typeface="Calibri Light"/>
              </a:rPr>
              <a:t>and the next 3 to 5 years are our last chance to take strong action to deal with climate change.</a:t>
            </a:r>
          </a:p>
        </p:txBody>
      </p:sp>
      <p:sp>
        <p:nvSpPr>
          <p:cNvPr id="7" name="Title 1"/>
          <p:cNvSpPr>
            <a:spLocks noGrp="1"/>
          </p:cNvSpPr>
          <p:nvPr>
            <p:ph type="title"/>
          </p:nvPr>
        </p:nvSpPr>
        <p:spPr>
          <a:xfrm>
            <a:off x="755578" y="195487"/>
            <a:ext cx="7581037" cy="504056"/>
          </a:xfrm>
        </p:spPr>
        <p:txBody>
          <a:bodyPr/>
          <a:lstStyle/>
          <a:p>
            <a:r>
              <a:rPr lang="en-US" sz="2400" dirty="0" smtClean="0">
                <a:solidFill>
                  <a:srgbClr val="7F7F7F"/>
                </a:solidFill>
                <a:latin typeface="Calibri"/>
                <a:cs typeface="Calibri"/>
              </a:rPr>
              <a:t>Introduction</a:t>
            </a:r>
            <a:endParaRPr lang="en-US" sz="2400" dirty="0">
              <a:solidFill>
                <a:srgbClr val="7F7F7F"/>
              </a:solidFill>
              <a:latin typeface="Calibri"/>
              <a:cs typeface="Calibri"/>
            </a:endParaRPr>
          </a:p>
        </p:txBody>
      </p:sp>
    </p:spTree>
    <p:extLst>
      <p:ext uri="{BB962C8B-B14F-4D97-AF65-F5344CB8AC3E}">
        <p14:creationId xmlns:p14="http://schemas.microsoft.com/office/powerpoint/2010/main" val="33524591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95686"/>
            <a:ext cx="7772400" cy="857250"/>
          </a:xfrm>
        </p:spPr>
        <p:txBody>
          <a:bodyPr/>
          <a:lstStyle/>
          <a:p>
            <a:r>
              <a:rPr lang="en-US" sz="4800" dirty="0" smtClean="0">
                <a:solidFill>
                  <a:srgbClr val="308C9F"/>
                </a:solidFill>
                <a:latin typeface="Calibri "/>
                <a:cs typeface="Calibri "/>
              </a:rPr>
              <a:t>The Covid-19 Pandemic</a:t>
            </a:r>
            <a:endParaRPr lang="en-US" sz="4800" dirty="0">
              <a:solidFill>
                <a:srgbClr val="308C9F"/>
              </a:solidFill>
              <a:latin typeface="Calibri "/>
              <a:cs typeface="Calibri "/>
            </a:endParaRPr>
          </a:p>
        </p:txBody>
      </p:sp>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5</a:t>
            </a:fld>
            <a:endParaRPr lang="en-US" dirty="0"/>
          </a:p>
        </p:txBody>
      </p:sp>
    </p:spTree>
    <p:extLst>
      <p:ext uri="{BB962C8B-B14F-4D97-AF65-F5344CB8AC3E}">
        <p14:creationId xmlns:p14="http://schemas.microsoft.com/office/powerpoint/2010/main" val="4156124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O deaths 15Oct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29648"/>
            <a:ext cx="8786506" cy="4213851"/>
          </a:xfrm>
          <a:prstGeom prst="rect">
            <a:avLst/>
          </a:prstGeom>
        </p:spPr>
      </p:pic>
      <p:sp>
        <p:nvSpPr>
          <p:cNvPr id="11" name="Rectangle 3"/>
          <p:cNvSpPr txBox="1">
            <a:spLocks noChangeArrowheads="1"/>
          </p:cNvSpPr>
          <p:nvPr/>
        </p:nvSpPr>
        <p:spPr bwMode="auto">
          <a:xfrm>
            <a:off x="3995936" y="2283718"/>
            <a:ext cx="2792296" cy="457200"/>
          </a:xfrm>
          <a:prstGeom prst="rect">
            <a:avLst/>
          </a:prstGeom>
          <a:noFill/>
          <a:ln w="9525">
            <a:noFill/>
            <a:miter lim="800000"/>
            <a:headEnd/>
            <a:tailEnd/>
          </a:ln>
        </p:spPr>
        <p:txBody>
          <a:bodyPr vert="horz" wrap="square" lIns="80626" tIns="39607" rIns="80626" bIns="39607" numCol="1" anchor="ctr" anchorCtr="0" compatLnSpc="1">
            <a:prstTxWarp prst="textNoShape">
              <a:avLst/>
            </a:prstTxWarp>
          </a:bodyPr>
          <a:lstStyle>
            <a:lvl1pPr algn="ctr" rtl="0" eaLnBrk="0" fontAlgn="base" hangingPunct="0">
              <a:spcBef>
                <a:spcPct val="0"/>
              </a:spcBef>
              <a:spcAft>
                <a:spcPct val="0"/>
              </a:spcAft>
              <a:defRPr sz="47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5pPr>
            <a:lvl6pPr marL="482485" algn="ctr" rtl="0" fontAlgn="base">
              <a:spcBef>
                <a:spcPct val="0"/>
              </a:spcBef>
              <a:spcAft>
                <a:spcPct val="0"/>
              </a:spcAft>
              <a:defRPr sz="4700">
                <a:solidFill>
                  <a:schemeClr val="tx2"/>
                </a:solidFill>
                <a:latin typeface="Times" charset="0"/>
              </a:defRPr>
            </a:lvl6pPr>
            <a:lvl7pPr marL="964969" algn="ctr" rtl="0" fontAlgn="base">
              <a:spcBef>
                <a:spcPct val="0"/>
              </a:spcBef>
              <a:spcAft>
                <a:spcPct val="0"/>
              </a:spcAft>
              <a:defRPr sz="4700">
                <a:solidFill>
                  <a:schemeClr val="tx2"/>
                </a:solidFill>
                <a:latin typeface="Times" charset="0"/>
              </a:defRPr>
            </a:lvl7pPr>
            <a:lvl8pPr marL="1447454" algn="ctr" rtl="0" fontAlgn="base">
              <a:spcBef>
                <a:spcPct val="0"/>
              </a:spcBef>
              <a:spcAft>
                <a:spcPct val="0"/>
              </a:spcAft>
              <a:defRPr sz="4700">
                <a:solidFill>
                  <a:schemeClr val="tx2"/>
                </a:solidFill>
                <a:latin typeface="Times" charset="0"/>
              </a:defRPr>
            </a:lvl8pPr>
            <a:lvl9pPr marL="1929937" algn="ctr" rtl="0" fontAlgn="base">
              <a:spcBef>
                <a:spcPct val="0"/>
              </a:spcBef>
              <a:spcAft>
                <a:spcPct val="0"/>
              </a:spcAft>
              <a:defRPr sz="4700">
                <a:solidFill>
                  <a:schemeClr val="tx2"/>
                </a:solidFill>
                <a:latin typeface="Times" charset="0"/>
              </a:defRPr>
            </a:lvl9pPr>
          </a:lstStyle>
          <a:p>
            <a:pPr eaLnBrk="1" hangingPunct="1"/>
            <a:r>
              <a:rPr lang="en-US" sz="2700" b="1" dirty="0">
                <a:solidFill>
                  <a:srgbClr val="3C8C93"/>
                </a:solidFill>
                <a:latin typeface="Calibri"/>
                <a:cs typeface="Calibri"/>
              </a:rPr>
              <a:t>Covid-19 </a:t>
            </a:r>
            <a:r>
              <a:rPr lang="en-US" sz="2700" b="1" dirty="0">
                <a:solidFill>
                  <a:srgbClr val="FF6600"/>
                </a:solidFill>
                <a:latin typeface="Calibri"/>
                <a:cs typeface="Calibri"/>
              </a:rPr>
              <a:t>Deaths</a:t>
            </a:r>
          </a:p>
        </p:txBody>
      </p:sp>
      <p:sp>
        <p:nvSpPr>
          <p:cNvPr id="13" name="Rectangle 3"/>
          <p:cNvSpPr txBox="1">
            <a:spLocks noChangeArrowheads="1"/>
          </p:cNvSpPr>
          <p:nvPr/>
        </p:nvSpPr>
        <p:spPr bwMode="auto">
          <a:xfrm>
            <a:off x="3779912" y="2787774"/>
            <a:ext cx="3024336" cy="452595"/>
          </a:xfrm>
          <a:prstGeom prst="rect">
            <a:avLst/>
          </a:prstGeom>
          <a:noFill/>
          <a:ln w="9525">
            <a:noFill/>
            <a:miter lim="800000"/>
            <a:headEnd/>
            <a:tailEnd/>
          </a:ln>
        </p:spPr>
        <p:txBody>
          <a:bodyPr vert="horz" wrap="square" lIns="80626" tIns="39607" rIns="80626" bIns="39607" numCol="1" anchor="ctr" anchorCtr="0" compatLnSpc="1">
            <a:prstTxWarp prst="textNoShape">
              <a:avLst/>
            </a:prstTxWarp>
          </a:bodyPr>
          <a:lstStyle>
            <a:lvl1pPr algn="ctr" rtl="0" eaLnBrk="0" fontAlgn="base" hangingPunct="0">
              <a:spcBef>
                <a:spcPct val="0"/>
              </a:spcBef>
              <a:spcAft>
                <a:spcPct val="0"/>
              </a:spcAft>
              <a:defRPr sz="47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5pPr>
            <a:lvl6pPr marL="482485" algn="ctr" rtl="0" fontAlgn="base">
              <a:spcBef>
                <a:spcPct val="0"/>
              </a:spcBef>
              <a:spcAft>
                <a:spcPct val="0"/>
              </a:spcAft>
              <a:defRPr sz="4700">
                <a:solidFill>
                  <a:schemeClr val="tx2"/>
                </a:solidFill>
                <a:latin typeface="Times" charset="0"/>
              </a:defRPr>
            </a:lvl6pPr>
            <a:lvl7pPr marL="964969" algn="ctr" rtl="0" fontAlgn="base">
              <a:spcBef>
                <a:spcPct val="0"/>
              </a:spcBef>
              <a:spcAft>
                <a:spcPct val="0"/>
              </a:spcAft>
              <a:defRPr sz="4700">
                <a:solidFill>
                  <a:schemeClr val="tx2"/>
                </a:solidFill>
                <a:latin typeface="Times" charset="0"/>
              </a:defRPr>
            </a:lvl7pPr>
            <a:lvl8pPr marL="1447454" algn="ctr" rtl="0" fontAlgn="base">
              <a:spcBef>
                <a:spcPct val="0"/>
              </a:spcBef>
              <a:spcAft>
                <a:spcPct val="0"/>
              </a:spcAft>
              <a:defRPr sz="4700">
                <a:solidFill>
                  <a:schemeClr val="tx2"/>
                </a:solidFill>
                <a:latin typeface="Times" charset="0"/>
              </a:defRPr>
            </a:lvl8pPr>
            <a:lvl9pPr marL="1929937" algn="ctr" rtl="0" fontAlgn="base">
              <a:spcBef>
                <a:spcPct val="0"/>
              </a:spcBef>
              <a:spcAft>
                <a:spcPct val="0"/>
              </a:spcAft>
              <a:defRPr sz="4700">
                <a:solidFill>
                  <a:schemeClr val="tx2"/>
                </a:solidFill>
                <a:latin typeface="Times" charset="0"/>
              </a:defRPr>
            </a:lvl9pPr>
          </a:lstStyle>
          <a:p>
            <a:pPr eaLnBrk="1" hangingPunct="1"/>
            <a:r>
              <a:rPr lang="en-US" sz="2700" b="1" dirty="0" smtClean="0">
                <a:solidFill>
                  <a:srgbClr val="3C8C93"/>
                </a:solidFill>
                <a:latin typeface="Calibri"/>
                <a:cs typeface="Calibri"/>
              </a:rPr>
              <a:t>15 October 2020</a:t>
            </a:r>
            <a:endParaRPr lang="en-US" sz="2700" b="1" dirty="0">
              <a:solidFill>
                <a:srgbClr val="3A9BBA"/>
              </a:solidFill>
              <a:latin typeface="Calibri"/>
              <a:cs typeface="Calibri"/>
            </a:endParaRPr>
          </a:p>
        </p:txBody>
      </p:sp>
      <p:sp>
        <p:nvSpPr>
          <p:cNvPr id="17" name="TextBox 16"/>
          <p:cNvSpPr txBox="1"/>
          <p:nvPr/>
        </p:nvSpPr>
        <p:spPr>
          <a:xfrm>
            <a:off x="6084168" y="123478"/>
            <a:ext cx="3059832" cy="769441"/>
          </a:xfrm>
          <a:prstGeom prst="rect">
            <a:avLst/>
          </a:prstGeom>
          <a:solidFill>
            <a:schemeClr val="bg1"/>
          </a:solidFill>
        </p:spPr>
        <p:txBody>
          <a:bodyPr wrap="square" rtlCol="0">
            <a:spAutoFit/>
          </a:bodyPr>
          <a:lstStyle/>
          <a:p>
            <a:endParaRPr lang="en-US" sz="4400" dirty="0"/>
          </a:p>
        </p:txBody>
      </p:sp>
      <p:sp>
        <p:nvSpPr>
          <p:cNvPr id="19" name="TextBox 18"/>
          <p:cNvSpPr txBox="1"/>
          <p:nvPr/>
        </p:nvSpPr>
        <p:spPr>
          <a:xfrm>
            <a:off x="2411760" y="4875882"/>
            <a:ext cx="6336704" cy="231763"/>
          </a:xfrm>
          <a:prstGeom prst="rect">
            <a:avLst/>
          </a:prstGeom>
          <a:noFill/>
        </p:spPr>
        <p:txBody>
          <a:bodyPr wrap="square" lIns="77124" tIns="38561" rIns="77124" bIns="38561" rtlCol="0">
            <a:spAutoFit/>
          </a:bodyPr>
          <a:lstStyle/>
          <a:p>
            <a:pPr algn="ctr"/>
            <a:r>
              <a:rPr lang="en-US" sz="1000" dirty="0">
                <a:solidFill>
                  <a:srgbClr val="7F7F7F"/>
                </a:solidFill>
              </a:rPr>
              <a:t>https://covid19.who.int/?</a:t>
            </a:r>
            <a:r>
              <a:rPr lang="en-US" sz="1000" dirty="0" err="1">
                <a:solidFill>
                  <a:srgbClr val="7F7F7F"/>
                </a:solidFill>
              </a:rPr>
              <a:t>gclid</a:t>
            </a:r>
            <a:r>
              <a:rPr lang="en-US" sz="1000" dirty="0">
                <a:solidFill>
                  <a:srgbClr val="7F7F7F"/>
                </a:solidFill>
              </a:rPr>
              <a:t>=EAIaIQobChMIt8LUuZOn6gIVlY3ICh3V5QnrEAAYASAAEgKR-fD_BwE</a:t>
            </a:r>
          </a:p>
        </p:txBody>
      </p:sp>
      <p:pic>
        <p:nvPicPr>
          <p:cNvPr id="20" name="Picture 19" descr="Sneezing.jpg"/>
          <p:cNvPicPr>
            <a:picLocks noChangeAspect="1"/>
          </p:cNvPicPr>
          <p:nvPr/>
        </p:nvPicPr>
        <p:blipFill rotWithShape="1">
          <a:blip r:embed="rId4">
            <a:extLst>
              <a:ext uri="{28A0092B-C50C-407E-A947-70E740481C1C}">
                <a14:useLocalDpi xmlns:a14="http://schemas.microsoft.com/office/drawing/2010/main" val="0"/>
              </a:ext>
            </a:extLst>
          </a:blip>
          <a:srcRect l="2996" b="3161"/>
          <a:stretch/>
        </p:blipFill>
        <p:spPr>
          <a:xfrm>
            <a:off x="6995932" y="41956"/>
            <a:ext cx="1896547" cy="1089634"/>
          </a:xfrm>
          <a:prstGeom prst="rect">
            <a:avLst/>
          </a:prstGeom>
        </p:spPr>
      </p:pic>
      <p:sp>
        <p:nvSpPr>
          <p:cNvPr id="10" name="Rectangle 3"/>
          <p:cNvSpPr txBox="1">
            <a:spLocks noChangeArrowheads="1"/>
          </p:cNvSpPr>
          <p:nvPr/>
        </p:nvSpPr>
        <p:spPr bwMode="auto">
          <a:xfrm>
            <a:off x="3563888" y="339502"/>
            <a:ext cx="2805661" cy="452595"/>
          </a:xfrm>
          <a:prstGeom prst="rect">
            <a:avLst/>
          </a:prstGeom>
          <a:solidFill>
            <a:srgbClr val="FFFFFF"/>
          </a:solidFill>
          <a:ln w="9525">
            <a:noFill/>
            <a:miter lim="800000"/>
            <a:headEnd/>
            <a:tailEnd/>
          </a:ln>
        </p:spPr>
        <p:txBody>
          <a:bodyPr vert="horz" wrap="square" lIns="80626" tIns="39607" rIns="80626" bIns="39607" numCol="1" anchor="ctr" anchorCtr="0" compatLnSpc="1">
            <a:prstTxWarp prst="textNoShape">
              <a:avLst/>
            </a:prstTxWarp>
          </a:bodyPr>
          <a:lstStyle>
            <a:lvl1pPr algn="ctr" rtl="0" eaLnBrk="0" fontAlgn="base" hangingPunct="0">
              <a:spcBef>
                <a:spcPct val="0"/>
              </a:spcBef>
              <a:spcAft>
                <a:spcPct val="0"/>
              </a:spcAft>
              <a:defRPr sz="47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700">
                <a:solidFill>
                  <a:schemeClr val="tx2"/>
                </a:solidFill>
                <a:latin typeface="Times" charset="0"/>
                <a:ea typeface="ＭＳ Ｐゴシック" charset="-128"/>
                <a:cs typeface="ＭＳ Ｐゴシック" charset="-128"/>
              </a:defRPr>
            </a:lvl5pPr>
            <a:lvl6pPr marL="482428" algn="ctr" rtl="0" fontAlgn="base">
              <a:spcBef>
                <a:spcPct val="0"/>
              </a:spcBef>
              <a:spcAft>
                <a:spcPct val="0"/>
              </a:spcAft>
              <a:defRPr sz="4700">
                <a:solidFill>
                  <a:schemeClr val="tx2"/>
                </a:solidFill>
                <a:latin typeface="Times" charset="0"/>
              </a:defRPr>
            </a:lvl6pPr>
            <a:lvl7pPr marL="964855" algn="ctr" rtl="0" fontAlgn="base">
              <a:spcBef>
                <a:spcPct val="0"/>
              </a:spcBef>
              <a:spcAft>
                <a:spcPct val="0"/>
              </a:spcAft>
              <a:defRPr sz="4700">
                <a:solidFill>
                  <a:schemeClr val="tx2"/>
                </a:solidFill>
                <a:latin typeface="Times" charset="0"/>
              </a:defRPr>
            </a:lvl7pPr>
            <a:lvl8pPr marL="1447283" algn="ctr" rtl="0" fontAlgn="base">
              <a:spcBef>
                <a:spcPct val="0"/>
              </a:spcBef>
              <a:spcAft>
                <a:spcPct val="0"/>
              </a:spcAft>
              <a:defRPr sz="4700">
                <a:solidFill>
                  <a:schemeClr val="tx2"/>
                </a:solidFill>
                <a:latin typeface="Times" charset="0"/>
              </a:defRPr>
            </a:lvl8pPr>
            <a:lvl9pPr marL="1929708" algn="ctr" rtl="0" fontAlgn="base">
              <a:spcBef>
                <a:spcPct val="0"/>
              </a:spcBef>
              <a:spcAft>
                <a:spcPct val="0"/>
              </a:spcAft>
              <a:defRPr sz="4700">
                <a:solidFill>
                  <a:schemeClr val="tx2"/>
                </a:solidFill>
                <a:latin typeface="Times" charset="0"/>
              </a:defRPr>
            </a:lvl9pPr>
          </a:lstStyle>
          <a:p>
            <a:pPr eaLnBrk="1" hangingPunct="1"/>
            <a:r>
              <a:rPr lang="en-US" sz="2700" b="1" dirty="0">
                <a:solidFill>
                  <a:srgbClr val="3C8C93"/>
                </a:solidFill>
                <a:latin typeface="Calibri"/>
                <a:cs typeface="Calibri"/>
              </a:rPr>
              <a:t>The Situation</a:t>
            </a:r>
            <a:endParaRPr lang="en-US" sz="2700" b="1" dirty="0">
              <a:solidFill>
                <a:srgbClr val="3A9BBA"/>
              </a:solidFill>
              <a:latin typeface="Calibri"/>
              <a:cs typeface="Calibri"/>
            </a:endParaRPr>
          </a:p>
        </p:txBody>
      </p:sp>
      <p:pic>
        <p:nvPicPr>
          <p:cNvPr id="9" name="Picture 8" descr="WHO deaths 07Oct20.jpg"/>
          <p:cNvPicPr>
            <a:picLocks noChangeAspect="1"/>
          </p:cNvPicPr>
          <p:nvPr/>
        </p:nvPicPr>
        <p:blipFill rotWithShape="1">
          <a:blip r:embed="rId5">
            <a:extLst>
              <a:ext uri="{28A0092B-C50C-407E-A947-70E740481C1C}">
                <a14:useLocalDpi xmlns:a14="http://schemas.microsoft.com/office/drawing/2010/main" val="0"/>
              </a:ext>
            </a:extLst>
          </a:blip>
          <a:srcRect r="62628" b="82552"/>
          <a:stretch/>
        </p:blipFill>
        <p:spPr>
          <a:xfrm>
            <a:off x="86265" y="0"/>
            <a:ext cx="3189592" cy="845641"/>
          </a:xfrm>
          <a:prstGeom prst="rect">
            <a:avLst/>
          </a:prstGeom>
        </p:spPr>
      </p:pic>
    </p:spTree>
    <p:extLst>
      <p:ext uri="{BB962C8B-B14F-4D97-AF65-F5344CB8AC3E}">
        <p14:creationId xmlns:p14="http://schemas.microsoft.com/office/powerpoint/2010/main" val="4054937897"/>
      </p:ext>
    </p:extLst>
  </p:cSld>
  <p:clrMapOvr>
    <a:masterClrMapping/>
  </p:clrMapOvr>
  <p:transition xmlns:p14="http://schemas.microsoft.com/office/powerpoint/2010/main" advTm="25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043608" y="915566"/>
            <a:ext cx="7128792" cy="3813026"/>
          </a:xfrm>
        </p:spPr>
        <p:txBody>
          <a:bodyPr lIns="80626" tIns="39607" rIns="80626" bIns="39607"/>
          <a:lstStyle/>
          <a:p>
            <a:pPr>
              <a:spcAft>
                <a:spcPts val="900"/>
              </a:spcAft>
              <a:buClr>
                <a:schemeClr val="accent1">
                  <a:lumMod val="50000"/>
                </a:schemeClr>
              </a:buClr>
              <a:buSzPct val="120000"/>
              <a:buFont typeface="Wingdings" charset="2"/>
              <a:buChar char="§"/>
            </a:pPr>
            <a:r>
              <a:rPr lang="en-US" sz="2000" dirty="0">
                <a:latin typeface="Calibri Light"/>
                <a:cs typeface="Calibri Light"/>
              </a:rPr>
              <a:t>The Covid-19 pandemic has </a:t>
            </a:r>
            <a:r>
              <a:rPr lang="en-US" sz="2000" dirty="0" smtClean="0">
                <a:latin typeface="Calibri Light"/>
                <a:cs typeface="Calibri Light"/>
              </a:rPr>
              <a:t>revealed </a:t>
            </a:r>
            <a:r>
              <a:rPr lang="en-US" sz="2000" dirty="0">
                <a:latin typeface="Calibri Light"/>
                <a:cs typeface="Calibri Light"/>
              </a:rPr>
              <a:t>important conflicts between pandemic health requirements and the ability to satisfy these in urban areas or buildings of various occupancy types. </a:t>
            </a:r>
          </a:p>
          <a:p>
            <a:pPr>
              <a:spcAft>
                <a:spcPts val="900"/>
              </a:spcAft>
              <a:buClr>
                <a:schemeClr val="accent1">
                  <a:lumMod val="50000"/>
                </a:schemeClr>
              </a:buClr>
              <a:buSzPct val="120000"/>
              <a:buFont typeface="Wingdings" charset="2"/>
              <a:buChar char="§"/>
            </a:pPr>
            <a:r>
              <a:rPr lang="en-US" sz="2000" dirty="0">
                <a:latin typeface="Calibri Light"/>
                <a:cs typeface="Calibri Light"/>
              </a:rPr>
              <a:t>Some requirements can be met with changes </a:t>
            </a:r>
            <a:r>
              <a:rPr lang="en-US" sz="2000" dirty="0" smtClean="0">
                <a:latin typeface="Calibri Light"/>
                <a:cs typeface="Calibri Light"/>
              </a:rPr>
              <a:t>in building management </a:t>
            </a:r>
            <a:r>
              <a:rPr lang="en-US" sz="2000" dirty="0">
                <a:latin typeface="Calibri Light"/>
                <a:cs typeface="Calibri Light"/>
              </a:rPr>
              <a:t>or with minor </a:t>
            </a:r>
            <a:r>
              <a:rPr lang="en-US" sz="2000" dirty="0" smtClean="0">
                <a:latin typeface="Calibri Light"/>
                <a:cs typeface="Calibri Light"/>
              </a:rPr>
              <a:t>renovations, </a:t>
            </a:r>
            <a:r>
              <a:rPr lang="en-US" sz="2000" dirty="0">
                <a:latin typeface="Calibri Light"/>
                <a:cs typeface="Calibri Light"/>
              </a:rPr>
              <a:t>but </a:t>
            </a:r>
            <a:r>
              <a:rPr lang="en-US" sz="2000" dirty="0" smtClean="0">
                <a:latin typeface="Calibri Light"/>
                <a:cs typeface="Calibri Light"/>
              </a:rPr>
              <a:t>others demand </a:t>
            </a:r>
            <a:r>
              <a:rPr lang="en-US" sz="2000" dirty="0">
                <a:latin typeface="Calibri Light"/>
                <a:cs typeface="Calibri Light"/>
              </a:rPr>
              <a:t>more substantial changes which may not be easy to implement in the short term.</a:t>
            </a:r>
          </a:p>
          <a:p>
            <a:pPr>
              <a:spcAft>
                <a:spcPts val="900"/>
              </a:spcAft>
              <a:buClr>
                <a:schemeClr val="accent1">
                  <a:lumMod val="50000"/>
                </a:schemeClr>
              </a:buClr>
              <a:buSzPct val="120000"/>
              <a:buFont typeface="Wingdings" charset="2"/>
              <a:buChar char="§"/>
            </a:pPr>
            <a:r>
              <a:rPr lang="en-US" sz="2000" dirty="0">
                <a:latin typeface="Calibri Light"/>
                <a:cs typeface="Calibri Light"/>
              </a:rPr>
              <a:t>Other issues are related to the urban scale, and there are even larger questions of </a:t>
            </a:r>
            <a:r>
              <a:rPr lang="en-US" sz="2000" dirty="0" smtClean="0">
                <a:latin typeface="Calibri Light"/>
                <a:cs typeface="Calibri Light"/>
              </a:rPr>
              <a:t>national </a:t>
            </a:r>
            <a:r>
              <a:rPr lang="en-US" sz="2000" dirty="0">
                <a:latin typeface="Calibri Light"/>
                <a:cs typeface="Calibri Light"/>
              </a:rPr>
              <a:t>governments taking up the task of post-pandemic reconstruction.</a:t>
            </a:r>
          </a:p>
        </p:txBody>
      </p:sp>
      <p:sp>
        <p:nvSpPr>
          <p:cNvPr id="17411" name="Rectangle 3"/>
          <p:cNvSpPr>
            <a:spLocks noGrp="1" noChangeArrowheads="1"/>
          </p:cNvSpPr>
          <p:nvPr>
            <p:ph type="title"/>
          </p:nvPr>
        </p:nvSpPr>
        <p:spPr>
          <a:xfrm>
            <a:off x="1475655" y="296335"/>
            <a:ext cx="6848967" cy="457200"/>
          </a:xfrm>
        </p:spPr>
        <p:txBody>
          <a:bodyPr lIns="80626" tIns="39607" rIns="80626" bIns="39607"/>
          <a:lstStyle/>
          <a:p>
            <a:pPr algn="l" eaLnBrk="1" hangingPunct="1"/>
            <a:r>
              <a:rPr lang="en-US" sz="2700" dirty="0" smtClean="0">
                <a:solidFill>
                  <a:srgbClr val="3C8C93"/>
                </a:solidFill>
                <a:latin typeface="Calibri Light"/>
                <a:cs typeface="Calibri Light"/>
              </a:rPr>
              <a:t>The Covid-19 Pandemic</a:t>
            </a:r>
            <a:endParaRPr lang="en-US" sz="2700" b="1" dirty="0">
              <a:solidFill>
                <a:srgbClr val="3C8C93"/>
              </a:solidFill>
              <a:latin typeface="Calibri Light"/>
              <a:cs typeface="Calibri Light"/>
            </a:endParaRPr>
          </a:p>
        </p:txBody>
      </p:sp>
    </p:spTree>
    <p:extLst>
      <p:ext uri="{BB962C8B-B14F-4D97-AF65-F5344CB8AC3E}">
        <p14:creationId xmlns:p14="http://schemas.microsoft.com/office/powerpoint/2010/main" val="3093904631"/>
      </p:ext>
    </p:extLst>
  </p:cSld>
  <p:clrMapOvr>
    <a:masterClrMapping/>
  </p:clrMapOvr>
  <p:transition xmlns:p14="http://schemas.microsoft.com/office/powerpoint/2010/main" advTm="25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8</a:t>
            </a:fld>
            <a:endParaRPr lang="en-US" dirty="0"/>
          </a:p>
        </p:txBody>
      </p:sp>
      <p:pic>
        <p:nvPicPr>
          <p:cNvPr id="5" name="Picture 4" descr="Telework capacity in 2019 in Canada.jpg"/>
          <p:cNvPicPr>
            <a:picLocks noChangeAspect="1"/>
          </p:cNvPicPr>
          <p:nvPr/>
        </p:nvPicPr>
        <p:blipFill rotWithShape="1">
          <a:blip r:embed="rId2">
            <a:extLst>
              <a:ext uri="{28A0092B-C50C-407E-A947-70E740481C1C}">
                <a14:useLocalDpi xmlns:a14="http://schemas.microsoft.com/office/drawing/2010/main" val="0"/>
              </a:ext>
            </a:extLst>
          </a:blip>
          <a:srcRect l="1311" t="2305"/>
          <a:stretch/>
        </p:blipFill>
        <p:spPr>
          <a:xfrm>
            <a:off x="2123728" y="1995176"/>
            <a:ext cx="6339051" cy="3024846"/>
          </a:xfrm>
          <a:prstGeom prst="rect">
            <a:avLst/>
          </a:prstGeom>
        </p:spPr>
      </p:pic>
      <p:sp>
        <p:nvSpPr>
          <p:cNvPr id="6" name="TextBox 5"/>
          <p:cNvSpPr txBox="1"/>
          <p:nvPr/>
        </p:nvSpPr>
        <p:spPr>
          <a:xfrm>
            <a:off x="1619672" y="1563128"/>
            <a:ext cx="6552728" cy="338554"/>
          </a:xfrm>
          <a:prstGeom prst="rect">
            <a:avLst/>
          </a:prstGeom>
          <a:noFill/>
        </p:spPr>
        <p:txBody>
          <a:bodyPr wrap="square" rtlCol="0">
            <a:spAutoFit/>
          </a:bodyPr>
          <a:lstStyle/>
          <a:p>
            <a:pPr algn="ctr"/>
            <a:r>
              <a:rPr lang="en-US" sz="1600" dirty="0" smtClean="0">
                <a:solidFill>
                  <a:schemeClr val="accent6"/>
                </a:solidFill>
                <a:latin typeface="Calibri Light"/>
                <a:cs typeface="Calibri Light"/>
              </a:rPr>
              <a:t>Shifting work patterns: telework capacity by industrial sector, Canada 2019</a:t>
            </a:r>
            <a:endParaRPr lang="en-US" sz="1600" dirty="0">
              <a:solidFill>
                <a:schemeClr val="accent6"/>
              </a:solidFill>
              <a:latin typeface="Calibri Light"/>
              <a:cs typeface="Calibri Light"/>
            </a:endParaRPr>
          </a:p>
        </p:txBody>
      </p:sp>
      <p:sp>
        <p:nvSpPr>
          <p:cNvPr id="7" name="TextBox 6"/>
          <p:cNvSpPr txBox="1"/>
          <p:nvPr/>
        </p:nvSpPr>
        <p:spPr>
          <a:xfrm>
            <a:off x="6660232" y="3147814"/>
            <a:ext cx="1584176" cy="1323439"/>
          </a:xfrm>
          <a:prstGeom prst="rect">
            <a:avLst/>
          </a:prstGeom>
          <a:noFill/>
        </p:spPr>
        <p:txBody>
          <a:bodyPr wrap="square" rtlCol="0">
            <a:spAutoFit/>
          </a:bodyPr>
          <a:lstStyle/>
          <a:p>
            <a:r>
              <a:rPr lang="en-US" sz="1600" dirty="0" smtClean="0">
                <a:latin typeface="Calibri"/>
                <a:cs typeface="Calibri"/>
              </a:rPr>
              <a:t>Workers in some sectors have little or no access to telework.</a:t>
            </a:r>
            <a:endParaRPr lang="en-US" dirty="0">
              <a:solidFill>
                <a:srgbClr val="3C8C93"/>
              </a:solidFill>
              <a:latin typeface="Calibri"/>
              <a:cs typeface="Calibri"/>
            </a:endParaRPr>
          </a:p>
        </p:txBody>
      </p:sp>
      <p:cxnSp>
        <p:nvCxnSpPr>
          <p:cNvPr id="3" name="Straight Connector 2"/>
          <p:cNvCxnSpPr/>
          <p:nvPr/>
        </p:nvCxnSpPr>
        <p:spPr bwMode="auto">
          <a:xfrm>
            <a:off x="6372200" y="3579352"/>
            <a:ext cx="0" cy="885144"/>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8" name="TextBox 7"/>
          <p:cNvSpPr txBox="1"/>
          <p:nvPr/>
        </p:nvSpPr>
        <p:spPr>
          <a:xfrm>
            <a:off x="755576" y="771550"/>
            <a:ext cx="7704856" cy="707886"/>
          </a:xfrm>
          <a:prstGeom prst="rect">
            <a:avLst/>
          </a:prstGeom>
          <a:noFill/>
        </p:spPr>
        <p:txBody>
          <a:bodyPr wrap="square" rtlCol="0">
            <a:spAutoFit/>
          </a:bodyPr>
          <a:lstStyle/>
          <a:p>
            <a:pPr marL="266700" indent="-254000">
              <a:spcAft>
                <a:spcPts val="400"/>
              </a:spcAft>
              <a:buSzPct val="80000"/>
              <a:buAutoNum type="arabicPlain"/>
            </a:pPr>
            <a:r>
              <a:rPr lang="en-US" sz="2000" dirty="0" smtClean="0">
                <a:latin typeface="Calibri Light"/>
                <a:cs typeface="Calibri Light"/>
              </a:rPr>
              <a:t>Adapt to massive changes in work and formal education patterns that are causing an outflow of population to suburban and exurban areas.</a:t>
            </a:r>
          </a:p>
        </p:txBody>
      </p:sp>
      <p:sp>
        <p:nvSpPr>
          <p:cNvPr id="9" name="TextBox 8"/>
          <p:cNvSpPr txBox="1"/>
          <p:nvPr/>
        </p:nvSpPr>
        <p:spPr>
          <a:xfrm>
            <a:off x="1043608" y="267494"/>
            <a:ext cx="6336704" cy="461665"/>
          </a:xfrm>
          <a:prstGeom prst="rect">
            <a:avLst/>
          </a:prstGeom>
          <a:noFill/>
        </p:spPr>
        <p:txBody>
          <a:bodyPr wrap="square" rtlCol="0">
            <a:spAutoFit/>
          </a:bodyPr>
          <a:lstStyle/>
          <a:p>
            <a:r>
              <a:rPr lang="en-US" sz="2400" dirty="0" smtClean="0">
                <a:solidFill>
                  <a:srgbClr val="308C9F"/>
                </a:solidFill>
                <a:latin typeface="Calibri"/>
                <a:cs typeface="Calibri"/>
              </a:rPr>
              <a:t>Covid-19 actions needed </a:t>
            </a:r>
            <a:r>
              <a:rPr lang="mr-IN" sz="2400" dirty="0" smtClean="0">
                <a:solidFill>
                  <a:srgbClr val="308C9F"/>
                </a:solidFill>
                <a:latin typeface="Calibri"/>
                <a:cs typeface="Calibri"/>
              </a:rPr>
              <a:t>–</a:t>
            </a:r>
            <a:r>
              <a:rPr lang="en-US" sz="2400" dirty="0" smtClean="0">
                <a:solidFill>
                  <a:srgbClr val="308C9F"/>
                </a:solidFill>
                <a:latin typeface="Calibri"/>
                <a:cs typeface="Calibri"/>
              </a:rPr>
              <a:t> policies and programs</a:t>
            </a:r>
            <a:endParaRPr lang="en-US" sz="2400" dirty="0">
              <a:solidFill>
                <a:srgbClr val="308C9F"/>
              </a:solidFill>
              <a:latin typeface="Calibri"/>
              <a:cs typeface="Calibri"/>
            </a:endParaRPr>
          </a:p>
        </p:txBody>
      </p:sp>
    </p:spTree>
    <p:extLst>
      <p:ext uri="{BB962C8B-B14F-4D97-AF65-F5344CB8AC3E}">
        <p14:creationId xmlns:p14="http://schemas.microsoft.com/office/powerpoint/2010/main" val="10640247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0C6E92-F760-7C4C-BB7C-FE37807FCCD7}" type="slidenum">
              <a:rPr lang="en-US" smtClean="0"/>
              <a:pPr>
                <a:defRPr/>
              </a:pPr>
              <a:t>9</a:t>
            </a:fld>
            <a:endParaRPr lang="en-US" dirty="0"/>
          </a:p>
        </p:txBody>
      </p:sp>
      <p:sp>
        <p:nvSpPr>
          <p:cNvPr id="6" name="TextBox 5"/>
          <p:cNvSpPr txBox="1"/>
          <p:nvPr/>
        </p:nvSpPr>
        <p:spPr>
          <a:xfrm>
            <a:off x="827584" y="843558"/>
            <a:ext cx="7632848" cy="3536866"/>
          </a:xfrm>
          <a:prstGeom prst="rect">
            <a:avLst/>
          </a:prstGeom>
          <a:noFill/>
        </p:spPr>
        <p:txBody>
          <a:bodyPr wrap="square" rtlCol="0">
            <a:spAutoFit/>
          </a:bodyPr>
          <a:lstStyle/>
          <a:p>
            <a:pPr marL="355600" indent="-342900">
              <a:spcBef>
                <a:spcPts val="600"/>
              </a:spcBef>
              <a:spcAft>
                <a:spcPts val="400"/>
              </a:spcAft>
              <a:buSzPct val="80000"/>
              <a:buFont typeface="+mj-lt"/>
              <a:buAutoNum type="arabicPeriod" startAt="2"/>
            </a:pPr>
            <a:r>
              <a:rPr lang="en-US" sz="1800" dirty="0">
                <a:latin typeface="Calibri Light"/>
                <a:cs typeface="Calibri Light"/>
              </a:rPr>
              <a:t>Make use of urban areas and buildings made redundant by the pandemic:</a:t>
            </a:r>
          </a:p>
          <a:p>
            <a:pPr marL="619125" indent="-263525">
              <a:spcAft>
                <a:spcPts val="600"/>
              </a:spcAft>
              <a:buSzPct val="80000"/>
              <a:tabLst>
                <a:tab pos="622300" algn="l"/>
              </a:tabLst>
            </a:pPr>
            <a:r>
              <a:rPr lang="en-US" sz="1600" dirty="0">
                <a:latin typeface="Calibri Light"/>
                <a:cs typeface="Calibri Light"/>
              </a:rPr>
              <a:t>a.	Convert unused open parking spaces to parks, trees and open-air recreation facilities.</a:t>
            </a:r>
          </a:p>
          <a:p>
            <a:pPr marL="619125" indent="-263525">
              <a:spcAft>
                <a:spcPts val="600"/>
              </a:spcAft>
              <a:buSzPct val="80000"/>
              <a:tabLst>
                <a:tab pos="622300" algn="l"/>
              </a:tabLst>
            </a:pPr>
            <a:r>
              <a:rPr lang="en-US" sz="1600" dirty="0">
                <a:latin typeface="Calibri Light"/>
                <a:cs typeface="Calibri Light"/>
              </a:rPr>
              <a:t>b.	Convert surplus office building space to </a:t>
            </a:r>
            <a:r>
              <a:rPr lang="en-US" sz="1600" dirty="0" smtClean="0">
                <a:latin typeface="Calibri Light"/>
                <a:cs typeface="Calibri Light"/>
              </a:rPr>
              <a:t>residential, educational </a:t>
            </a:r>
            <a:r>
              <a:rPr lang="en-US" sz="1600" dirty="0">
                <a:latin typeface="Calibri Light"/>
                <a:cs typeface="Calibri Light"/>
              </a:rPr>
              <a:t>or public uses.</a:t>
            </a:r>
          </a:p>
          <a:p>
            <a:pPr marL="619125" indent="-263525">
              <a:spcAft>
                <a:spcPts val="900"/>
              </a:spcAft>
              <a:buSzPct val="80000"/>
              <a:tabLst>
                <a:tab pos="622300" algn="l"/>
              </a:tabLst>
            </a:pPr>
            <a:r>
              <a:rPr lang="en-US" sz="1600" dirty="0">
                <a:latin typeface="Calibri Light"/>
                <a:cs typeface="Calibri Light"/>
              </a:rPr>
              <a:t>c.	Convert other surplus buildings, e.g. conference </a:t>
            </a:r>
            <a:r>
              <a:rPr lang="en-US" sz="1600" dirty="0" err="1">
                <a:latin typeface="Calibri Light"/>
                <a:cs typeface="Calibri Light"/>
              </a:rPr>
              <a:t>centres</a:t>
            </a:r>
            <a:r>
              <a:rPr lang="en-US" sz="1600" dirty="0">
                <a:latin typeface="Calibri Light"/>
                <a:cs typeface="Calibri Light"/>
              </a:rPr>
              <a:t>, gymnasia, shopping </a:t>
            </a:r>
            <a:r>
              <a:rPr lang="en-US" sz="1600" dirty="0" err="1">
                <a:latin typeface="Calibri Light"/>
                <a:cs typeface="Calibri Light"/>
              </a:rPr>
              <a:t>centres</a:t>
            </a:r>
            <a:r>
              <a:rPr lang="en-US" sz="1600" dirty="0">
                <a:latin typeface="Calibri Light"/>
                <a:cs typeface="Calibri Light"/>
              </a:rPr>
              <a:t>, parking garages or parts of </a:t>
            </a:r>
            <a:r>
              <a:rPr lang="en-US" sz="1600" dirty="0" smtClean="0">
                <a:latin typeface="Calibri Light"/>
                <a:cs typeface="Calibri Light"/>
              </a:rPr>
              <a:t>airports to new uses.</a:t>
            </a:r>
            <a:endParaRPr lang="en-US" sz="1600" dirty="0">
              <a:latin typeface="Calibri Light"/>
              <a:cs typeface="Calibri Light"/>
            </a:endParaRPr>
          </a:p>
          <a:p>
            <a:pPr marL="355600" indent="-342900">
              <a:spcAft>
                <a:spcPts val="900"/>
              </a:spcAft>
              <a:buSzPct val="80000"/>
              <a:buFont typeface="+mj-lt"/>
              <a:buAutoNum type="arabicPeriod" startAt="3"/>
            </a:pPr>
            <a:r>
              <a:rPr lang="en-US" sz="1800" dirty="0" smtClean="0">
                <a:latin typeface="Calibri Light"/>
                <a:cs typeface="Calibri Light"/>
              </a:rPr>
              <a:t>Launch major low-income housing and commercial retail renovation programs as post-pandemic social equity and </a:t>
            </a:r>
            <a:r>
              <a:rPr lang="en-US" sz="1800" dirty="0">
                <a:latin typeface="Calibri Light"/>
                <a:cs typeface="Calibri Light"/>
              </a:rPr>
              <a:t>economic </a:t>
            </a:r>
            <a:r>
              <a:rPr lang="en-US" sz="1800" dirty="0" smtClean="0">
                <a:latin typeface="Calibri Light"/>
                <a:cs typeface="Calibri Light"/>
              </a:rPr>
              <a:t>recovery measures.</a:t>
            </a:r>
          </a:p>
          <a:p>
            <a:pPr marL="355600" indent="-342900">
              <a:spcAft>
                <a:spcPts val="900"/>
              </a:spcAft>
              <a:buSzPct val="80000"/>
              <a:buFont typeface="+mj-lt"/>
              <a:buAutoNum type="arabicPeriod" startAt="3"/>
            </a:pPr>
            <a:r>
              <a:rPr lang="en-US" sz="1800" dirty="0">
                <a:solidFill>
                  <a:srgbClr val="2D2D8A"/>
                </a:solidFill>
                <a:latin typeface="Calibri Light"/>
                <a:cs typeface="Calibri Light"/>
              </a:rPr>
              <a:t>Encourage natural and hybrid ventilation, Improve mechanical ventilation </a:t>
            </a:r>
            <a:r>
              <a:rPr lang="en-US" sz="1800" dirty="0" smtClean="0">
                <a:solidFill>
                  <a:srgbClr val="2D2D8A"/>
                </a:solidFill>
                <a:latin typeface="Calibri Light"/>
                <a:cs typeface="Calibri Light"/>
              </a:rPr>
              <a:t>capacities, and </a:t>
            </a:r>
            <a:r>
              <a:rPr lang="en-US" sz="1800" dirty="0">
                <a:solidFill>
                  <a:srgbClr val="2D2D8A"/>
                </a:solidFill>
                <a:latin typeface="Calibri Light"/>
                <a:cs typeface="Calibri Light"/>
              </a:rPr>
              <a:t>increase outdoor air ratios in ventilation systems</a:t>
            </a:r>
            <a:r>
              <a:rPr lang="en-US" sz="1800" dirty="0" smtClean="0">
                <a:solidFill>
                  <a:srgbClr val="2D2D8A"/>
                </a:solidFill>
                <a:latin typeface="Calibri Light"/>
                <a:cs typeface="Calibri Light"/>
              </a:rPr>
              <a:t>.</a:t>
            </a:r>
            <a:endParaRPr lang="en-US" sz="2000" dirty="0" smtClean="0">
              <a:latin typeface="Calibri Light"/>
              <a:cs typeface="Calibri Light"/>
            </a:endParaRPr>
          </a:p>
          <a:p>
            <a:pPr marL="355600" indent="-342900">
              <a:spcAft>
                <a:spcPts val="900"/>
              </a:spcAft>
              <a:buSzPct val="80000"/>
              <a:buFont typeface="+mj-lt"/>
              <a:buAutoNum type="arabicPeriod" startAt="3"/>
            </a:pPr>
            <a:r>
              <a:rPr lang="en-US" sz="1800" dirty="0" smtClean="0">
                <a:latin typeface="Calibri Light"/>
                <a:cs typeface="Calibri Light"/>
              </a:rPr>
              <a:t>Actions 5 to 11 </a:t>
            </a:r>
            <a:r>
              <a:rPr lang="mr-IN" sz="1800" dirty="0" smtClean="0">
                <a:latin typeface="Calibri Light"/>
                <a:cs typeface="Calibri Light"/>
              </a:rPr>
              <a:t>–</a:t>
            </a:r>
            <a:r>
              <a:rPr lang="en-US" sz="1800" dirty="0" smtClean="0">
                <a:latin typeface="Calibri Light"/>
                <a:cs typeface="Calibri Light"/>
              </a:rPr>
              <a:t> see full presentation</a:t>
            </a:r>
          </a:p>
        </p:txBody>
      </p:sp>
      <p:sp>
        <p:nvSpPr>
          <p:cNvPr id="2" name="TextBox 1"/>
          <p:cNvSpPr txBox="1"/>
          <p:nvPr/>
        </p:nvSpPr>
        <p:spPr>
          <a:xfrm>
            <a:off x="1115616" y="267494"/>
            <a:ext cx="7056784" cy="461665"/>
          </a:xfrm>
          <a:prstGeom prst="rect">
            <a:avLst/>
          </a:prstGeom>
          <a:noFill/>
        </p:spPr>
        <p:txBody>
          <a:bodyPr wrap="square" rtlCol="0">
            <a:spAutoFit/>
          </a:bodyPr>
          <a:lstStyle/>
          <a:p>
            <a:r>
              <a:rPr lang="en-US" sz="2400" dirty="0" smtClean="0">
                <a:solidFill>
                  <a:srgbClr val="7F7F7F"/>
                </a:solidFill>
                <a:latin typeface="Calibri"/>
                <a:cs typeface="Calibri"/>
              </a:rPr>
              <a:t>Covid-19 actions needed - policies and programs</a:t>
            </a:r>
            <a:endParaRPr lang="en-US" sz="2400" dirty="0">
              <a:solidFill>
                <a:srgbClr val="7F7F7F"/>
              </a:solidFill>
              <a:latin typeface="Calibri"/>
              <a:cs typeface="Calibri"/>
            </a:endParaRPr>
          </a:p>
        </p:txBody>
      </p:sp>
    </p:spTree>
    <p:extLst>
      <p:ext uri="{BB962C8B-B14F-4D97-AF65-F5344CB8AC3E}">
        <p14:creationId xmlns:p14="http://schemas.microsoft.com/office/powerpoint/2010/main" val="1434022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37085</TotalTime>
  <Words>1790</Words>
  <Application>Microsoft Macintosh PowerPoint</Application>
  <PresentationFormat>On-screen Show (16:9)</PresentationFormat>
  <Paragraphs>159</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Meeting the dual challenges of Covid-19 and climate change  Nils Larsson iiSBE, the International Initiative for a Sustainable Built Environment  October 2020</vt:lpstr>
      <vt:lpstr>PowerPoint Presentation</vt:lpstr>
      <vt:lpstr>Introduction</vt:lpstr>
      <vt:lpstr>Introduction</vt:lpstr>
      <vt:lpstr>The Covid-19 Pandemic</vt:lpstr>
      <vt:lpstr>PowerPoint Presentation</vt:lpstr>
      <vt:lpstr>The Covid-19 Pandemic</vt:lpstr>
      <vt:lpstr>PowerPoint Presentation</vt:lpstr>
      <vt:lpstr>PowerPoint Presentation</vt:lpstr>
      <vt:lpstr>PowerPoint Presentation</vt:lpstr>
      <vt:lpstr>PowerPoint Presentation</vt:lpstr>
      <vt:lpstr>PowerPoint Presentation</vt:lpstr>
      <vt:lpstr>PowerPoint Presentation</vt:lpstr>
      <vt:lpstr>Climate Action</vt:lpstr>
      <vt:lpstr>PowerPoint Presentation</vt:lpstr>
      <vt:lpstr>PowerPoint Presentation</vt:lpstr>
      <vt:lpstr>PowerPoint Presentation</vt:lpstr>
      <vt:lpstr>PowerPoint Presentation</vt:lpstr>
      <vt:lpstr>PowerPoint Presentation</vt:lpstr>
      <vt:lpstr>PowerPoint Presentation</vt:lpstr>
      <vt:lpstr>Integrated action</vt:lpstr>
      <vt:lpstr>PowerPoint Presentation</vt:lpstr>
      <vt:lpstr>PowerPoint Presentation</vt:lpstr>
      <vt:lpstr>PowerPoint Presentation</vt:lpstr>
      <vt:lpstr>PowerPoint Presentation</vt:lpstr>
      <vt:lpstr>PowerPoint Presentation</vt:lpstr>
      <vt:lpstr>PowerPoint Presentation</vt:lpstr>
      <vt:lpstr>To reduce emissions related to the building stock, we must focus on improving the energy performance of existing buildings</vt:lpstr>
      <vt:lpstr>PowerPoint Presentation</vt:lpstr>
      <vt:lpstr>Conclusions</vt:lpstr>
      <vt:lpstr>PowerPoint Presentation</vt:lpstr>
    </vt:vector>
  </TitlesOfParts>
  <Company>뿿봐뿿뱰뿿췤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performance  Nils Larsson Executive Director, iiSBE,  the International Initiative for a Sustainable Built Environment   April, 2009</dc:title>
  <dc:creator>N Larsson</dc:creator>
  <cp:lastModifiedBy>Nils Larsson</cp:lastModifiedBy>
  <cp:revision>1374</cp:revision>
  <cp:lastPrinted>2010-05-16T15:22:41Z</cp:lastPrinted>
  <dcterms:created xsi:type="dcterms:W3CDTF">2010-11-09T12:00:44Z</dcterms:created>
  <dcterms:modified xsi:type="dcterms:W3CDTF">2020-10-26T01:24:46Z</dcterms:modified>
</cp:coreProperties>
</file>