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83" r:id="rId2"/>
    <p:sldId id="5371" r:id="rId3"/>
    <p:sldId id="5375" r:id="rId4"/>
    <p:sldId id="5373" r:id="rId5"/>
    <p:sldId id="257" r:id="rId6"/>
    <p:sldId id="5377" r:id="rId7"/>
    <p:sldId id="5380" r:id="rId8"/>
    <p:sldId id="5383" r:id="rId9"/>
    <p:sldId id="5384" r:id="rId10"/>
    <p:sldId id="5386" r:id="rId11"/>
    <p:sldId id="5387" r:id="rId12"/>
    <p:sldId id="5385" r:id="rId13"/>
    <p:sldId id="1388" r:id="rId14"/>
    <p:sldId id="5388" r:id="rId15"/>
    <p:sldId id="5290" r:id="rId16"/>
    <p:sldId id="5389" r:id="rId17"/>
    <p:sldId id="5191" r:id="rId18"/>
    <p:sldId id="5253" r:id="rId19"/>
    <p:sldId id="2267" r:id="rId20"/>
    <p:sldId id="5390" r:id="rId21"/>
    <p:sldId id="5291" r:id="rId22"/>
    <p:sldId id="5292" r:id="rId23"/>
    <p:sldId id="5166" r:id="rId24"/>
    <p:sldId id="5394" r:id="rId25"/>
    <p:sldId id="1161" r:id="rId26"/>
    <p:sldId id="5393" r:id="rId27"/>
    <p:sldId id="5358" r:id="rId28"/>
    <p:sldId id="1799" r:id="rId29"/>
    <p:sldId id="1225" r:id="rId30"/>
    <p:sldId id="1697" r:id="rId31"/>
    <p:sldId id="5395" r:id="rId32"/>
    <p:sldId id="256" r:id="rId33"/>
    <p:sldId id="5399" r:id="rId34"/>
    <p:sldId id="5402" r:id="rId35"/>
    <p:sldId id="5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D5F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1529"/>
  </p:normalViewPr>
  <p:slideViewPr>
    <p:cSldViewPr snapToGrid="0" snapToObjects="1">
      <p:cViewPr varScale="1">
        <p:scale>
          <a:sx n="84" d="100"/>
          <a:sy n="84" d="100"/>
        </p:scale>
        <p:origin x="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67F71-4F89-2341-8BCF-4C7F519B7E1A}"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0A604-36E9-964D-BA08-34F3BDC0119A}" type="slidenum">
              <a:rPr lang="en-US" smtClean="0"/>
              <a:t>‹#›</a:t>
            </a:fld>
            <a:endParaRPr lang="en-US"/>
          </a:p>
        </p:txBody>
      </p:sp>
    </p:spTree>
    <p:extLst>
      <p:ext uri="{BB962C8B-B14F-4D97-AF65-F5344CB8AC3E}">
        <p14:creationId xmlns:p14="http://schemas.microsoft.com/office/powerpoint/2010/main" val="193033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3</a:t>
            </a:fld>
            <a:endParaRPr lang="en-US"/>
          </a:p>
        </p:txBody>
      </p:sp>
    </p:spTree>
    <p:extLst>
      <p:ext uri="{BB962C8B-B14F-4D97-AF65-F5344CB8AC3E}">
        <p14:creationId xmlns:p14="http://schemas.microsoft.com/office/powerpoint/2010/main" val="183921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20</a:t>
            </a:fld>
            <a:endParaRPr lang="en-US"/>
          </a:p>
        </p:txBody>
      </p:sp>
    </p:spTree>
    <p:extLst>
      <p:ext uri="{BB962C8B-B14F-4D97-AF65-F5344CB8AC3E}">
        <p14:creationId xmlns:p14="http://schemas.microsoft.com/office/powerpoint/2010/main" val="44866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1031"/>
          <p:cNvSpPr>
            <a:spLocks noGrp="1" noChangeArrowheads="1"/>
          </p:cNvSpPr>
          <p:nvPr>
            <p:ph type="sldNum" sz="quarter" idx="5"/>
          </p:nvPr>
        </p:nvSpPr>
        <p:spPr>
          <a:noFill/>
        </p:spPr>
        <p:txBody>
          <a:bodyPr/>
          <a:lstStyle/>
          <a:p>
            <a:fld id="{7915D463-E5C7-044D-910D-7A157EEF03B1}" type="slidenum">
              <a:rPr lang="en-US">
                <a:latin typeface="Times" pitchFamily="-65" charset="0"/>
                <a:ea typeface="ＭＳ Ｐゴシック" pitchFamily="-65" charset="-128"/>
                <a:cs typeface="ＭＳ Ｐゴシック" pitchFamily="-65" charset="-128"/>
              </a:rPr>
              <a:pPr/>
              <a:t>21</a:t>
            </a:fld>
            <a:endParaRPr lang="en-US">
              <a:latin typeface="Times" pitchFamily="-65" charset="0"/>
              <a:ea typeface="ＭＳ Ｐゴシック" pitchFamily="-65" charset="-128"/>
              <a:cs typeface="ＭＳ Ｐゴシック" pitchFamily="-65" charset="-128"/>
            </a:endParaRPr>
          </a:p>
        </p:txBody>
      </p:sp>
      <p:sp>
        <p:nvSpPr>
          <p:cNvPr id="416771" name="Rectangle 2"/>
          <p:cNvSpPr>
            <a:spLocks noGrp="1" noRot="1" noChangeAspect="1" noChangeArrowheads="1"/>
          </p:cNvSpPr>
          <p:nvPr>
            <p:ph type="sldImg"/>
          </p:nvPr>
        </p:nvSpPr>
        <p:spPr>
          <a:solidFill>
            <a:srgbClr val="FFFFFF"/>
          </a:solidFill>
          <a:ln/>
        </p:spPr>
      </p:sp>
      <p:sp>
        <p:nvSpPr>
          <p:cNvPr id="416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Times"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52269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1031"/>
          <p:cNvSpPr>
            <a:spLocks noGrp="1" noChangeArrowheads="1"/>
          </p:cNvSpPr>
          <p:nvPr>
            <p:ph type="sldNum" sz="quarter" idx="5"/>
          </p:nvPr>
        </p:nvSpPr>
        <p:spPr>
          <a:noFill/>
        </p:spPr>
        <p:txBody>
          <a:bodyPr/>
          <a:lstStyle/>
          <a:p>
            <a:fld id="{7915D463-E5C7-044D-910D-7A157EEF03B1}" type="slidenum">
              <a:rPr lang="en-US">
                <a:latin typeface="Times" pitchFamily="-65" charset="0"/>
                <a:ea typeface="ＭＳ Ｐゴシック" pitchFamily="-65" charset="-128"/>
                <a:cs typeface="ＭＳ Ｐゴシック" pitchFamily="-65" charset="-128"/>
              </a:rPr>
              <a:pPr/>
              <a:t>22</a:t>
            </a:fld>
            <a:endParaRPr lang="en-US">
              <a:latin typeface="Times" pitchFamily="-65" charset="0"/>
              <a:ea typeface="ＭＳ Ｐゴシック" pitchFamily="-65" charset="-128"/>
              <a:cs typeface="ＭＳ Ｐゴシック" pitchFamily="-65" charset="-128"/>
            </a:endParaRPr>
          </a:p>
        </p:txBody>
      </p:sp>
      <p:sp>
        <p:nvSpPr>
          <p:cNvPr id="416771" name="Rectangle 2"/>
          <p:cNvSpPr>
            <a:spLocks noGrp="1" noRot="1" noChangeAspect="1" noChangeArrowheads="1"/>
          </p:cNvSpPr>
          <p:nvPr>
            <p:ph type="sldImg"/>
          </p:nvPr>
        </p:nvSpPr>
        <p:spPr>
          <a:solidFill>
            <a:srgbClr val="FFFFFF"/>
          </a:solidFill>
          <a:ln/>
        </p:spPr>
      </p:sp>
      <p:sp>
        <p:nvSpPr>
          <p:cNvPr id="416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Times"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88731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1031"/>
          <p:cNvSpPr>
            <a:spLocks noGrp="1" noChangeArrowheads="1"/>
          </p:cNvSpPr>
          <p:nvPr>
            <p:ph type="sldNum" sz="quarter" idx="5"/>
          </p:nvPr>
        </p:nvSpPr>
        <p:spPr>
          <a:noFill/>
        </p:spPr>
        <p:txBody>
          <a:bodyPr/>
          <a:lstStyle/>
          <a:p>
            <a:fld id="{7915D463-E5C7-044D-910D-7A157EEF03B1}" type="slidenum">
              <a:rPr lang="en-US">
                <a:latin typeface="Times" pitchFamily="-65" charset="0"/>
                <a:ea typeface="ＭＳ Ｐゴシック" pitchFamily="-65" charset="-128"/>
                <a:cs typeface="ＭＳ Ｐゴシック" pitchFamily="-65" charset="-128"/>
              </a:rPr>
              <a:pPr/>
              <a:t>23</a:t>
            </a:fld>
            <a:endParaRPr lang="en-US">
              <a:latin typeface="Times" pitchFamily="-65" charset="0"/>
              <a:ea typeface="ＭＳ Ｐゴシック" pitchFamily="-65" charset="-128"/>
              <a:cs typeface="ＭＳ Ｐゴシック" pitchFamily="-65" charset="-128"/>
            </a:endParaRPr>
          </a:p>
        </p:txBody>
      </p:sp>
      <p:sp>
        <p:nvSpPr>
          <p:cNvPr id="416771" name="Rectangle 2"/>
          <p:cNvSpPr>
            <a:spLocks noGrp="1" noRot="1" noChangeAspect="1" noChangeArrowheads="1"/>
          </p:cNvSpPr>
          <p:nvPr>
            <p:ph type="sldImg"/>
          </p:nvPr>
        </p:nvSpPr>
        <p:spPr>
          <a:solidFill>
            <a:srgbClr val="FFFFFF"/>
          </a:solidFill>
          <a:ln/>
        </p:spPr>
      </p:sp>
      <p:sp>
        <p:nvSpPr>
          <p:cNvPr id="416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Times"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97633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1031"/>
          <p:cNvSpPr>
            <a:spLocks noGrp="1" noChangeArrowheads="1"/>
          </p:cNvSpPr>
          <p:nvPr>
            <p:ph type="sldNum" sz="quarter" idx="5"/>
          </p:nvPr>
        </p:nvSpPr>
        <p:spPr>
          <a:noFill/>
        </p:spPr>
        <p:txBody>
          <a:bodyPr/>
          <a:lstStyle/>
          <a:p>
            <a:fld id="{7915D463-E5C7-044D-910D-7A157EEF03B1}" type="slidenum">
              <a:rPr lang="en-US">
                <a:latin typeface="Times" pitchFamily="-65" charset="0"/>
                <a:ea typeface="ＭＳ Ｐゴシック" pitchFamily="-65" charset="-128"/>
                <a:cs typeface="ＭＳ Ｐゴシック" pitchFamily="-65" charset="-128"/>
              </a:rPr>
              <a:pPr/>
              <a:t>24</a:t>
            </a:fld>
            <a:endParaRPr lang="en-US">
              <a:latin typeface="Times" pitchFamily="-65" charset="0"/>
              <a:ea typeface="ＭＳ Ｐゴシック" pitchFamily="-65" charset="-128"/>
              <a:cs typeface="ＭＳ Ｐゴシック" pitchFamily="-65" charset="-128"/>
            </a:endParaRPr>
          </a:p>
        </p:txBody>
      </p:sp>
      <p:sp>
        <p:nvSpPr>
          <p:cNvPr id="416771" name="Rectangle 2"/>
          <p:cNvSpPr>
            <a:spLocks noGrp="1" noRot="1" noChangeAspect="1" noChangeArrowheads="1"/>
          </p:cNvSpPr>
          <p:nvPr>
            <p:ph type="sldImg"/>
          </p:nvPr>
        </p:nvSpPr>
        <p:spPr>
          <a:solidFill>
            <a:srgbClr val="FFFFFF"/>
          </a:solidFill>
          <a:ln/>
        </p:spPr>
      </p:sp>
      <p:sp>
        <p:nvSpPr>
          <p:cNvPr id="416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Times"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95340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A0613-B49B-234B-BB39-672A1BF9E19A}" type="slidenum">
              <a:rPr lang="en-US" smtClean="0"/>
              <a:pPr/>
              <a:t>25</a:t>
            </a:fld>
            <a:endParaRPr lang="en-US"/>
          </a:p>
        </p:txBody>
      </p:sp>
    </p:spTree>
    <p:extLst>
      <p:ext uri="{BB962C8B-B14F-4D97-AF65-F5344CB8AC3E}">
        <p14:creationId xmlns:p14="http://schemas.microsoft.com/office/powerpoint/2010/main" val="58115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26</a:t>
            </a:fld>
            <a:endParaRPr lang="en-US"/>
          </a:p>
        </p:txBody>
      </p:sp>
    </p:spTree>
    <p:extLst>
      <p:ext uri="{BB962C8B-B14F-4D97-AF65-F5344CB8AC3E}">
        <p14:creationId xmlns:p14="http://schemas.microsoft.com/office/powerpoint/2010/main" val="27436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AB5380-B6D9-B749-B9A6-10DF73B7366C}" type="slidenum">
              <a:rPr lang="en-US" smtClean="0"/>
              <a:t>27</a:t>
            </a:fld>
            <a:endParaRPr lang="en-US"/>
          </a:p>
        </p:txBody>
      </p:sp>
    </p:spTree>
    <p:extLst>
      <p:ext uri="{BB962C8B-B14F-4D97-AF65-F5344CB8AC3E}">
        <p14:creationId xmlns:p14="http://schemas.microsoft.com/office/powerpoint/2010/main" val="313930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AB5380-B6D9-B749-B9A6-10DF73B7366C}" type="slidenum">
              <a:rPr lang="en-US" smtClean="0"/>
              <a:t>28</a:t>
            </a:fld>
            <a:endParaRPr lang="en-US"/>
          </a:p>
        </p:txBody>
      </p:sp>
    </p:spTree>
    <p:extLst>
      <p:ext uri="{BB962C8B-B14F-4D97-AF65-F5344CB8AC3E}">
        <p14:creationId xmlns:p14="http://schemas.microsoft.com/office/powerpoint/2010/main" val="459192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AB5380-B6D9-B749-B9A6-10DF73B7366C}" type="slidenum">
              <a:rPr lang="en-US" smtClean="0"/>
              <a:t>29</a:t>
            </a:fld>
            <a:endParaRPr lang="en-US"/>
          </a:p>
        </p:txBody>
      </p:sp>
    </p:spTree>
    <p:extLst>
      <p:ext uri="{BB962C8B-B14F-4D97-AF65-F5344CB8AC3E}">
        <p14:creationId xmlns:p14="http://schemas.microsoft.com/office/powerpoint/2010/main" val="9446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4</a:t>
            </a:fld>
            <a:endParaRPr lang="en-US"/>
          </a:p>
        </p:txBody>
      </p:sp>
    </p:spTree>
    <p:extLst>
      <p:ext uri="{BB962C8B-B14F-4D97-AF65-F5344CB8AC3E}">
        <p14:creationId xmlns:p14="http://schemas.microsoft.com/office/powerpoint/2010/main" val="400606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AB5380-B6D9-B749-B9A6-10DF73B7366C}" type="slidenum">
              <a:rPr lang="en-US" smtClean="0"/>
              <a:t>30</a:t>
            </a:fld>
            <a:endParaRPr lang="en-US"/>
          </a:p>
        </p:txBody>
      </p:sp>
    </p:spTree>
    <p:extLst>
      <p:ext uri="{BB962C8B-B14F-4D97-AF65-F5344CB8AC3E}">
        <p14:creationId xmlns:p14="http://schemas.microsoft.com/office/powerpoint/2010/main" val="342547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31</a:t>
            </a:fld>
            <a:endParaRPr lang="en-US"/>
          </a:p>
        </p:txBody>
      </p:sp>
    </p:spTree>
    <p:extLst>
      <p:ext uri="{BB962C8B-B14F-4D97-AF65-F5344CB8AC3E}">
        <p14:creationId xmlns:p14="http://schemas.microsoft.com/office/powerpoint/2010/main" val="3519843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32</a:t>
            </a:fld>
            <a:endParaRPr lang="en-US"/>
          </a:p>
        </p:txBody>
      </p:sp>
    </p:spTree>
    <p:extLst>
      <p:ext uri="{BB962C8B-B14F-4D97-AF65-F5344CB8AC3E}">
        <p14:creationId xmlns:p14="http://schemas.microsoft.com/office/powerpoint/2010/main" val="365126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A0613-B49B-234B-BB39-672A1BF9E19A}" type="slidenum">
              <a:rPr lang="en-US" smtClean="0"/>
              <a:pPr/>
              <a:t>33</a:t>
            </a:fld>
            <a:endParaRPr lang="en-US"/>
          </a:p>
        </p:txBody>
      </p:sp>
    </p:spTree>
    <p:extLst>
      <p:ext uri="{BB962C8B-B14F-4D97-AF65-F5344CB8AC3E}">
        <p14:creationId xmlns:p14="http://schemas.microsoft.com/office/powerpoint/2010/main" val="12057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A0613-B49B-234B-BB39-672A1BF9E19A}" type="slidenum">
              <a:rPr lang="en-US" smtClean="0"/>
              <a:pPr/>
              <a:t>34</a:t>
            </a:fld>
            <a:endParaRPr lang="en-US"/>
          </a:p>
        </p:txBody>
      </p:sp>
    </p:spTree>
    <p:extLst>
      <p:ext uri="{BB962C8B-B14F-4D97-AF65-F5344CB8AC3E}">
        <p14:creationId xmlns:p14="http://schemas.microsoft.com/office/powerpoint/2010/main" val="1553971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35</a:t>
            </a:fld>
            <a:endParaRPr lang="en-US"/>
          </a:p>
        </p:txBody>
      </p:sp>
    </p:spTree>
    <p:extLst>
      <p:ext uri="{BB962C8B-B14F-4D97-AF65-F5344CB8AC3E}">
        <p14:creationId xmlns:p14="http://schemas.microsoft.com/office/powerpoint/2010/main" val="181059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6</a:t>
            </a:fld>
            <a:endParaRPr lang="en-US"/>
          </a:p>
        </p:txBody>
      </p:sp>
    </p:spTree>
    <p:extLst>
      <p:ext uri="{BB962C8B-B14F-4D97-AF65-F5344CB8AC3E}">
        <p14:creationId xmlns:p14="http://schemas.microsoft.com/office/powerpoint/2010/main" val="99420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14</a:t>
            </a:fld>
            <a:endParaRPr lang="en-US"/>
          </a:p>
        </p:txBody>
      </p:sp>
    </p:spTree>
    <p:extLst>
      <p:ext uri="{BB962C8B-B14F-4D97-AF65-F5344CB8AC3E}">
        <p14:creationId xmlns:p14="http://schemas.microsoft.com/office/powerpoint/2010/main" val="287514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1031"/>
          <p:cNvSpPr>
            <a:spLocks noGrp="1" noChangeArrowheads="1"/>
          </p:cNvSpPr>
          <p:nvPr>
            <p:ph type="sldNum" sz="quarter" idx="5"/>
          </p:nvPr>
        </p:nvSpPr>
        <p:spPr>
          <a:noFill/>
        </p:spPr>
        <p:txBody>
          <a:bodyPr/>
          <a:lstStyle/>
          <a:p>
            <a:fld id="{7915D463-E5C7-044D-910D-7A157EEF03B1}" type="slidenum">
              <a:rPr lang="en-US">
                <a:latin typeface="Times" pitchFamily="-65" charset="0"/>
                <a:ea typeface="ＭＳ Ｐゴシック" pitchFamily="-65" charset="-128"/>
                <a:cs typeface="ＭＳ Ｐゴシック" pitchFamily="-65" charset="-128"/>
              </a:rPr>
              <a:pPr/>
              <a:t>15</a:t>
            </a:fld>
            <a:endParaRPr lang="en-US">
              <a:latin typeface="Times" pitchFamily="-65" charset="0"/>
              <a:ea typeface="ＭＳ Ｐゴシック" pitchFamily="-65" charset="-128"/>
              <a:cs typeface="ＭＳ Ｐゴシック" pitchFamily="-65" charset="-128"/>
            </a:endParaRPr>
          </a:p>
        </p:txBody>
      </p:sp>
      <p:sp>
        <p:nvSpPr>
          <p:cNvPr id="416771" name="Rectangle 2"/>
          <p:cNvSpPr>
            <a:spLocks noGrp="1" noRot="1" noChangeAspect="1" noChangeArrowheads="1"/>
          </p:cNvSpPr>
          <p:nvPr>
            <p:ph type="sldImg"/>
          </p:nvPr>
        </p:nvSpPr>
        <p:spPr>
          <a:solidFill>
            <a:srgbClr val="FFFFFF"/>
          </a:solidFill>
          <a:ln/>
        </p:spPr>
      </p:sp>
      <p:sp>
        <p:nvSpPr>
          <p:cNvPr id="416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Times"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22216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0A604-36E9-964D-BA08-34F3BDC0119A}" type="slidenum">
              <a:rPr lang="en-US" smtClean="0"/>
              <a:t>16</a:t>
            </a:fld>
            <a:endParaRPr lang="en-US"/>
          </a:p>
        </p:txBody>
      </p:sp>
    </p:spTree>
    <p:extLst>
      <p:ext uri="{BB962C8B-B14F-4D97-AF65-F5344CB8AC3E}">
        <p14:creationId xmlns:p14="http://schemas.microsoft.com/office/powerpoint/2010/main" val="138473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E4752-C377-9043-9432-1288F0E2F755}" type="slidenum">
              <a:rPr lang="en-US" smtClean="0"/>
              <a:t>17</a:t>
            </a:fld>
            <a:endParaRPr lang="en-US"/>
          </a:p>
        </p:txBody>
      </p:sp>
    </p:spTree>
    <p:extLst>
      <p:ext uri="{BB962C8B-B14F-4D97-AF65-F5344CB8AC3E}">
        <p14:creationId xmlns:p14="http://schemas.microsoft.com/office/powerpoint/2010/main" val="365440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E4752-C377-9043-9432-1288F0E2F755}" type="slidenum">
              <a:rPr lang="en-US" smtClean="0"/>
              <a:t>18</a:t>
            </a:fld>
            <a:endParaRPr lang="en-US"/>
          </a:p>
        </p:txBody>
      </p:sp>
    </p:spTree>
    <p:extLst>
      <p:ext uri="{BB962C8B-B14F-4D97-AF65-F5344CB8AC3E}">
        <p14:creationId xmlns:p14="http://schemas.microsoft.com/office/powerpoint/2010/main" val="134549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A0613-B49B-234B-BB39-672A1BF9E19A}" type="slidenum">
              <a:rPr lang="en-US" smtClean="0"/>
              <a:pPr/>
              <a:t>19</a:t>
            </a:fld>
            <a:endParaRPr lang="en-US"/>
          </a:p>
        </p:txBody>
      </p:sp>
    </p:spTree>
    <p:extLst>
      <p:ext uri="{BB962C8B-B14F-4D97-AF65-F5344CB8AC3E}">
        <p14:creationId xmlns:p14="http://schemas.microsoft.com/office/powerpoint/2010/main" val="40177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A247-5766-AA4E-8A4D-F93091D3E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3C74E3-0EB4-D442-A89E-BE56424A1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1E2FC0-4228-A340-860C-D62E893168D0}"/>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5" name="Footer Placeholder 4">
            <a:extLst>
              <a:ext uri="{FF2B5EF4-FFF2-40B4-BE49-F238E27FC236}">
                <a16:creationId xmlns:a16="http://schemas.microsoft.com/office/drawing/2014/main" id="{A214AB50-57C6-7B43-AA6D-4CB296C89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A02BB-B3C6-DA48-BF93-3A4D034F832E}"/>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347076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F5AC-7F84-A341-88BE-0405B03DC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E95A3A-5F35-1143-9273-82D8CC1DC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28683-AAC8-F04B-97C0-9E6634D4DE13}"/>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5" name="Footer Placeholder 4">
            <a:extLst>
              <a:ext uri="{FF2B5EF4-FFF2-40B4-BE49-F238E27FC236}">
                <a16:creationId xmlns:a16="http://schemas.microsoft.com/office/drawing/2014/main" id="{3AA6DB0F-42DE-A04D-97CE-D3CC70A59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BC787-2CF7-954E-8E8C-C0A7C334A521}"/>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203490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2F7F1-1ED6-6A4C-ADFF-3B0C40ACA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60A57F-DF56-9F4F-BA5D-1A51582FAA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3A173-0FEF-6343-9D06-FC3BCC546FDC}"/>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5" name="Footer Placeholder 4">
            <a:extLst>
              <a:ext uri="{FF2B5EF4-FFF2-40B4-BE49-F238E27FC236}">
                <a16:creationId xmlns:a16="http://schemas.microsoft.com/office/drawing/2014/main" id="{8B3DD0A7-A49A-7F45-A9B9-427F9FD23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A3CC1-5921-5D47-8E49-4CC18ABA2E8A}"/>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397385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41D0-99C4-B143-82A1-AA528A3CD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F71270-167C-CB4A-A39C-8C883F45A3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C54A9-E1FD-1043-A87D-D10D668E013C}"/>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5" name="Footer Placeholder 4">
            <a:extLst>
              <a:ext uri="{FF2B5EF4-FFF2-40B4-BE49-F238E27FC236}">
                <a16:creationId xmlns:a16="http://schemas.microsoft.com/office/drawing/2014/main" id="{F41BAEBC-4EBE-9440-95CC-6955FE29D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27AAE-9119-3D4D-92D4-59554BF0EC55}"/>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353727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B4A2-68DC-064E-B9DD-CB63345FA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41700A-D01B-A241-A5A1-B733A810F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444407-E59B-1541-A906-0E1975010AEC}"/>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5" name="Footer Placeholder 4">
            <a:extLst>
              <a:ext uri="{FF2B5EF4-FFF2-40B4-BE49-F238E27FC236}">
                <a16:creationId xmlns:a16="http://schemas.microsoft.com/office/drawing/2014/main" id="{27993244-96F3-3E41-91F7-DC285623C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9D242-5998-2541-A724-37BEE7596650}"/>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333045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40BF-66A9-EA4E-B43A-40C212790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65FC1-373E-5C4C-A08F-51F053B852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15EA7-6DC9-404F-AE15-1DEC53308A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157ADE-6ED4-9F4A-B5D9-217D7A96FB57}"/>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6" name="Footer Placeholder 5">
            <a:extLst>
              <a:ext uri="{FF2B5EF4-FFF2-40B4-BE49-F238E27FC236}">
                <a16:creationId xmlns:a16="http://schemas.microsoft.com/office/drawing/2014/main" id="{A700D0DC-E4B0-C344-9BF0-5D54BFDBB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10729-AFB4-9B4C-8469-43D1D63818F3}"/>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69344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C6C5-44F9-6B49-BFD4-8F9CF9C836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A8A0CC-F682-0546-90E4-5B45B4943C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CDC228-0532-B547-B24B-C32D4D3276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0AA2D-3227-8645-87E3-11F89A820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AA26BD-FC88-8249-AF8F-9948EF78DF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D3E1F-698B-2243-81F0-F50C41626BC0}"/>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8" name="Footer Placeholder 7">
            <a:extLst>
              <a:ext uri="{FF2B5EF4-FFF2-40B4-BE49-F238E27FC236}">
                <a16:creationId xmlns:a16="http://schemas.microsoft.com/office/drawing/2014/main" id="{D5487D8E-D370-5041-A157-64529771F1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0EC8F1-8E97-BA40-9150-FB83EB4CE696}"/>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370210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526D-547C-0944-9046-4933512CA9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748206-5A14-2A4F-A4F9-C73AC2BB4613}"/>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4" name="Footer Placeholder 3">
            <a:extLst>
              <a:ext uri="{FF2B5EF4-FFF2-40B4-BE49-F238E27FC236}">
                <a16:creationId xmlns:a16="http://schemas.microsoft.com/office/drawing/2014/main" id="{07FA5CEA-CE44-3743-9021-CDDFB4591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D2320-FB71-964A-9256-A4694FA2B967}"/>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224044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7C41C-5A7E-F24A-89A1-E57D3D2950B8}"/>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3" name="Footer Placeholder 2">
            <a:extLst>
              <a:ext uri="{FF2B5EF4-FFF2-40B4-BE49-F238E27FC236}">
                <a16:creationId xmlns:a16="http://schemas.microsoft.com/office/drawing/2014/main" id="{FB6C76E7-B6DE-C646-96D5-58D21B3618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B81B3B-7831-3A49-BFF0-3E326CA9501C}"/>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22353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3F92-FFC7-014B-88CA-BEC318D77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1A33BB-82E3-214D-A9F2-2EB9C92D0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CC9373-3C90-6145-B8AD-FC1542C58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C51A5A-5930-5740-9C84-533EAF81AE0D}"/>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6" name="Footer Placeholder 5">
            <a:extLst>
              <a:ext uri="{FF2B5EF4-FFF2-40B4-BE49-F238E27FC236}">
                <a16:creationId xmlns:a16="http://schemas.microsoft.com/office/drawing/2014/main" id="{C96D172F-F961-6446-B3F1-89BFC480A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074D-C11D-604F-A6A6-03BA9018EC9A}"/>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136559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8CF6-BBE0-E543-9481-1050C0FC6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0B417-00A5-5F4B-95D4-D8D5C0365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51B78B-0279-AC4B-9F54-2030736C9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177887-6C8A-F74E-8420-865185CC2AD5}"/>
              </a:ext>
            </a:extLst>
          </p:cNvPr>
          <p:cNvSpPr>
            <a:spLocks noGrp="1"/>
          </p:cNvSpPr>
          <p:nvPr>
            <p:ph type="dt" sz="half" idx="10"/>
          </p:nvPr>
        </p:nvSpPr>
        <p:spPr/>
        <p:txBody>
          <a:bodyPr/>
          <a:lstStyle/>
          <a:p>
            <a:fld id="{221720BA-614D-A546-A62C-030599DD169E}" type="datetimeFigureOut">
              <a:rPr lang="en-US" smtClean="0"/>
              <a:t>10/20/20</a:t>
            </a:fld>
            <a:endParaRPr lang="en-US"/>
          </a:p>
        </p:txBody>
      </p:sp>
      <p:sp>
        <p:nvSpPr>
          <p:cNvPr id="6" name="Footer Placeholder 5">
            <a:extLst>
              <a:ext uri="{FF2B5EF4-FFF2-40B4-BE49-F238E27FC236}">
                <a16:creationId xmlns:a16="http://schemas.microsoft.com/office/drawing/2014/main" id="{1BB989AB-3EF5-9A49-BD2D-7C5099170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F3B57-299A-944A-85B4-C9CE94AB88BF}"/>
              </a:ext>
            </a:extLst>
          </p:cNvPr>
          <p:cNvSpPr>
            <a:spLocks noGrp="1"/>
          </p:cNvSpPr>
          <p:nvPr>
            <p:ph type="sldNum" sz="quarter" idx="12"/>
          </p:nvPr>
        </p:nvSpPr>
        <p:spPr/>
        <p:txBody>
          <a:bodyPr/>
          <a:lstStyle/>
          <a:p>
            <a:fld id="{45AE1F3C-1851-E349-A7C6-97A4341D9730}" type="slidenum">
              <a:rPr lang="en-US" smtClean="0"/>
              <a:t>‹#›</a:t>
            </a:fld>
            <a:endParaRPr lang="en-US"/>
          </a:p>
        </p:txBody>
      </p:sp>
    </p:spTree>
    <p:extLst>
      <p:ext uri="{BB962C8B-B14F-4D97-AF65-F5344CB8AC3E}">
        <p14:creationId xmlns:p14="http://schemas.microsoft.com/office/powerpoint/2010/main" val="9933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D08919-745C-3A4C-8649-A2B6068A2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3893CC-AC8D-D448-BC55-8834D0C58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619B5-0C87-8B46-9EC3-8E76AA48EB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720BA-614D-A546-A62C-030599DD169E}" type="datetimeFigureOut">
              <a:rPr lang="en-US" smtClean="0"/>
              <a:t>10/20/20</a:t>
            </a:fld>
            <a:endParaRPr lang="en-US"/>
          </a:p>
        </p:txBody>
      </p:sp>
      <p:sp>
        <p:nvSpPr>
          <p:cNvPr id="5" name="Footer Placeholder 4">
            <a:extLst>
              <a:ext uri="{FF2B5EF4-FFF2-40B4-BE49-F238E27FC236}">
                <a16:creationId xmlns:a16="http://schemas.microsoft.com/office/drawing/2014/main" id="{7D0946DD-C483-5F4A-BA28-5F6B7CCC8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D4BF19-172B-2B46-96D7-072404709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E1F3C-1851-E349-A7C6-97A4341D9730}" type="slidenum">
              <a:rPr lang="en-US" smtClean="0"/>
              <a:t>‹#›</a:t>
            </a:fld>
            <a:endParaRPr lang="en-US"/>
          </a:p>
        </p:txBody>
      </p:sp>
    </p:spTree>
    <p:extLst>
      <p:ext uri="{BB962C8B-B14F-4D97-AF65-F5344CB8AC3E}">
        <p14:creationId xmlns:p14="http://schemas.microsoft.com/office/powerpoint/2010/main" val="97282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3.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cid:image007.jpg@01D5FBC5.EFCA769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361406" y="1067988"/>
            <a:ext cx="12335691" cy="4415470"/>
          </a:xfrm>
        </p:spPr>
        <p:txBody>
          <a:bodyPr>
            <a:normAutofit/>
          </a:bodyPr>
          <a:lstStyle/>
          <a:p>
            <a:pPr algn="l"/>
            <a:br>
              <a:rPr lang="en-US" sz="4000" dirty="0">
                <a:solidFill>
                  <a:schemeClr val="bg1"/>
                </a:solidFill>
                <a:latin typeface="Helvetica" pitchFamily="2" charset="0"/>
              </a:rPr>
            </a:br>
            <a:r>
              <a:rPr lang="en-US" sz="4000" dirty="0">
                <a:solidFill>
                  <a:schemeClr val="bg1"/>
                </a:solidFill>
                <a:latin typeface="Helvetica" pitchFamily="2" charset="0"/>
              </a:rPr>
              <a:t> </a:t>
            </a:r>
            <a:br>
              <a:rPr lang="en-US" sz="7300" dirty="0">
                <a:solidFill>
                  <a:schemeClr val="bg1"/>
                </a:solidFill>
              </a:rPr>
            </a:br>
            <a:r>
              <a:rPr lang="en-US" sz="7300" dirty="0">
                <a:solidFill>
                  <a:srgbClr val="FFFF00"/>
                </a:solidFill>
              </a:rPr>
              <a:t>designing a</a:t>
            </a:r>
            <a:r>
              <a:rPr lang="en-US" sz="7300" dirty="0">
                <a:solidFill>
                  <a:schemeClr val="bg1"/>
                </a:solidFill>
              </a:rPr>
              <a:t> </a:t>
            </a:r>
            <a:r>
              <a:rPr lang="en-US" sz="7300" dirty="0">
                <a:solidFill>
                  <a:srgbClr val="FFFF00"/>
                </a:solidFill>
              </a:rPr>
              <a:t>resilient planet</a:t>
            </a:r>
            <a:br>
              <a:rPr lang="en-US" b="1" dirty="0">
                <a:solidFill>
                  <a:srgbClr val="FFFF00"/>
                </a:solidFill>
              </a:rPr>
            </a:br>
            <a:br>
              <a:rPr lang="en-US" b="1" dirty="0">
                <a:solidFill>
                  <a:srgbClr val="FFFF00"/>
                </a:solidFill>
              </a:rPr>
            </a:br>
            <a:r>
              <a:rPr lang="en-US" dirty="0">
                <a:solidFill>
                  <a:schemeClr val="bg1"/>
                </a:solidFill>
              </a:rPr>
              <a:t>Ken </a:t>
            </a:r>
            <a:r>
              <a:rPr lang="en-US" dirty="0" err="1">
                <a:solidFill>
                  <a:schemeClr val="bg1"/>
                </a:solidFill>
              </a:rPr>
              <a:t>Yeang</a:t>
            </a:r>
            <a:endParaRPr lang="en-US" dirty="0">
              <a:solidFill>
                <a:schemeClr val="bg1"/>
              </a:solidFill>
            </a:endParaRPr>
          </a:p>
        </p:txBody>
      </p:sp>
    </p:spTree>
    <p:extLst>
      <p:ext uri="{BB962C8B-B14F-4D97-AF65-F5344CB8AC3E}">
        <p14:creationId xmlns:p14="http://schemas.microsoft.com/office/powerpoint/2010/main" val="32158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Rectangle 35"/>
          <p:cNvSpPr>
            <a:spLocks noChangeArrowheads="1"/>
          </p:cNvSpPr>
          <p:nvPr/>
        </p:nvSpPr>
        <p:spPr bwMode="auto">
          <a:xfrm>
            <a:off x="5705250" y="4992626"/>
            <a:ext cx="1444626" cy="748923"/>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3200" baseline="30000" dirty="0">
                <a:solidFill>
                  <a:srgbClr val="FFFFFF"/>
                </a:solidFill>
                <a:latin typeface="N Helvetica Narrow" charset="0"/>
              </a:rPr>
              <a:t>prosthetic </a:t>
            </a:r>
          </a:p>
          <a:p>
            <a:pPr eaLnBrk="0" hangingPunct="0"/>
            <a:r>
              <a:rPr lang="en-GB" sz="3200" baseline="30000" dirty="0">
                <a:solidFill>
                  <a:srgbClr val="FFFFFF"/>
                </a:solidFill>
                <a:latin typeface="N Helvetica Narrow" charset="0"/>
              </a:rPr>
              <a:t>device</a:t>
            </a:r>
            <a:endParaRPr lang="en-GB" sz="4800" baseline="30000" dirty="0">
              <a:solidFill>
                <a:srgbClr val="FFFFFF"/>
              </a:solidFill>
              <a:latin typeface="SimSun" panose="02010600030101010101" pitchFamily="2" charset="-122"/>
              <a:ea typeface="SimSun" panose="02010600030101010101" pitchFamily="2" charset="-122"/>
            </a:endParaRPr>
          </a:p>
        </p:txBody>
      </p:sp>
      <p:sp>
        <p:nvSpPr>
          <p:cNvPr id="40" name="Rectangle 39"/>
          <p:cNvSpPr>
            <a:spLocks noChangeArrowheads="1"/>
          </p:cNvSpPr>
          <p:nvPr/>
        </p:nvSpPr>
        <p:spPr bwMode="auto">
          <a:xfrm>
            <a:off x="7204596" y="450211"/>
            <a:ext cx="2971800" cy="2743200"/>
          </a:xfrm>
          <a:prstGeom prst="rect">
            <a:avLst/>
          </a:prstGeom>
          <a:solidFill>
            <a:schemeClr val="tx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42" name="Rectangle 41"/>
          <p:cNvSpPr>
            <a:spLocks noChangeArrowheads="1"/>
          </p:cNvSpPr>
          <p:nvPr/>
        </p:nvSpPr>
        <p:spPr bwMode="auto">
          <a:xfrm>
            <a:off x="2628901" y="6325393"/>
            <a:ext cx="19669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2800" baseline="30000">
                <a:latin typeface="N Helvetica Narrow" charset="0"/>
              </a:rPr>
              <a:t>human organism </a:t>
            </a:r>
            <a:endParaRPr lang="en-US" sz="2800"/>
          </a:p>
        </p:txBody>
      </p:sp>
      <p:sp>
        <p:nvSpPr>
          <p:cNvPr id="43" name="Rectangle 42"/>
          <p:cNvSpPr>
            <a:spLocks noChangeArrowheads="1"/>
          </p:cNvSpPr>
          <p:nvPr/>
        </p:nvSpPr>
        <p:spPr bwMode="auto">
          <a:xfrm>
            <a:off x="7772780" y="53869"/>
            <a:ext cx="2133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dirty="0"/>
          </a:p>
        </p:txBody>
      </p:sp>
      <p:sp>
        <p:nvSpPr>
          <p:cNvPr id="44" name="Rectangle 43"/>
          <p:cNvSpPr>
            <a:spLocks noChangeArrowheads="1"/>
          </p:cNvSpPr>
          <p:nvPr/>
        </p:nvSpPr>
        <p:spPr bwMode="auto">
          <a:xfrm>
            <a:off x="8267700" y="4734053"/>
            <a:ext cx="990600" cy="1447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54" name="Rectangle 53"/>
          <p:cNvSpPr>
            <a:spLocks noChangeArrowheads="1"/>
          </p:cNvSpPr>
          <p:nvPr/>
        </p:nvSpPr>
        <p:spPr bwMode="auto">
          <a:xfrm>
            <a:off x="8116780" y="17772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pic>
        <p:nvPicPr>
          <p:cNvPr id="15" name="Picture 14"/>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2327027" y="761396"/>
            <a:ext cx="2497138" cy="5638800"/>
          </a:xfrm>
          <a:prstGeom prst="rect">
            <a:avLst/>
          </a:prstGeom>
          <a:noFill/>
          <a:ln w="1905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Rectangle 17"/>
          <p:cNvSpPr>
            <a:spLocks noChangeArrowheads="1"/>
          </p:cNvSpPr>
          <p:nvPr/>
        </p:nvSpPr>
        <p:spPr bwMode="auto">
          <a:xfrm>
            <a:off x="2630380" y="17518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19" name="Text Box 1028"/>
          <p:cNvSpPr txBox="1">
            <a:spLocks noChangeArrowheads="1"/>
          </p:cNvSpPr>
          <p:nvPr/>
        </p:nvSpPr>
        <p:spPr bwMode="auto">
          <a:xfrm>
            <a:off x="5343377" y="850679"/>
            <a:ext cx="1828692" cy="1077218"/>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algn="ctr"/>
            <a:r>
              <a:rPr lang="en-GB" sz="3200" baseline="30000" dirty="0">
                <a:solidFill>
                  <a:srgbClr val="FFFFFF"/>
                </a:solidFill>
                <a:latin typeface="N Helvetica Narrow" charset="0"/>
              </a:rPr>
              <a:t>host organism</a:t>
            </a:r>
          </a:p>
          <a:p>
            <a:pPr algn="ctr"/>
            <a:endParaRPr lang="en-GB" sz="3200" baseline="30000" dirty="0">
              <a:solidFill>
                <a:srgbClr val="FFFFFF"/>
              </a:solidFill>
              <a:latin typeface="Adobe Garamond Pro" panose="02020502060506020403" pitchFamily="18" charset="0"/>
              <a:ea typeface="MS PGothic" panose="020B0600070205080204" pitchFamily="34" charset="-128"/>
            </a:endParaRPr>
          </a:p>
        </p:txBody>
      </p:sp>
      <p:sp>
        <p:nvSpPr>
          <p:cNvPr id="34" name="Rectangle 33"/>
          <p:cNvSpPr/>
          <p:nvPr/>
        </p:nvSpPr>
        <p:spPr>
          <a:xfrm>
            <a:off x="9108372" y="4003218"/>
            <a:ext cx="212271" cy="199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1031"/>
          <p:cNvSpPr>
            <a:spLocks noChangeShapeType="1"/>
          </p:cNvSpPr>
          <p:nvPr/>
        </p:nvSpPr>
        <p:spPr bwMode="auto">
          <a:xfrm>
            <a:off x="2857500" y="2058193"/>
            <a:ext cx="2805220" cy="3124320"/>
          </a:xfrm>
          <a:prstGeom prst="line">
            <a:avLst/>
          </a:prstGeom>
          <a:noFill/>
          <a:ln w="28575" cmpd="sng">
            <a:solidFill>
              <a:srgbClr val="FF0000"/>
            </a:solidFill>
            <a:round/>
            <a:headEnd type="stealth"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 name="Rectangle 2"/>
          <p:cNvSpPr/>
          <p:nvPr/>
        </p:nvSpPr>
        <p:spPr>
          <a:xfrm>
            <a:off x="8604900" y="-578498"/>
            <a:ext cx="121480"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8221035" y="994066"/>
            <a:ext cx="22669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Line 1030">
            <a:extLst>
              <a:ext uri="{FF2B5EF4-FFF2-40B4-BE49-F238E27FC236}">
                <a16:creationId xmlns:a16="http://schemas.microsoft.com/office/drawing/2014/main" id="{B73ED11D-C976-3E4D-ACCF-241714611BDC}"/>
              </a:ext>
            </a:extLst>
          </p:cNvPr>
          <p:cNvSpPr>
            <a:spLocks noChangeShapeType="1"/>
          </p:cNvSpPr>
          <p:nvPr/>
        </p:nvSpPr>
        <p:spPr bwMode="auto">
          <a:xfrm flipV="1">
            <a:off x="3551270" y="989209"/>
            <a:ext cx="1792107" cy="1003836"/>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49" name="Rectangle 24">
            <a:extLst>
              <a:ext uri="{FF2B5EF4-FFF2-40B4-BE49-F238E27FC236}">
                <a16:creationId xmlns:a16="http://schemas.microsoft.com/office/drawing/2014/main" id="{2BA16359-EF29-D94B-A262-312694DEE17E}"/>
              </a:ext>
            </a:extLst>
          </p:cNvPr>
          <p:cNvSpPr>
            <a:spLocks noChangeArrowheads="1"/>
          </p:cNvSpPr>
          <p:nvPr/>
        </p:nvSpPr>
        <p:spPr bwMode="auto">
          <a:xfrm>
            <a:off x="8443865" y="79746"/>
            <a:ext cx="2496709"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dirty="0">
                <a:solidFill>
                  <a:srgbClr val="FFFFFF"/>
                </a:solidFill>
                <a:latin typeface="N Helvetica Narrow" charset="0"/>
              </a:rPr>
              <a:t>the biosphere</a:t>
            </a:r>
          </a:p>
          <a:p>
            <a:pPr eaLnBrk="0" hangingPunct="0"/>
            <a:r>
              <a:rPr lang="en-US" sz="2000" dirty="0">
                <a:solidFill>
                  <a:srgbClr val="FFFFFF"/>
                </a:solidFill>
                <a:latin typeface="N Helvetica Narrow" charset="0"/>
              </a:rPr>
              <a:t>biogeochemical cycles</a:t>
            </a:r>
          </a:p>
          <a:p>
            <a:pPr eaLnBrk="0" hangingPunct="0"/>
            <a:r>
              <a:rPr lang="en-US" sz="2000" dirty="0">
                <a:solidFill>
                  <a:srgbClr val="FFFFFF"/>
                </a:solidFill>
                <a:latin typeface="N Helvetica Narrow" charset="0"/>
              </a:rPr>
              <a:t>natural systems</a:t>
            </a:r>
          </a:p>
          <a:p>
            <a:pPr eaLnBrk="0" hangingPunct="0"/>
            <a:endParaRPr lang="en-GB" sz="1400" b="1" dirty="0">
              <a:solidFill>
                <a:srgbClr val="FFFFFF"/>
              </a:solidFill>
              <a:latin typeface="N Helvetica Narrow" charset="0"/>
            </a:endParaRPr>
          </a:p>
        </p:txBody>
      </p:sp>
      <p:pic>
        <p:nvPicPr>
          <p:cNvPr id="25" name="Picture 24">
            <a:extLst>
              <a:ext uri="{FF2B5EF4-FFF2-40B4-BE49-F238E27FC236}">
                <a16:creationId xmlns:a16="http://schemas.microsoft.com/office/drawing/2014/main" id="{0E9E5528-7750-8A46-99A5-E6A53251C09A}"/>
              </a:ext>
            </a:extLst>
          </p:cNvPr>
          <p:cNvPicPr>
            <a:picLocks noChangeAspect="1" noChangeArrowheads="1"/>
          </p:cNvPicPr>
          <p:nvPr/>
        </p:nvPicPr>
        <p:blipFill rotWithShape="1">
          <a:blip r:embed="rId4" cstate="screen">
            <a:lum bright="-30000" contrast="36000"/>
            <a:extLst>
              <a:ext uri="{28A0092B-C50C-407E-A947-70E740481C1C}">
                <a14:useLocalDpi xmlns:a14="http://schemas.microsoft.com/office/drawing/2010/main"/>
              </a:ext>
            </a:extLst>
          </a:blip>
          <a:srcRect/>
          <a:stretch/>
        </p:blipFill>
        <p:spPr bwMode="auto">
          <a:xfrm>
            <a:off x="9043049" y="3906294"/>
            <a:ext cx="794494" cy="124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0538B08B-91C3-5B40-9714-CC3E7472D7BA}"/>
              </a:ext>
            </a:extLst>
          </p:cNvPr>
          <p:cNvSpPr/>
          <p:nvPr/>
        </p:nvSpPr>
        <p:spPr>
          <a:xfrm>
            <a:off x="8664731" y="5175071"/>
            <a:ext cx="2631746" cy="2226250"/>
          </a:xfrm>
          <a:prstGeom prst="rect">
            <a:avLst/>
          </a:prstGeom>
        </p:spPr>
        <p:txBody>
          <a:bodyPr wrap="none">
            <a:spAutoFit/>
          </a:bodyPr>
          <a:lstStyle/>
          <a:p>
            <a:pPr eaLnBrk="0" hangingPunct="0"/>
            <a:r>
              <a:rPr lang="en-GB" sz="3200" baseline="30000" dirty="0">
                <a:solidFill>
                  <a:schemeClr val="bg1"/>
                </a:solidFill>
                <a:latin typeface="N Helvetica Narrow" charset="0"/>
              </a:rPr>
              <a:t>built systems</a:t>
            </a:r>
          </a:p>
          <a:p>
            <a:pPr eaLnBrk="0" hangingPunct="0"/>
            <a:r>
              <a:rPr lang="en-GB" sz="3200" baseline="30000" dirty="0">
                <a:solidFill>
                  <a:schemeClr val="bg1"/>
                </a:solidFill>
                <a:latin typeface="N Helvetica Narrow" charset="0"/>
              </a:rPr>
              <a:t>technology</a:t>
            </a:r>
          </a:p>
          <a:p>
            <a:pPr eaLnBrk="0" hangingPunct="0"/>
            <a:r>
              <a:rPr lang="en-GB" sz="3200" baseline="30000" dirty="0">
                <a:solidFill>
                  <a:schemeClr val="bg1"/>
                </a:solidFill>
                <a:latin typeface="N Helvetica Narrow" charset="0"/>
              </a:rPr>
              <a:t>artefacts</a:t>
            </a:r>
          </a:p>
          <a:p>
            <a:pPr eaLnBrk="0" hangingPunct="0"/>
            <a:r>
              <a:rPr lang="en-GB" sz="3200" baseline="30000" dirty="0">
                <a:solidFill>
                  <a:schemeClr val="bg1"/>
                </a:solidFill>
                <a:latin typeface="N Helvetica Narrow" charset="0"/>
              </a:rPr>
              <a:t>semi-artificial systems</a:t>
            </a:r>
          </a:p>
          <a:p>
            <a:pPr eaLnBrk="0" hangingPunct="0"/>
            <a:r>
              <a:rPr lang="en-GB" sz="3200" baseline="30000" dirty="0">
                <a:solidFill>
                  <a:schemeClr val="bg1"/>
                </a:solidFill>
                <a:latin typeface="N Helvetica Narrow" charset="0"/>
              </a:rPr>
              <a:t> </a:t>
            </a:r>
          </a:p>
          <a:p>
            <a:pPr eaLnBrk="0" hangingPunct="0"/>
            <a:r>
              <a:rPr lang="en-GB" sz="3200" baseline="30000" dirty="0" err="1">
                <a:latin typeface="N Helvetica Narrow" charset="0"/>
              </a:rPr>
              <a:t>lt</a:t>
            </a:r>
            <a:r>
              <a:rPr lang="en-GB" sz="3200" dirty="0">
                <a:latin typeface="N Helvetica Narrow" charset="0"/>
              </a:rPr>
              <a:t>  e</a:t>
            </a:r>
            <a:r>
              <a:rPr lang="en-GB" sz="2000" dirty="0">
                <a:latin typeface="N Helvetica Narrow" charset="0"/>
              </a:rPr>
              <a:t>nvironment</a:t>
            </a:r>
            <a:endParaRPr lang="en-GB" sz="3200" baseline="30000" dirty="0">
              <a:latin typeface="N Helvetica Narrow" charset="0"/>
            </a:endParaRPr>
          </a:p>
        </p:txBody>
      </p:sp>
      <p:sp>
        <p:nvSpPr>
          <p:cNvPr id="27" name="Line 1030">
            <a:extLst>
              <a:ext uri="{FF2B5EF4-FFF2-40B4-BE49-F238E27FC236}">
                <a16:creationId xmlns:a16="http://schemas.microsoft.com/office/drawing/2014/main" id="{4EE8F62E-C460-9D4E-A939-39541153D52C}"/>
              </a:ext>
            </a:extLst>
          </p:cNvPr>
          <p:cNvSpPr>
            <a:spLocks noChangeShapeType="1"/>
          </p:cNvSpPr>
          <p:nvPr/>
        </p:nvSpPr>
        <p:spPr bwMode="auto">
          <a:xfrm flipH="1">
            <a:off x="6964759" y="4202630"/>
            <a:ext cx="2141495" cy="910422"/>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0" name="Line 1030">
            <a:extLst>
              <a:ext uri="{FF2B5EF4-FFF2-40B4-BE49-F238E27FC236}">
                <a16:creationId xmlns:a16="http://schemas.microsoft.com/office/drawing/2014/main" id="{AC53B02A-DCAA-3D49-A7AF-7CB699D1F56F}"/>
              </a:ext>
            </a:extLst>
          </p:cNvPr>
          <p:cNvSpPr>
            <a:spLocks noChangeShapeType="1"/>
          </p:cNvSpPr>
          <p:nvPr/>
        </p:nvSpPr>
        <p:spPr bwMode="auto">
          <a:xfrm flipH="1" flipV="1">
            <a:off x="9043050" y="2086508"/>
            <a:ext cx="364914" cy="1996425"/>
          </a:xfrm>
          <a:prstGeom prst="line">
            <a:avLst/>
          </a:prstGeom>
          <a:noFill/>
          <a:ln w="38100" cmpd="sng">
            <a:solidFill>
              <a:srgbClr val="FF0000"/>
            </a:solidFill>
            <a:round/>
            <a:headEnd type="none" w="med" len="med"/>
            <a:tailEnd type="none" w="med" len="me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1" name="Rectangle 30">
            <a:extLst>
              <a:ext uri="{FF2B5EF4-FFF2-40B4-BE49-F238E27FC236}">
                <a16:creationId xmlns:a16="http://schemas.microsoft.com/office/drawing/2014/main" id="{9A83DED1-FE84-FA4F-B30A-DD4E678A34C9}"/>
              </a:ext>
            </a:extLst>
          </p:cNvPr>
          <p:cNvSpPr>
            <a:spLocks noChangeArrowheads="1"/>
          </p:cNvSpPr>
          <p:nvPr/>
        </p:nvSpPr>
        <p:spPr bwMode="auto">
          <a:xfrm>
            <a:off x="8621840" y="1673997"/>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23" name="Line 1030">
            <a:extLst>
              <a:ext uri="{FF2B5EF4-FFF2-40B4-BE49-F238E27FC236}">
                <a16:creationId xmlns:a16="http://schemas.microsoft.com/office/drawing/2014/main" id="{7D6F97E1-BBCD-B246-94EB-D75BEBCC84D3}"/>
              </a:ext>
            </a:extLst>
          </p:cNvPr>
          <p:cNvSpPr>
            <a:spLocks noChangeShapeType="1"/>
          </p:cNvSpPr>
          <p:nvPr/>
        </p:nvSpPr>
        <p:spPr bwMode="auto">
          <a:xfrm flipH="1" flipV="1">
            <a:off x="7089316" y="981505"/>
            <a:ext cx="1893173" cy="822857"/>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cxnSp>
        <p:nvCxnSpPr>
          <p:cNvPr id="24" name="Straight Connector 23">
            <a:extLst>
              <a:ext uri="{FF2B5EF4-FFF2-40B4-BE49-F238E27FC236}">
                <a16:creationId xmlns:a16="http://schemas.microsoft.com/office/drawing/2014/main" id="{E2094422-4988-5B4D-8AC1-6D8CB49DAB0C}"/>
              </a:ext>
            </a:extLst>
          </p:cNvPr>
          <p:cNvCxnSpPr/>
          <p:nvPr/>
        </p:nvCxnSpPr>
        <p:spPr>
          <a:xfrm flipH="1" flipV="1">
            <a:off x="3434913" y="2234442"/>
            <a:ext cx="1810338" cy="82475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Text Box 1028">
            <a:extLst>
              <a:ext uri="{FF2B5EF4-FFF2-40B4-BE49-F238E27FC236}">
                <a16:creationId xmlns:a16="http://schemas.microsoft.com/office/drawing/2014/main" id="{56870914-9610-D649-8B04-34DEADEE35AF}"/>
              </a:ext>
            </a:extLst>
          </p:cNvPr>
          <p:cNvSpPr txBox="1">
            <a:spLocks noChangeArrowheads="1"/>
          </p:cNvSpPr>
          <p:nvPr/>
        </p:nvSpPr>
        <p:spPr bwMode="auto">
          <a:xfrm>
            <a:off x="5016311" y="2677386"/>
            <a:ext cx="2339659" cy="1405513"/>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r>
              <a:rPr lang="en-GB" sz="3200" baseline="30000" dirty="0">
                <a:solidFill>
                  <a:schemeClr val="bg1"/>
                </a:solidFill>
                <a:latin typeface="N Helvetica Narrow" charset="0"/>
              </a:rPr>
              <a:t>effective </a:t>
            </a:r>
          </a:p>
          <a:p>
            <a:r>
              <a:rPr lang="en-GB" sz="3200" baseline="30000" dirty="0" err="1">
                <a:solidFill>
                  <a:schemeClr val="bg1"/>
                </a:solidFill>
                <a:latin typeface="N Helvetica Narrow" charset="0"/>
              </a:rPr>
              <a:t>biointegration</a:t>
            </a:r>
            <a:endParaRPr lang="en-GB" sz="3200" baseline="30000" dirty="0">
              <a:solidFill>
                <a:schemeClr val="bg1"/>
              </a:solidFill>
              <a:latin typeface="N Helvetica Narrow" charset="0"/>
            </a:endParaRPr>
          </a:p>
          <a:p>
            <a:endParaRPr lang="en-GB" sz="3200" baseline="30000" dirty="0">
              <a:solidFill>
                <a:schemeClr val="bg1"/>
              </a:solidFill>
              <a:latin typeface="N Helvetica Narrow" charset="0"/>
            </a:endParaRPr>
          </a:p>
          <a:p>
            <a:pPr algn="ctr"/>
            <a:endParaRPr lang="en-GB" sz="3200" baseline="30000" dirty="0">
              <a:solidFill>
                <a:schemeClr val="bg1"/>
              </a:solidFill>
              <a:latin typeface="Adobe Garamond Pro" panose="02020502060506020403" pitchFamily="18" charset="0"/>
              <a:ea typeface="MS PGothic" panose="020B0600070205080204" pitchFamily="34" charset="-128"/>
            </a:endParaRPr>
          </a:p>
        </p:txBody>
      </p:sp>
      <p:cxnSp>
        <p:nvCxnSpPr>
          <p:cNvPr id="33" name="Straight Connector 32">
            <a:extLst>
              <a:ext uri="{FF2B5EF4-FFF2-40B4-BE49-F238E27FC236}">
                <a16:creationId xmlns:a16="http://schemas.microsoft.com/office/drawing/2014/main" id="{8304BF6C-7D29-F440-8D6C-C8B8F0BD72DE}"/>
              </a:ext>
            </a:extLst>
          </p:cNvPr>
          <p:cNvCxnSpPr>
            <a:cxnSpLocks/>
          </p:cNvCxnSpPr>
          <p:nvPr/>
        </p:nvCxnSpPr>
        <p:spPr>
          <a:xfrm flipH="1">
            <a:off x="6720513" y="2031141"/>
            <a:ext cx="2042487" cy="102491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26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Rectangle 35"/>
          <p:cNvSpPr>
            <a:spLocks noChangeArrowheads="1"/>
          </p:cNvSpPr>
          <p:nvPr/>
        </p:nvSpPr>
        <p:spPr bwMode="auto">
          <a:xfrm>
            <a:off x="5705250" y="4992626"/>
            <a:ext cx="1444626" cy="748923"/>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3200" baseline="30000" dirty="0">
                <a:solidFill>
                  <a:srgbClr val="FFFFFF"/>
                </a:solidFill>
                <a:latin typeface="N Helvetica Narrow" charset="0"/>
              </a:rPr>
              <a:t>prosthetic </a:t>
            </a:r>
          </a:p>
          <a:p>
            <a:pPr eaLnBrk="0" hangingPunct="0"/>
            <a:r>
              <a:rPr lang="en-GB" sz="3200" baseline="30000" dirty="0">
                <a:solidFill>
                  <a:srgbClr val="FFFFFF"/>
                </a:solidFill>
                <a:latin typeface="N Helvetica Narrow" charset="0"/>
              </a:rPr>
              <a:t>device</a:t>
            </a:r>
            <a:endParaRPr lang="en-GB" sz="4800" baseline="30000" dirty="0">
              <a:solidFill>
                <a:srgbClr val="FFFFFF"/>
              </a:solidFill>
              <a:latin typeface="SimSun" panose="02010600030101010101" pitchFamily="2" charset="-122"/>
              <a:ea typeface="SimSun" panose="02010600030101010101" pitchFamily="2" charset="-122"/>
            </a:endParaRPr>
          </a:p>
        </p:txBody>
      </p:sp>
      <p:sp>
        <p:nvSpPr>
          <p:cNvPr id="40" name="Rectangle 39"/>
          <p:cNvSpPr>
            <a:spLocks noChangeArrowheads="1"/>
          </p:cNvSpPr>
          <p:nvPr/>
        </p:nvSpPr>
        <p:spPr bwMode="auto">
          <a:xfrm>
            <a:off x="7204596" y="450211"/>
            <a:ext cx="2971800" cy="2743200"/>
          </a:xfrm>
          <a:prstGeom prst="rect">
            <a:avLst/>
          </a:prstGeom>
          <a:solidFill>
            <a:schemeClr val="tx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42" name="Rectangle 41"/>
          <p:cNvSpPr>
            <a:spLocks noChangeArrowheads="1"/>
          </p:cNvSpPr>
          <p:nvPr/>
        </p:nvSpPr>
        <p:spPr bwMode="auto">
          <a:xfrm>
            <a:off x="2628901" y="6325393"/>
            <a:ext cx="19669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2800" baseline="30000">
                <a:latin typeface="N Helvetica Narrow" charset="0"/>
              </a:rPr>
              <a:t>human organism </a:t>
            </a:r>
            <a:endParaRPr lang="en-US" sz="2800"/>
          </a:p>
        </p:txBody>
      </p:sp>
      <p:sp>
        <p:nvSpPr>
          <p:cNvPr id="43" name="Rectangle 42"/>
          <p:cNvSpPr>
            <a:spLocks noChangeArrowheads="1"/>
          </p:cNvSpPr>
          <p:nvPr/>
        </p:nvSpPr>
        <p:spPr bwMode="auto">
          <a:xfrm>
            <a:off x="7772780" y="53869"/>
            <a:ext cx="2133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dirty="0"/>
          </a:p>
        </p:txBody>
      </p:sp>
      <p:sp>
        <p:nvSpPr>
          <p:cNvPr id="44" name="Rectangle 43"/>
          <p:cNvSpPr>
            <a:spLocks noChangeArrowheads="1"/>
          </p:cNvSpPr>
          <p:nvPr/>
        </p:nvSpPr>
        <p:spPr bwMode="auto">
          <a:xfrm>
            <a:off x="8267700" y="4734053"/>
            <a:ext cx="990600" cy="1447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54" name="Rectangle 53"/>
          <p:cNvSpPr>
            <a:spLocks noChangeArrowheads="1"/>
          </p:cNvSpPr>
          <p:nvPr/>
        </p:nvSpPr>
        <p:spPr bwMode="auto">
          <a:xfrm>
            <a:off x="8116780" y="17772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pic>
        <p:nvPicPr>
          <p:cNvPr id="15" name="Picture 14"/>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2327027" y="761396"/>
            <a:ext cx="2497138" cy="5638800"/>
          </a:xfrm>
          <a:prstGeom prst="rect">
            <a:avLst/>
          </a:prstGeom>
          <a:noFill/>
          <a:ln w="1905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Rectangle 17"/>
          <p:cNvSpPr>
            <a:spLocks noChangeArrowheads="1"/>
          </p:cNvSpPr>
          <p:nvPr/>
        </p:nvSpPr>
        <p:spPr bwMode="auto">
          <a:xfrm>
            <a:off x="2630380" y="17518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19" name="Text Box 1028"/>
          <p:cNvSpPr txBox="1">
            <a:spLocks noChangeArrowheads="1"/>
          </p:cNvSpPr>
          <p:nvPr/>
        </p:nvSpPr>
        <p:spPr bwMode="auto">
          <a:xfrm>
            <a:off x="5343377" y="850679"/>
            <a:ext cx="1828692" cy="1077218"/>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algn="ctr"/>
            <a:r>
              <a:rPr lang="en-GB" sz="3200" baseline="30000" dirty="0">
                <a:solidFill>
                  <a:srgbClr val="FFFFFF"/>
                </a:solidFill>
                <a:latin typeface="N Helvetica Narrow" charset="0"/>
              </a:rPr>
              <a:t>host organism</a:t>
            </a:r>
          </a:p>
          <a:p>
            <a:pPr algn="ctr"/>
            <a:endParaRPr lang="en-GB" sz="3200" baseline="30000" dirty="0">
              <a:solidFill>
                <a:srgbClr val="FFFFFF"/>
              </a:solidFill>
              <a:latin typeface="Adobe Garamond Pro" panose="02020502060506020403" pitchFamily="18" charset="0"/>
              <a:ea typeface="MS PGothic" panose="020B0600070205080204" pitchFamily="34" charset="-128"/>
            </a:endParaRPr>
          </a:p>
        </p:txBody>
      </p:sp>
      <p:sp>
        <p:nvSpPr>
          <p:cNvPr id="34" name="Rectangle 33"/>
          <p:cNvSpPr/>
          <p:nvPr/>
        </p:nvSpPr>
        <p:spPr>
          <a:xfrm>
            <a:off x="9108372" y="4003218"/>
            <a:ext cx="212271" cy="199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1031"/>
          <p:cNvSpPr>
            <a:spLocks noChangeShapeType="1"/>
          </p:cNvSpPr>
          <p:nvPr/>
        </p:nvSpPr>
        <p:spPr bwMode="auto">
          <a:xfrm>
            <a:off x="2857500" y="2058193"/>
            <a:ext cx="2805220" cy="3124320"/>
          </a:xfrm>
          <a:prstGeom prst="line">
            <a:avLst/>
          </a:prstGeom>
          <a:noFill/>
          <a:ln w="28575" cmpd="sng">
            <a:solidFill>
              <a:srgbClr val="FF0000"/>
            </a:solidFill>
            <a:round/>
            <a:headEnd type="stealth"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 name="Rectangle 2"/>
          <p:cNvSpPr/>
          <p:nvPr/>
        </p:nvSpPr>
        <p:spPr>
          <a:xfrm>
            <a:off x="8604900" y="-578498"/>
            <a:ext cx="121480"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8221035" y="994066"/>
            <a:ext cx="22669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Line 1030">
            <a:extLst>
              <a:ext uri="{FF2B5EF4-FFF2-40B4-BE49-F238E27FC236}">
                <a16:creationId xmlns:a16="http://schemas.microsoft.com/office/drawing/2014/main" id="{B73ED11D-C976-3E4D-ACCF-241714611BDC}"/>
              </a:ext>
            </a:extLst>
          </p:cNvPr>
          <p:cNvSpPr>
            <a:spLocks noChangeShapeType="1"/>
          </p:cNvSpPr>
          <p:nvPr/>
        </p:nvSpPr>
        <p:spPr bwMode="auto">
          <a:xfrm flipV="1">
            <a:off x="3551270" y="989209"/>
            <a:ext cx="1792107" cy="1003836"/>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49" name="Rectangle 24">
            <a:extLst>
              <a:ext uri="{FF2B5EF4-FFF2-40B4-BE49-F238E27FC236}">
                <a16:creationId xmlns:a16="http://schemas.microsoft.com/office/drawing/2014/main" id="{2BA16359-EF29-D94B-A262-312694DEE17E}"/>
              </a:ext>
            </a:extLst>
          </p:cNvPr>
          <p:cNvSpPr>
            <a:spLocks noChangeArrowheads="1"/>
          </p:cNvSpPr>
          <p:nvPr/>
        </p:nvSpPr>
        <p:spPr bwMode="auto">
          <a:xfrm>
            <a:off x="8443865" y="79746"/>
            <a:ext cx="2496709"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dirty="0">
                <a:solidFill>
                  <a:srgbClr val="FFFFFF"/>
                </a:solidFill>
                <a:latin typeface="N Helvetica Narrow" charset="0"/>
              </a:rPr>
              <a:t>the biosphere</a:t>
            </a:r>
          </a:p>
          <a:p>
            <a:pPr eaLnBrk="0" hangingPunct="0"/>
            <a:r>
              <a:rPr lang="en-US" sz="2000" dirty="0">
                <a:solidFill>
                  <a:srgbClr val="FFFFFF"/>
                </a:solidFill>
                <a:latin typeface="N Helvetica Narrow" charset="0"/>
              </a:rPr>
              <a:t>biogeochemical cycles</a:t>
            </a:r>
          </a:p>
          <a:p>
            <a:pPr eaLnBrk="0" hangingPunct="0"/>
            <a:r>
              <a:rPr lang="en-US" sz="2000" dirty="0">
                <a:solidFill>
                  <a:srgbClr val="FFFFFF"/>
                </a:solidFill>
                <a:latin typeface="N Helvetica Narrow" charset="0"/>
              </a:rPr>
              <a:t>natural systems</a:t>
            </a:r>
          </a:p>
          <a:p>
            <a:pPr eaLnBrk="0" hangingPunct="0"/>
            <a:endParaRPr lang="en-GB" sz="1400" b="1" dirty="0">
              <a:solidFill>
                <a:srgbClr val="FFFFFF"/>
              </a:solidFill>
              <a:latin typeface="N Helvetica Narrow" charset="0"/>
            </a:endParaRPr>
          </a:p>
        </p:txBody>
      </p:sp>
      <p:pic>
        <p:nvPicPr>
          <p:cNvPr id="25" name="Picture 24">
            <a:extLst>
              <a:ext uri="{FF2B5EF4-FFF2-40B4-BE49-F238E27FC236}">
                <a16:creationId xmlns:a16="http://schemas.microsoft.com/office/drawing/2014/main" id="{0E9E5528-7750-8A46-99A5-E6A53251C09A}"/>
              </a:ext>
            </a:extLst>
          </p:cNvPr>
          <p:cNvPicPr>
            <a:picLocks noChangeAspect="1" noChangeArrowheads="1"/>
          </p:cNvPicPr>
          <p:nvPr/>
        </p:nvPicPr>
        <p:blipFill rotWithShape="1">
          <a:blip r:embed="rId4" cstate="screen">
            <a:lum bright="-30000" contrast="36000"/>
            <a:extLst>
              <a:ext uri="{28A0092B-C50C-407E-A947-70E740481C1C}">
                <a14:useLocalDpi xmlns:a14="http://schemas.microsoft.com/office/drawing/2010/main"/>
              </a:ext>
            </a:extLst>
          </a:blip>
          <a:srcRect/>
          <a:stretch/>
        </p:blipFill>
        <p:spPr bwMode="auto">
          <a:xfrm>
            <a:off x="9043049" y="3906294"/>
            <a:ext cx="794494" cy="124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0538B08B-91C3-5B40-9714-CC3E7472D7BA}"/>
              </a:ext>
            </a:extLst>
          </p:cNvPr>
          <p:cNvSpPr/>
          <p:nvPr/>
        </p:nvSpPr>
        <p:spPr>
          <a:xfrm>
            <a:off x="8664731" y="5175071"/>
            <a:ext cx="2631746" cy="2226250"/>
          </a:xfrm>
          <a:prstGeom prst="rect">
            <a:avLst/>
          </a:prstGeom>
        </p:spPr>
        <p:txBody>
          <a:bodyPr wrap="none">
            <a:spAutoFit/>
          </a:bodyPr>
          <a:lstStyle/>
          <a:p>
            <a:pPr eaLnBrk="0" hangingPunct="0"/>
            <a:r>
              <a:rPr lang="en-GB" sz="3200" baseline="30000" dirty="0">
                <a:solidFill>
                  <a:schemeClr val="bg1"/>
                </a:solidFill>
                <a:latin typeface="N Helvetica Narrow" charset="0"/>
              </a:rPr>
              <a:t>built systems</a:t>
            </a:r>
          </a:p>
          <a:p>
            <a:pPr eaLnBrk="0" hangingPunct="0"/>
            <a:r>
              <a:rPr lang="en-GB" sz="3200" baseline="30000" dirty="0">
                <a:solidFill>
                  <a:schemeClr val="bg1"/>
                </a:solidFill>
                <a:latin typeface="N Helvetica Narrow" charset="0"/>
              </a:rPr>
              <a:t>technology</a:t>
            </a:r>
          </a:p>
          <a:p>
            <a:pPr eaLnBrk="0" hangingPunct="0"/>
            <a:r>
              <a:rPr lang="en-GB" sz="3200" baseline="30000" dirty="0">
                <a:solidFill>
                  <a:schemeClr val="bg1"/>
                </a:solidFill>
                <a:latin typeface="N Helvetica Narrow" charset="0"/>
              </a:rPr>
              <a:t>artefacts</a:t>
            </a:r>
          </a:p>
          <a:p>
            <a:pPr eaLnBrk="0" hangingPunct="0"/>
            <a:r>
              <a:rPr lang="en-GB" sz="3200" baseline="30000" dirty="0">
                <a:solidFill>
                  <a:schemeClr val="bg1"/>
                </a:solidFill>
                <a:latin typeface="N Helvetica Narrow" charset="0"/>
              </a:rPr>
              <a:t>semi-artificial systems</a:t>
            </a:r>
          </a:p>
          <a:p>
            <a:pPr eaLnBrk="0" hangingPunct="0"/>
            <a:r>
              <a:rPr lang="en-GB" sz="3200" baseline="30000" dirty="0">
                <a:solidFill>
                  <a:schemeClr val="bg1"/>
                </a:solidFill>
                <a:latin typeface="N Helvetica Narrow" charset="0"/>
              </a:rPr>
              <a:t> </a:t>
            </a:r>
          </a:p>
          <a:p>
            <a:pPr eaLnBrk="0" hangingPunct="0"/>
            <a:r>
              <a:rPr lang="en-GB" sz="3200" baseline="30000" dirty="0" err="1">
                <a:latin typeface="N Helvetica Narrow" charset="0"/>
              </a:rPr>
              <a:t>lt</a:t>
            </a:r>
            <a:r>
              <a:rPr lang="en-GB" sz="3200" dirty="0">
                <a:latin typeface="N Helvetica Narrow" charset="0"/>
              </a:rPr>
              <a:t>  e</a:t>
            </a:r>
            <a:r>
              <a:rPr lang="en-GB" sz="2000" dirty="0">
                <a:latin typeface="N Helvetica Narrow" charset="0"/>
              </a:rPr>
              <a:t>nvironment</a:t>
            </a:r>
            <a:endParaRPr lang="en-GB" sz="3200" baseline="30000" dirty="0">
              <a:latin typeface="N Helvetica Narrow" charset="0"/>
            </a:endParaRPr>
          </a:p>
        </p:txBody>
      </p:sp>
      <p:sp>
        <p:nvSpPr>
          <p:cNvPr id="27" name="Line 1030">
            <a:extLst>
              <a:ext uri="{FF2B5EF4-FFF2-40B4-BE49-F238E27FC236}">
                <a16:creationId xmlns:a16="http://schemas.microsoft.com/office/drawing/2014/main" id="{4EE8F62E-C460-9D4E-A939-39541153D52C}"/>
              </a:ext>
            </a:extLst>
          </p:cNvPr>
          <p:cNvSpPr>
            <a:spLocks noChangeShapeType="1"/>
          </p:cNvSpPr>
          <p:nvPr/>
        </p:nvSpPr>
        <p:spPr bwMode="auto">
          <a:xfrm flipH="1">
            <a:off x="6964759" y="4202630"/>
            <a:ext cx="2141495" cy="910422"/>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0" name="Line 1030">
            <a:extLst>
              <a:ext uri="{FF2B5EF4-FFF2-40B4-BE49-F238E27FC236}">
                <a16:creationId xmlns:a16="http://schemas.microsoft.com/office/drawing/2014/main" id="{AC53B02A-DCAA-3D49-A7AF-7CB699D1F56F}"/>
              </a:ext>
            </a:extLst>
          </p:cNvPr>
          <p:cNvSpPr>
            <a:spLocks noChangeShapeType="1"/>
          </p:cNvSpPr>
          <p:nvPr/>
        </p:nvSpPr>
        <p:spPr bwMode="auto">
          <a:xfrm flipH="1" flipV="1">
            <a:off x="9043050" y="2086508"/>
            <a:ext cx="364914" cy="1996425"/>
          </a:xfrm>
          <a:prstGeom prst="line">
            <a:avLst/>
          </a:prstGeom>
          <a:noFill/>
          <a:ln w="38100" cmpd="sng">
            <a:solidFill>
              <a:srgbClr val="FF0000"/>
            </a:solidFill>
            <a:round/>
            <a:headEnd type="none" w="med" len="med"/>
            <a:tailEnd type="none" w="med" len="me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1" name="Rectangle 30">
            <a:extLst>
              <a:ext uri="{FF2B5EF4-FFF2-40B4-BE49-F238E27FC236}">
                <a16:creationId xmlns:a16="http://schemas.microsoft.com/office/drawing/2014/main" id="{9A83DED1-FE84-FA4F-B30A-DD4E678A34C9}"/>
              </a:ext>
            </a:extLst>
          </p:cNvPr>
          <p:cNvSpPr>
            <a:spLocks noChangeArrowheads="1"/>
          </p:cNvSpPr>
          <p:nvPr/>
        </p:nvSpPr>
        <p:spPr bwMode="auto">
          <a:xfrm>
            <a:off x="8621840" y="1673997"/>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23" name="Line 1030">
            <a:extLst>
              <a:ext uri="{FF2B5EF4-FFF2-40B4-BE49-F238E27FC236}">
                <a16:creationId xmlns:a16="http://schemas.microsoft.com/office/drawing/2014/main" id="{7D6F97E1-BBCD-B246-94EB-D75BEBCC84D3}"/>
              </a:ext>
            </a:extLst>
          </p:cNvPr>
          <p:cNvSpPr>
            <a:spLocks noChangeShapeType="1"/>
          </p:cNvSpPr>
          <p:nvPr/>
        </p:nvSpPr>
        <p:spPr bwMode="auto">
          <a:xfrm flipH="1" flipV="1">
            <a:off x="7089316" y="981505"/>
            <a:ext cx="1893173" cy="822857"/>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cxnSp>
        <p:nvCxnSpPr>
          <p:cNvPr id="24" name="Straight Connector 23">
            <a:extLst>
              <a:ext uri="{FF2B5EF4-FFF2-40B4-BE49-F238E27FC236}">
                <a16:creationId xmlns:a16="http://schemas.microsoft.com/office/drawing/2014/main" id="{E2094422-4988-5B4D-8AC1-6D8CB49DAB0C}"/>
              </a:ext>
            </a:extLst>
          </p:cNvPr>
          <p:cNvCxnSpPr/>
          <p:nvPr/>
        </p:nvCxnSpPr>
        <p:spPr>
          <a:xfrm flipH="1" flipV="1">
            <a:off x="3434913" y="2234442"/>
            <a:ext cx="1810338" cy="82475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Text Box 1028">
            <a:extLst>
              <a:ext uri="{FF2B5EF4-FFF2-40B4-BE49-F238E27FC236}">
                <a16:creationId xmlns:a16="http://schemas.microsoft.com/office/drawing/2014/main" id="{56870914-9610-D649-8B04-34DEADEE35AF}"/>
              </a:ext>
            </a:extLst>
          </p:cNvPr>
          <p:cNvSpPr txBox="1">
            <a:spLocks noChangeArrowheads="1"/>
          </p:cNvSpPr>
          <p:nvPr/>
        </p:nvSpPr>
        <p:spPr bwMode="auto">
          <a:xfrm>
            <a:off x="5016311" y="2677386"/>
            <a:ext cx="2339659" cy="2062103"/>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r>
              <a:rPr lang="en-GB" sz="3200" baseline="30000" dirty="0">
                <a:solidFill>
                  <a:schemeClr val="bg1"/>
                </a:solidFill>
                <a:latin typeface="N Helvetica Narrow" charset="0"/>
              </a:rPr>
              <a:t>effective </a:t>
            </a:r>
          </a:p>
          <a:p>
            <a:r>
              <a:rPr lang="en-GB" sz="3200" baseline="30000" dirty="0" err="1">
                <a:solidFill>
                  <a:schemeClr val="bg1"/>
                </a:solidFill>
                <a:latin typeface="N Helvetica Narrow" charset="0"/>
              </a:rPr>
              <a:t>biointegration</a:t>
            </a:r>
            <a:endParaRPr lang="en-GB" sz="3200" baseline="30000" dirty="0">
              <a:solidFill>
                <a:schemeClr val="bg1"/>
              </a:solidFill>
              <a:latin typeface="N Helvetica Narrow" charset="0"/>
            </a:endParaRPr>
          </a:p>
          <a:p>
            <a:r>
              <a:rPr lang="en-GB" sz="3200" baseline="30000" dirty="0">
                <a:solidFill>
                  <a:schemeClr val="accent4"/>
                </a:solidFill>
                <a:latin typeface="N Helvetica Narrow" charset="0"/>
              </a:rPr>
              <a:t>•physical</a:t>
            </a:r>
          </a:p>
          <a:p>
            <a:r>
              <a:rPr lang="en-GB" sz="3200" baseline="30000" dirty="0">
                <a:solidFill>
                  <a:schemeClr val="accent4"/>
                </a:solidFill>
                <a:latin typeface="N Helvetica Narrow" charset="0"/>
              </a:rPr>
              <a:t>•systemic</a:t>
            </a:r>
          </a:p>
          <a:p>
            <a:endParaRPr lang="en-GB" sz="3200" baseline="30000" dirty="0">
              <a:solidFill>
                <a:schemeClr val="bg1"/>
              </a:solidFill>
              <a:latin typeface="N Helvetica Narrow" charset="0"/>
            </a:endParaRPr>
          </a:p>
          <a:p>
            <a:pPr algn="ctr"/>
            <a:endParaRPr lang="en-GB" sz="3200" baseline="30000" dirty="0">
              <a:solidFill>
                <a:schemeClr val="bg1"/>
              </a:solidFill>
              <a:latin typeface="Adobe Garamond Pro" panose="02020502060506020403" pitchFamily="18" charset="0"/>
              <a:ea typeface="MS PGothic" panose="020B0600070205080204" pitchFamily="34" charset="-128"/>
            </a:endParaRPr>
          </a:p>
        </p:txBody>
      </p:sp>
      <p:cxnSp>
        <p:nvCxnSpPr>
          <p:cNvPr id="33" name="Straight Connector 32">
            <a:extLst>
              <a:ext uri="{FF2B5EF4-FFF2-40B4-BE49-F238E27FC236}">
                <a16:creationId xmlns:a16="http://schemas.microsoft.com/office/drawing/2014/main" id="{8304BF6C-7D29-F440-8D6C-C8B8F0BD72DE}"/>
              </a:ext>
            </a:extLst>
          </p:cNvPr>
          <p:cNvCxnSpPr>
            <a:cxnSpLocks/>
          </p:cNvCxnSpPr>
          <p:nvPr/>
        </p:nvCxnSpPr>
        <p:spPr>
          <a:xfrm flipH="1">
            <a:off x="6720513" y="2031141"/>
            <a:ext cx="2042487" cy="102491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91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Rectangle 41"/>
          <p:cNvSpPr>
            <a:spLocks noChangeArrowheads="1"/>
          </p:cNvSpPr>
          <p:nvPr/>
        </p:nvSpPr>
        <p:spPr bwMode="auto">
          <a:xfrm>
            <a:off x="2628901" y="6325393"/>
            <a:ext cx="19669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2800" baseline="30000">
                <a:latin typeface="N Helvetica Narrow" charset="0"/>
              </a:rPr>
              <a:t>human organism </a:t>
            </a:r>
            <a:endParaRPr lang="en-US" sz="2800"/>
          </a:p>
        </p:txBody>
      </p:sp>
      <p:sp>
        <p:nvSpPr>
          <p:cNvPr id="43" name="Rectangle 42"/>
          <p:cNvSpPr>
            <a:spLocks noChangeArrowheads="1"/>
          </p:cNvSpPr>
          <p:nvPr/>
        </p:nvSpPr>
        <p:spPr bwMode="auto">
          <a:xfrm>
            <a:off x="7772780" y="53869"/>
            <a:ext cx="2133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dirty="0"/>
          </a:p>
        </p:txBody>
      </p:sp>
      <p:pic>
        <p:nvPicPr>
          <p:cNvPr id="15" name="Picture 14"/>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2327027" y="761396"/>
            <a:ext cx="2497138" cy="5638800"/>
          </a:xfrm>
          <a:prstGeom prst="rect">
            <a:avLst/>
          </a:prstGeom>
          <a:noFill/>
          <a:ln w="1905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38" name="Straight Connector 37"/>
          <p:cNvCxnSpPr/>
          <p:nvPr/>
        </p:nvCxnSpPr>
        <p:spPr>
          <a:xfrm flipH="1" flipV="1">
            <a:off x="3434913" y="2234442"/>
            <a:ext cx="1810338" cy="82475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604900" y="-578498"/>
            <a:ext cx="121480"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14376" y="3286446"/>
            <a:ext cx="184731" cy="338554"/>
          </a:xfrm>
          <a:prstGeom prst="rect">
            <a:avLst/>
          </a:prstGeom>
          <a:solidFill>
            <a:schemeClr val="tx1"/>
          </a:solidFill>
        </p:spPr>
        <p:txBody>
          <a:bodyPr wrap="none" rtlCol="0">
            <a:spAutoFit/>
          </a:bodyPr>
          <a:lstStyle/>
          <a:p>
            <a:endParaRPr lang="en-US" sz="1600" dirty="0">
              <a:solidFill>
                <a:schemeClr val="bg1"/>
              </a:solidFill>
              <a:latin typeface="Helvetica" charset="0"/>
              <a:ea typeface="Helvetica" charset="0"/>
              <a:cs typeface="Helvetica" charset="0"/>
            </a:endParaRPr>
          </a:p>
        </p:txBody>
      </p:sp>
      <p:sp>
        <p:nvSpPr>
          <p:cNvPr id="5" name="TextBox 4">
            <a:extLst>
              <a:ext uri="{FF2B5EF4-FFF2-40B4-BE49-F238E27FC236}">
                <a16:creationId xmlns:a16="http://schemas.microsoft.com/office/drawing/2014/main" id="{CC0B4781-6091-2C47-ADC8-9585AE71D8BF}"/>
              </a:ext>
            </a:extLst>
          </p:cNvPr>
          <p:cNvSpPr txBox="1"/>
          <p:nvPr/>
        </p:nvSpPr>
        <p:spPr>
          <a:xfrm>
            <a:off x="2602671" y="1331600"/>
            <a:ext cx="748923" cy="1446550"/>
          </a:xfrm>
          <a:prstGeom prst="rect">
            <a:avLst/>
          </a:prstGeom>
          <a:noFill/>
        </p:spPr>
        <p:txBody>
          <a:bodyPr wrap="none" rtlCol="0">
            <a:spAutoFit/>
          </a:bodyPr>
          <a:lstStyle/>
          <a:p>
            <a:r>
              <a:rPr lang="en-US" sz="8800" dirty="0">
                <a:latin typeface="Helvetica" pitchFamily="2" charset="0"/>
              </a:rPr>
              <a:t>x</a:t>
            </a:r>
          </a:p>
        </p:txBody>
      </p:sp>
      <p:sp>
        <p:nvSpPr>
          <p:cNvPr id="27" name="Text Box 1028">
            <a:extLst>
              <a:ext uri="{FF2B5EF4-FFF2-40B4-BE49-F238E27FC236}">
                <a16:creationId xmlns:a16="http://schemas.microsoft.com/office/drawing/2014/main" id="{AE160AC8-2B52-E443-9DA9-4399D31C8FDB}"/>
              </a:ext>
            </a:extLst>
          </p:cNvPr>
          <p:cNvSpPr txBox="1">
            <a:spLocks noChangeArrowheads="1"/>
          </p:cNvSpPr>
          <p:nvPr/>
        </p:nvSpPr>
        <p:spPr bwMode="auto">
          <a:xfrm>
            <a:off x="5016311" y="2674962"/>
            <a:ext cx="2637915" cy="1733808"/>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r>
              <a:rPr lang="en-GB" sz="3200" baseline="30000" dirty="0">
                <a:solidFill>
                  <a:schemeClr val="bg1"/>
                </a:solidFill>
                <a:latin typeface="N Helvetica Narrow" charset="0"/>
              </a:rPr>
              <a:t>Ineffective </a:t>
            </a:r>
          </a:p>
          <a:p>
            <a:r>
              <a:rPr lang="en-GB" sz="3200" baseline="30000" dirty="0" err="1">
                <a:solidFill>
                  <a:schemeClr val="bg1"/>
                </a:solidFill>
                <a:latin typeface="N Helvetica Narrow" charset="0"/>
              </a:rPr>
              <a:t>biointegration</a:t>
            </a:r>
            <a:r>
              <a:rPr lang="en-GB" sz="3200" baseline="30000" dirty="0">
                <a:solidFill>
                  <a:schemeClr val="bg1"/>
                </a:solidFill>
                <a:latin typeface="N Helvetica Narrow" charset="0"/>
              </a:rPr>
              <a:t> </a:t>
            </a:r>
          </a:p>
          <a:p>
            <a:endParaRPr lang="en-GB" sz="3200" baseline="30000" dirty="0">
              <a:solidFill>
                <a:schemeClr val="bg1"/>
              </a:solidFill>
              <a:latin typeface="N Helvetica Narrow" charset="0"/>
            </a:endParaRPr>
          </a:p>
          <a:p>
            <a:endParaRPr lang="en-GB" sz="3200" baseline="30000" dirty="0">
              <a:solidFill>
                <a:schemeClr val="bg1"/>
              </a:solidFill>
              <a:latin typeface="N Helvetica Narrow" charset="0"/>
            </a:endParaRPr>
          </a:p>
          <a:p>
            <a:pPr algn="ctr"/>
            <a:endParaRPr lang="en-GB" sz="3200" baseline="30000" dirty="0">
              <a:solidFill>
                <a:schemeClr val="bg1"/>
              </a:solidFill>
              <a:latin typeface="Adobe Garamond Pro" panose="02020502060506020403" pitchFamily="18" charset="0"/>
              <a:ea typeface="MS PGothic" panose="020B0600070205080204" pitchFamily="34" charset="-128"/>
            </a:endParaRPr>
          </a:p>
        </p:txBody>
      </p:sp>
      <p:pic>
        <p:nvPicPr>
          <p:cNvPr id="28" name="Picture 3075" descr="&#10;pollution.jpg                                                  00040D1CBelafonte ©                    B2369E1D:">
            <a:extLst>
              <a:ext uri="{FF2B5EF4-FFF2-40B4-BE49-F238E27FC236}">
                <a16:creationId xmlns:a16="http://schemas.microsoft.com/office/drawing/2014/main" id="{D2C1F514-3CB5-1647-9982-A4E6015CA5E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231" t="-75" r="8564" b="-4321"/>
          <a:stretch/>
        </p:blipFill>
        <p:spPr bwMode="auto">
          <a:xfrm>
            <a:off x="6768366" y="955657"/>
            <a:ext cx="5160016" cy="544453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52FEB45C-0092-504E-9D5E-F14A1B57C4BF}"/>
              </a:ext>
            </a:extLst>
          </p:cNvPr>
          <p:cNvCxnSpPr>
            <a:cxnSpLocks/>
          </p:cNvCxnSpPr>
          <p:nvPr/>
        </p:nvCxnSpPr>
        <p:spPr>
          <a:xfrm flipH="1">
            <a:off x="7029242" y="2361441"/>
            <a:ext cx="2482202" cy="773127"/>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4D547C5-37B4-CA44-BCFC-11F87D9DF0BF}"/>
              </a:ext>
            </a:extLst>
          </p:cNvPr>
          <p:cNvSpPr txBox="1"/>
          <p:nvPr/>
        </p:nvSpPr>
        <p:spPr>
          <a:xfrm>
            <a:off x="8265558" y="5327092"/>
            <a:ext cx="2903359" cy="369332"/>
          </a:xfrm>
          <a:prstGeom prst="rect">
            <a:avLst/>
          </a:prstGeom>
          <a:noFill/>
        </p:spPr>
        <p:txBody>
          <a:bodyPr wrap="none" rtlCol="0">
            <a:spAutoFit/>
          </a:bodyPr>
          <a:lstStyle/>
          <a:p>
            <a:r>
              <a:rPr lang="en-US" dirty="0">
                <a:solidFill>
                  <a:schemeClr val="bg1"/>
                </a:solidFill>
                <a:latin typeface="Helvetica" pitchFamily="2" charset="0"/>
              </a:rPr>
              <a:t>environmental  impairment</a:t>
            </a:r>
          </a:p>
        </p:txBody>
      </p:sp>
    </p:spTree>
    <p:extLst>
      <p:ext uri="{BB962C8B-B14F-4D97-AF65-F5344CB8AC3E}">
        <p14:creationId xmlns:p14="http://schemas.microsoft.com/office/powerpoint/2010/main" val="222145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Rectangle 41"/>
          <p:cNvSpPr>
            <a:spLocks noChangeArrowheads="1"/>
          </p:cNvSpPr>
          <p:nvPr/>
        </p:nvSpPr>
        <p:spPr bwMode="auto">
          <a:xfrm>
            <a:off x="2628901" y="6325393"/>
            <a:ext cx="19669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2800" baseline="30000">
                <a:latin typeface="N Helvetica Narrow" charset="0"/>
              </a:rPr>
              <a:t>human organism </a:t>
            </a:r>
            <a:endParaRPr lang="en-US" sz="2800"/>
          </a:p>
        </p:txBody>
      </p:sp>
      <p:pic>
        <p:nvPicPr>
          <p:cNvPr id="15" name="Picture 14"/>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2327027" y="761396"/>
            <a:ext cx="2497138" cy="5638800"/>
          </a:xfrm>
          <a:prstGeom prst="rect">
            <a:avLst/>
          </a:prstGeom>
          <a:noFill/>
          <a:ln w="1905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Rectangle 17"/>
          <p:cNvSpPr>
            <a:spLocks noChangeArrowheads="1"/>
          </p:cNvSpPr>
          <p:nvPr/>
        </p:nvSpPr>
        <p:spPr bwMode="auto">
          <a:xfrm>
            <a:off x="2630380" y="17518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35" name="Rectangle 34"/>
          <p:cNvSpPr/>
          <p:nvPr/>
        </p:nvSpPr>
        <p:spPr>
          <a:xfrm>
            <a:off x="8377354" y="5889465"/>
            <a:ext cx="4567276" cy="584775"/>
          </a:xfrm>
          <a:prstGeom prst="rect">
            <a:avLst/>
          </a:prstGeom>
        </p:spPr>
        <p:txBody>
          <a:bodyPr wrap="none">
            <a:spAutoFit/>
          </a:bodyPr>
          <a:lstStyle/>
          <a:p>
            <a:pPr eaLnBrk="0" hangingPunct="0"/>
            <a:r>
              <a:rPr lang="en-GB" sz="3200" baseline="30000" dirty="0">
                <a:solidFill>
                  <a:schemeClr val="bg1"/>
                </a:solidFill>
                <a:latin typeface="N Helvetica Narrow" charset="0"/>
              </a:rPr>
              <a:t>built environment </a:t>
            </a:r>
            <a:r>
              <a:rPr lang="en-GB" sz="3200" baseline="30000" dirty="0">
                <a:latin typeface="N Helvetica Narrow" charset="0"/>
              </a:rPr>
              <a:t>built</a:t>
            </a:r>
            <a:r>
              <a:rPr lang="en-GB" sz="3200" dirty="0">
                <a:latin typeface="N Helvetica Narrow" charset="0"/>
              </a:rPr>
              <a:t>  e</a:t>
            </a:r>
            <a:r>
              <a:rPr lang="en-GB" sz="2000" dirty="0">
                <a:latin typeface="N Helvetica Narrow" charset="0"/>
              </a:rPr>
              <a:t>nvironment</a:t>
            </a:r>
            <a:endParaRPr lang="en-GB" sz="3200" baseline="30000" dirty="0">
              <a:latin typeface="N Helvetica Narrow" charset="0"/>
            </a:endParaRPr>
          </a:p>
        </p:txBody>
      </p:sp>
      <p:cxnSp>
        <p:nvCxnSpPr>
          <p:cNvPr id="38" name="Straight Connector 37"/>
          <p:cNvCxnSpPr/>
          <p:nvPr/>
        </p:nvCxnSpPr>
        <p:spPr>
          <a:xfrm flipH="1" flipV="1">
            <a:off x="3434913" y="2234442"/>
            <a:ext cx="1810338" cy="82475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604900" y="-578498"/>
            <a:ext cx="121480"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28">
            <a:extLst>
              <a:ext uri="{FF2B5EF4-FFF2-40B4-BE49-F238E27FC236}">
                <a16:creationId xmlns:a16="http://schemas.microsoft.com/office/drawing/2014/main" id="{23E0D61B-5247-7445-AE27-FE9BBDAEE3EC}"/>
              </a:ext>
            </a:extLst>
          </p:cNvPr>
          <p:cNvSpPr txBox="1">
            <a:spLocks noChangeArrowheads="1"/>
          </p:cNvSpPr>
          <p:nvPr/>
        </p:nvSpPr>
        <p:spPr bwMode="auto">
          <a:xfrm>
            <a:off x="5016311" y="2677386"/>
            <a:ext cx="2339659" cy="1405513"/>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r>
              <a:rPr lang="en-GB" sz="3200" baseline="30000" dirty="0">
                <a:solidFill>
                  <a:schemeClr val="bg1"/>
                </a:solidFill>
                <a:latin typeface="N Helvetica Narrow" charset="0"/>
              </a:rPr>
              <a:t>effective </a:t>
            </a:r>
          </a:p>
          <a:p>
            <a:r>
              <a:rPr lang="en-GB" sz="3200" baseline="30000" dirty="0" err="1">
                <a:solidFill>
                  <a:schemeClr val="bg1"/>
                </a:solidFill>
                <a:latin typeface="N Helvetica Narrow" charset="0"/>
              </a:rPr>
              <a:t>biointegration</a:t>
            </a:r>
            <a:endParaRPr lang="en-GB" sz="3200" baseline="30000" dirty="0">
              <a:solidFill>
                <a:schemeClr val="bg1"/>
              </a:solidFill>
              <a:latin typeface="N Helvetica Narrow" charset="0"/>
            </a:endParaRPr>
          </a:p>
          <a:p>
            <a:endParaRPr lang="en-GB" sz="3200" baseline="30000" dirty="0">
              <a:solidFill>
                <a:schemeClr val="bg1"/>
              </a:solidFill>
              <a:latin typeface="N Helvetica Narrow" charset="0"/>
            </a:endParaRPr>
          </a:p>
          <a:p>
            <a:pPr algn="ctr"/>
            <a:endParaRPr lang="en-GB" sz="3200" baseline="30000" dirty="0">
              <a:solidFill>
                <a:schemeClr val="bg1"/>
              </a:solidFill>
              <a:latin typeface="Adobe Garamond Pro" panose="02020502060506020403" pitchFamily="18" charset="0"/>
              <a:ea typeface="MS PGothic" panose="020B0600070205080204" pitchFamily="34" charset="-128"/>
            </a:endParaRPr>
          </a:p>
        </p:txBody>
      </p:sp>
      <p:sp>
        <p:nvSpPr>
          <p:cNvPr id="26" name="TextBox 25">
            <a:extLst>
              <a:ext uri="{FF2B5EF4-FFF2-40B4-BE49-F238E27FC236}">
                <a16:creationId xmlns:a16="http://schemas.microsoft.com/office/drawing/2014/main" id="{C687BC7F-5453-FF48-8CA0-56CE0A181E63}"/>
              </a:ext>
            </a:extLst>
          </p:cNvPr>
          <p:cNvSpPr txBox="1"/>
          <p:nvPr/>
        </p:nvSpPr>
        <p:spPr>
          <a:xfrm>
            <a:off x="5016311" y="3247112"/>
            <a:ext cx="1794081" cy="1569660"/>
          </a:xfrm>
          <a:prstGeom prst="rect">
            <a:avLst/>
          </a:prstGeom>
          <a:solidFill>
            <a:schemeClr val="tx1"/>
          </a:solidFill>
        </p:spPr>
        <p:txBody>
          <a:bodyPr wrap="none" rtlCol="0">
            <a:spAutoFit/>
          </a:bodyPr>
          <a:lstStyle/>
          <a:p>
            <a:r>
              <a:rPr lang="en-US" sz="1600" b="1" dirty="0">
                <a:solidFill>
                  <a:schemeClr val="accent4"/>
                </a:solidFill>
                <a:latin typeface="Helvetica" charset="0"/>
                <a:ea typeface="Helvetica" charset="0"/>
                <a:cs typeface="Helvetica" charset="0"/>
              </a:rPr>
              <a:t>• systemic</a:t>
            </a:r>
          </a:p>
          <a:p>
            <a:r>
              <a:rPr lang="en-US" sz="1600" dirty="0">
                <a:solidFill>
                  <a:schemeClr val="accent4"/>
                </a:solidFill>
                <a:latin typeface="Helvetica" charset="0"/>
                <a:ea typeface="Helvetica" charset="0"/>
                <a:cs typeface="Helvetica" charset="0"/>
              </a:rPr>
              <a:t>(nervous systems</a:t>
            </a:r>
          </a:p>
          <a:p>
            <a:r>
              <a:rPr lang="en-US" sz="1600" dirty="0">
                <a:solidFill>
                  <a:schemeClr val="accent4"/>
                </a:solidFill>
                <a:latin typeface="Helvetica" charset="0"/>
                <a:ea typeface="Helvetica" charset="0"/>
                <a:cs typeface="Helvetica" charset="0"/>
              </a:rPr>
              <a:t>muscular system</a:t>
            </a:r>
          </a:p>
          <a:p>
            <a:r>
              <a:rPr lang="en-US" sz="1600" dirty="0">
                <a:solidFill>
                  <a:schemeClr val="accent4"/>
                </a:solidFill>
                <a:latin typeface="Helvetica" charset="0"/>
                <a:ea typeface="Helvetica" charset="0"/>
                <a:cs typeface="Helvetica" charset="0"/>
              </a:rPr>
              <a:t>other systems)</a:t>
            </a:r>
          </a:p>
          <a:p>
            <a:r>
              <a:rPr lang="en-US" sz="1600" b="1" dirty="0">
                <a:solidFill>
                  <a:schemeClr val="accent4"/>
                </a:solidFill>
                <a:latin typeface="Helvetica" charset="0"/>
                <a:ea typeface="Helvetica" charset="0"/>
                <a:cs typeface="Helvetica" charset="0"/>
              </a:rPr>
              <a:t>• physical</a:t>
            </a:r>
          </a:p>
          <a:p>
            <a:r>
              <a:rPr lang="en-US" sz="1600" dirty="0">
                <a:solidFill>
                  <a:schemeClr val="accent4"/>
                </a:solidFill>
                <a:latin typeface="Helvetica" charset="0"/>
                <a:ea typeface="Helvetica" charset="0"/>
                <a:cs typeface="Helvetica" charset="0"/>
              </a:rPr>
              <a:t>(septicity, etc.)</a:t>
            </a:r>
          </a:p>
        </p:txBody>
      </p:sp>
      <p:pic>
        <p:nvPicPr>
          <p:cNvPr id="27" name="Picture 3" descr="Bionic Woman(19Dec06)">
            <a:extLst>
              <a:ext uri="{FF2B5EF4-FFF2-40B4-BE49-F238E27FC236}">
                <a16:creationId xmlns:a16="http://schemas.microsoft.com/office/drawing/2014/main" id="{03A1C18D-BD09-C541-8A18-265C459B89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3401" t="-603" r="1560" b="525"/>
          <a:stretch/>
        </p:blipFill>
        <p:spPr bwMode="auto">
          <a:xfrm flipH="1">
            <a:off x="7036959" y="53869"/>
            <a:ext cx="5890436" cy="6834486"/>
          </a:xfrm>
          <a:prstGeom prst="rect">
            <a:avLst/>
          </a:prstGeom>
          <a:noFill/>
          <a:ln w="9525">
            <a:noFill/>
            <a:miter lim="800000"/>
            <a:headEnd/>
            <a:tailEnd/>
          </a:ln>
        </p:spPr>
      </p:pic>
      <p:sp>
        <p:nvSpPr>
          <p:cNvPr id="28" name="Rectangle 27">
            <a:extLst>
              <a:ext uri="{FF2B5EF4-FFF2-40B4-BE49-F238E27FC236}">
                <a16:creationId xmlns:a16="http://schemas.microsoft.com/office/drawing/2014/main" id="{65BD84CD-1ADC-8E48-B028-9B20EF90ACB2}"/>
              </a:ext>
            </a:extLst>
          </p:cNvPr>
          <p:cNvSpPr>
            <a:spLocks noChangeArrowheads="1"/>
          </p:cNvSpPr>
          <p:nvPr/>
        </p:nvSpPr>
        <p:spPr bwMode="auto">
          <a:xfrm>
            <a:off x="7186279" y="2555970"/>
            <a:ext cx="1562542" cy="3918270"/>
          </a:xfrm>
          <a:prstGeom prst="rect">
            <a:avLst/>
          </a:prstGeom>
          <a:noFill/>
          <a:ln w="19050" cmpd="sng">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Tree>
    <p:extLst>
      <p:ext uri="{BB962C8B-B14F-4D97-AF65-F5344CB8AC3E}">
        <p14:creationId xmlns:p14="http://schemas.microsoft.com/office/powerpoint/2010/main" val="126060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key </a:t>
            </a:r>
            <a:r>
              <a:rPr lang="en-US" sz="4900" dirty="0" err="1">
                <a:solidFill>
                  <a:schemeClr val="bg1"/>
                </a:solidFill>
                <a:latin typeface="Helvetica" pitchFamily="2" charset="0"/>
              </a:rPr>
              <a:t>factors</a:t>
            </a:r>
            <a:r>
              <a:rPr lang="en-US" sz="3100" dirty="0" err="1">
                <a:solidFill>
                  <a:srgbClr val="00B0F0"/>
                </a:solidFill>
                <a:latin typeface="Helvetica" pitchFamily="2" charset="0"/>
              </a:rPr>
              <a:t>m</a:t>
            </a:r>
            <a:br>
              <a:rPr lang="en-US" sz="4900" dirty="0">
                <a:solidFill>
                  <a:schemeClr val="bg1"/>
                </a:solidFill>
                <a:latin typeface="Helvetica" pitchFamily="2" charset="0"/>
              </a:rPr>
            </a:br>
            <a:r>
              <a:rPr lang="en-US" sz="3600" dirty="0">
                <a:solidFill>
                  <a:srgbClr val="FFFF00"/>
                </a:solidFill>
                <a:latin typeface="Helvetica" pitchFamily="2" charset="0"/>
              </a:rPr>
              <a:t>• resilience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biointegration</a:t>
            </a:r>
            <a:r>
              <a:rPr lang="en-US" sz="3600" dirty="0">
                <a:solidFill>
                  <a:srgbClr val="FFFF00"/>
                </a:solidFill>
                <a:latin typeface="Helvetica" pitchFamily="2" charset="0"/>
              </a:rPr>
              <a:t> </a:t>
            </a:r>
            <a:r>
              <a:rPr lang="en-US" sz="3600" dirty="0">
                <a:solidFill>
                  <a:schemeClr val="bg1"/>
                </a:solidFill>
                <a:latin typeface="Helvetica" pitchFamily="2" charset="0"/>
              </a:rPr>
              <a:t>-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ecocentricity</a:t>
            </a:r>
            <a:r>
              <a:rPr lang="en-US" sz="3600" dirty="0">
                <a:solidFill>
                  <a:srgbClr val="FFFF00"/>
                </a:solidFill>
                <a:latin typeface="Helvetica" pitchFamily="2" charset="0"/>
              </a:rPr>
              <a:t> </a:t>
            </a:r>
            <a:r>
              <a:rPr lang="en-US" sz="3600" dirty="0">
                <a:solidFill>
                  <a:schemeClr val="bg1"/>
                </a:solidFill>
                <a:latin typeface="Helvetica" pitchFamily="2" charset="0"/>
              </a:rPr>
              <a:t>-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rgbClr val="FFFF00"/>
                </a:solidFill>
                <a:latin typeface="Helvetica" pitchFamily="2" charset="0"/>
              </a:rPr>
              <a:t>• infrastructure </a:t>
            </a:r>
            <a:r>
              <a:rPr lang="en-US" sz="3600" dirty="0">
                <a:solidFill>
                  <a:schemeClr val="bg1"/>
                </a:solidFill>
                <a:latin typeface="Helvetica" pitchFamily="2" charset="0"/>
              </a:rPr>
              <a:t>-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rgbClr val="FFFF00"/>
                </a:solidFill>
                <a:latin typeface="Helvetica" pitchFamily="2" charset="0"/>
              </a:rPr>
              <a:t>• constructed ecosystems </a:t>
            </a:r>
            <a:r>
              <a:rPr lang="en-US" sz="3600" dirty="0">
                <a:solidFill>
                  <a:schemeClr val="bg1"/>
                </a:solidFill>
                <a:latin typeface="Helvetica" pitchFamily="2" charset="0"/>
              </a:rPr>
              <a:t>-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rgbClr val="FFFF00"/>
                </a:solidFill>
                <a:latin typeface="Helvetica" pitchFamily="2" charset="0"/>
              </a:rPr>
              <a:t>• ecosystem services </a:t>
            </a:r>
            <a:r>
              <a:rPr lang="en-US" sz="3600" dirty="0">
                <a:solidFill>
                  <a:schemeClr val="bg1"/>
                </a:solidFill>
                <a:latin typeface="Helvetica" pitchFamily="2" charset="0"/>
              </a:rPr>
              <a:t>-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
        <p:nvSpPr>
          <p:cNvPr id="3" name="Rectangle 2">
            <a:extLst>
              <a:ext uri="{FF2B5EF4-FFF2-40B4-BE49-F238E27FC236}">
                <a16:creationId xmlns:a16="http://schemas.microsoft.com/office/drawing/2014/main" id="{CB239635-F1F0-434F-8550-E8B9A8A77607}"/>
              </a:ext>
            </a:extLst>
          </p:cNvPr>
          <p:cNvSpPr/>
          <p:nvPr/>
        </p:nvSpPr>
        <p:spPr>
          <a:xfrm>
            <a:off x="224853" y="2684587"/>
            <a:ext cx="11812249" cy="92939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2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303586" y="1754509"/>
            <a:ext cx="7775575" cy="585788"/>
          </a:xfrm>
          <a:prstGeom prst="rect">
            <a:avLst/>
          </a:prstGeom>
          <a:noFill/>
          <a:ln w="3175">
            <a:noFill/>
            <a:miter lim="800000"/>
            <a:headEnd/>
            <a:tailEnd/>
          </a:ln>
        </p:spPr>
        <p:txBody>
          <a:bodyPr>
            <a:prstTxWarp prst="textNoShape">
              <a:avLst/>
            </a:prstTxWarp>
            <a:spAutoFit/>
          </a:bodyPr>
          <a:lstStyle/>
          <a:p>
            <a:pPr eaLnBrk="0" hangingPunct="0">
              <a:lnSpc>
                <a:spcPct val="80000"/>
              </a:lnSpc>
            </a:pPr>
            <a:endParaRPr lang="en-US" sz="2800">
              <a:solidFill>
                <a:schemeClr val="bg1"/>
              </a:solidFill>
              <a:latin typeface="Helvetica" pitchFamily="-65" charset="0"/>
            </a:endParaRPr>
          </a:p>
          <a:p>
            <a:pPr eaLnBrk="0" hangingPunct="0">
              <a:buFontTx/>
              <a:buChar char="•"/>
            </a:pPr>
            <a:endParaRPr lang="en-US" sz="1000">
              <a:solidFill>
                <a:schemeClr val="bg1"/>
              </a:solidFill>
              <a:latin typeface="Helvetica" pitchFamily="-65" charset="0"/>
            </a:endParaRPr>
          </a:p>
        </p:txBody>
      </p:sp>
      <p:pic>
        <p:nvPicPr>
          <p:cNvPr id="8" name="Picture 7"/>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8984537" y="982593"/>
            <a:ext cx="22669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p:nvPr/>
        </p:nvSpPr>
        <p:spPr>
          <a:xfrm>
            <a:off x="9136180" y="1166921"/>
            <a:ext cx="1942347" cy="1992705"/>
          </a:xfrm>
          <a:prstGeom prst="ellipse">
            <a:avLst/>
          </a:prstGeom>
          <a:noFill/>
          <a:ln w="76200" cmpd="sng">
            <a:solidFill>
              <a:srgbClr val="03F6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940786" y="6509972"/>
            <a:ext cx="2507077" cy="523220"/>
          </a:xfrm>
          <a:prstGeom prst="rect">
            <a:avLst/>
          </a:prstGeom>
          <a:solidFill>
            <a:schemeClr val="tx1"/>
          </a:solidFill>
        </p:spPr>
        <p:txBody>
          <a:bodyPr wrap="square">
            <a:spAutoFit/>
          </a:bodyPr>
          <a:lstStyle/>
          <a:p>
            <a:r>
              <a:rPr lang="en-US" sz="1400" dirty="0">
                <a:latin typeface="Helvetica"/>
                <a:cs typeface="Helvetica"/>
              </a:rPr>
              <a:t>Increasingly synthetic</a:t>
            </a:r>
          </a:p>
          <a:p>
            <a:r>
              <a:rPr lang="en-US" sz="1400" dirty="0">
                <a:latin typeface="Helvetica"/>
                <a:cs typeface="Helvetica"/>
              </a:rPr>
              <a:t>loss of ecosystem services </a:t>
            </a:r>
            <a:endParaRPr lang="en-US" sz="1400" dirty="0"/>
          </a:p>
        </p:txBody>
      </p:sp>
      <p:sp>
        <p:nvSpPr>
          <p:cNvPr id="25" name="Rectangle 24"/>
          <p:cNvSpPr/>
          <p:nvPr/>
        </p:nvSpPr>
        <p:spPr>
          <a:xfrm>
            <a:off x="8631193" y="6543823"/>
            <a:ext cx="2212141" cy="707886"/>
          </a:xfrm>
          <a:prstGeom prst="rect">
            <a:avLst/>
          </a:prstGeom>
        </p:spPr>
        <p:txBody>
          <a:bodyPr wrap="square">
            <a:spAutoFit/>
          </a:bodyPr>
          <a:lstStyle/>
          <a:p>
            <a:r>
              <a:rPr lang="en-US" sz="2000" dirty="0">
                <a:latin typeface="Helvetica" charset="0"/>
                <a:ea typeface="Helvetica" charset="0"/>
                <a:cs typeface="Helvetica" charset="0"/>
              </a:rPr>
              <a:t>environmental </a:t>
            </a:r>
          </a:p>
          <a:p>
            <a:r>
              <a:rPr lang="en-US" sz="2000" dirty="0">
                <a:latin typeface="Helvetica" charset="0"/>
                <a:ea typeface="Helvetica" charset="0"/>
                <a:cs typeface="Helvetica" charset="0"/>
              </a:rPr>
              <a:t>impairment</a:t>
            </a:r>
          </a:p>
        </p:txBody>
      </p:sp>
      <p:sp>
        <p:nvSpPr>
          <p:cNvPr id="29" name="Rectangle 5"/>
          <p:cNvSpPr>
            <a:spLocks noChangeArrowheads="1"/>
          </p:cNvSpPr>
          <p:nvPr/>
        </p:nvSpPr>
        <p:spPr bwMode="auto">
          <a:xfrm>
            <a:off x="2168828" y="1309246"/>
            <a:ext cx="200567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46F226"/>
                </a:solidFill>
                <a:latin typeface="Helvetica" charset="0"/>
                <a:ea typeface="Helvetica" charset="0"/>
                <a:cs typeface="Helvetica" charset="0"/>
              </a:rPr>
              <a:t>Plants Community</a:t>
            </a:r>
          </a:p>
          <a:p>
            <a:pPr eaLnBrk="0" hangingPunct="0"/>
            <a:endParaRPr lang="en-US" sz="1600" b="1" dirty="0">
              <a:solidFill>
                <a:srgbClr val="46F226"/>
              </a:solidFill>
              <a:latin typeface="Helvetica" charset="0"/>
              <a:ea typeface="Helvetica" charset="0"/>
              <a:cs typeface="Helvetica" charset="0"/>
            </a:endParaRPr>
          </a:p>
        </p:txBody>
      </p:sp>
      <p:sp>
        <p:nvSpPr>
          <p:cNvPr id="30" name="Rectangle 6"/>
          <p:cNvSpPr>
            <a:spLocks noChangeArrowheads="1"/>
          </p:cNvSpPr>
          <p:nvPr/>
        </p:nvSpPr>
        <p:spPr bwMode="auto">
          <a:xfrm>
            <a:off x="2168828" y="2042671"/>
            <a:ext cx="206979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46F226"/>
                </a:solidFill>
                <a:latin typeface="Helvetica" charset="0"/>
                <a:ea typeface="Helvetica" charset="0"/>
                <a:cs typeface="Helvetica" charset="0"/>
              </a:rPr>
              <a:t>Animal Community</a:t>
            </a:r>
          </a:p>
        </p:txBody>
      </p:sp>
      <p:sp>
        <p:nvSpPr>
          <p:cNvPr id="31" name="Rectangle 7"/>
          <p:cNvSpPr>
            <a:spLocks noChangeArrowheads="1"/>
          </p:cNvSpPr>
          <p:nvPr/>
        </p:nvSpPr>
        <p:spPr bwMode="auto">
          <a:xfrm>
            <a:off x="2169845" y="2703072"/>
            <a:ext cx="212249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46F226"/>
                </a:solidFill>
                <a:latin typeface="Helvetica" charset="0"/>
                <a:ea typeface="Helvetica" charset="0"/>
                <a:cs typeface="Helvetica" charset="0"/>
              </a:rPr>
              <a:t>Community of Plant</a:t>
            </a:r>
          </a:p>
          <a:p>
            <a:pPr eaLnBrk="0" hangingPunct="0"/>
            <a:r>
              <a:rPr lang="en-US" sz="1600" b="1" dirty="0">
                <a:solidFill>
                  <a:srgbClr val="46F226"/>
                </a:solidFill>
                <a:latin typeface="Helvetica" charset="0"/>
                <a:ea typeface="Helvetica" charset="0"/>
                <a:cs typeface="Helvetica" charset="0"/>
              </a:rPr>
              <a:t>&amp; Animal Microbes</a:t>
            </a:r>
          </a:p>
          <a:p>
            <a:pPr eaLnBrk="0" hangingPunct="0"/>
            <a:endParaRPr lang="en-US" sz="1200" dirty="0">
              <a:solidFill>
                <a:srgbClr val="46F226"/>
              </a:solidFill>
              <a:latin typeface="Helvetica" charset="0"/>
              <a:ea typeface="Helvetica" charset="0"/>
              <a:cs typeface="Helvetica" charset="0"/>
            </a:endParaRPr>
          </a:p>
        </p:txBody>
      </p:sp>
      <p:sp>
        <p:nvSpPr>
          <p:cNvPr id="32" name="Rectangle 31"/>
          <p:cNvSpPr>
            <a:spLocks noChangeArrowheads="1"/>
          </p:cNvSpPr>
          <p:nvPr/>
        </p:nvSpPr>
        <p:spPr bwMode="auto">
          <a:xfrm>
            <a:off x="2074212" y="4492790"/>
            <a:ext cx="234000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94F50B"/>
                </a:solidFill>
                <a:latin typeface="Helvetica" charset="0"/>
                <a:ea typeface="Helvetica" charset="0"/>
                <a:cs typeface="Helvetica" charset="0"/>
              </a:rPr>
              <a:t>Site characterized by</a:t>
            </a:r>
          </a:p>
          <a:p>
            <a:pPr eaLnBrk="0" hangingPunct="0"/>
            <a:r>
              <a:rPr lang="en-US" sz="1600" b="1" dirty="0">
                <a:solidFill>
                  <a:srgbClr val="94F50B"/>
                </a:solidFill>
                <a:latin typeface="Helvetica" charset="0"/>
                <a:ea typeface="Helvetica" charset="0"/>
                <a:cs typeface="Helvetica" charset="0"/>
              </a:rPr>
              <a:t>given climate features</a:t>
            </a:r>
          </a:p>
          <a:p>
            <a:pPr eaLnBrk="0" hangingPunct="0"/>
            <a:endParaRPr lang="en-US" sz="1200" dirty="0">
              <a:solidFill>
                <a:srgbClr val="94F50B"/>
              </a:solidFill>
              <a:latin typeface="Helvetica" charset="0"/>
              <a:ea typeface="Helvetica" charset="0"/>
              <a:cs typeface="Helvetica" charset="0"/>
            </a:endParaRPr>
          </a:p>
        </p:txBody>
      </p:sp>
      <p:sp>
        <p:nvSpPr>
          <p:cNvPr id="33" name="Rectangle 32"/>
          <p:cNvSpPr>
            <a:spLocks noChangeArrowheads="1"/>
          </p:cNvSpPr>
          <p:nvPr/>
        </p:nvSpPr>
        <p:spPr bwMode="auto">
          <a:xfrm>
            <a:off x="2085515" y="6026314"/>
            <a:ext cx="2408231"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94F50B"/>
                </a:solidFill>
                <a:latin typeface="Helvetica" charset="0"/>
                <a:ea typeface="Helvetica" charset="0"/>
                <a:cs typeface="Helvetica" charset="0"/>
              </a:rPr>
              <a:t>Site characterized by</a:t>
            </a:r>
          </a:p>
          <a:p>
            <a:pPr eaLnBrk="0" hangingPunct="0"/>
            <a:r>
              <a:rPr lang="en-US" sz="1600" b="1" dirty="0">
                <a:solidFill>
                  <a:srgbClr val="94F50B"/>
                </a:solidFill>
                <a:latin typeface="Helvetica" charset="0"/>
                <a:ea typeface="Helvetica" charset="0"/>
                <a:cs typeface="Helvetica" charset="0"/>
              </a:rPr>
              <a:t>given edaphic features</a:t>
            </a:r>
          </a:p>
        </p:txBody>
      </p:sp>
      <p:sp>
        <p:nvSpPr>
          <p:cNvPr id="34" name="Line 14"/>
          <p:cNvSpPr>
            <a:spLocks noChangeShapeType="1"/>
          </p:cNvSpPr>
          <p:nvPr/>
        </p:nvSpPr>
        <p:spPr bwMode="auto">
          <a:xfrm flipH="1" flipV="1">
            <a:off x="4179487" y="4969039"/>
            <a:ext cx="1185453" cy="529027"/>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5" name="Line 15"/>
          <p:cNvSpPr>
            <a:spLocks noChangeShapeType="1"/>
          </p:cNvSpPr>
          <p:nvPr/>
        </p:nvSpPr>
        <p:spPr bwMode="auto">
          <a:xfrm flipH="1">
            <a:off x="4255702" y="5551970"/>
            <a:ext cx="1099825" cy="740749"/>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6" name="Line 16"/>
          <p:cNvSpPr>
            <a:spLocks noChangeShapeType="1"/>
          </p:cNvSpPr>
          <p:nvPr/>
        </p:nvSpPr>
        <p:spPr bwMode="auto">
          <a:xfrm flipH="1" flipV="1">
            <a:off x="4174505" y="1550116"/>
            <a:ext cx="1181022" cy="715173"/>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7" name="Line 17"/>
          <p:cNvSpPr>
            <a:spLocks noChangeShapeType="1"/>
          </p:cNvSpPr>
          <p:nvPr/>
        </p:nvSpPr>
        <p:spPr bwMode="auto">
          <a:xfrm flipH="1">
            <a:off x="4235365" y="2288258"/>
            <a:ext cx="1109758" cy="628805"/>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8" name="AutoShape 19"/>
          <p:cNvSpPr>
            <a:spLocks/>
          </p:cNvSpPr>
          <p:nvPr/>
        </p:nvSpPr>
        <p:spPr bwMode="auto">
          <a:xfrm flipH="1">
            <a:off x="1995907" y="1179071"/>
            <a:ext cx="228600" cy="2304468"/>
          </a:xfrm>
          <a:prstGeom prst="rightBracket">
            <a:avLst>
              <a:gd name="adj" fmla="val 77778"/>
            </a:avLst>
          </a:prstGeom>
          <a:noFill/>
          <a:ln w="28575">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solidFill>
                <a:schemeClr val="bg1"/>
              </a:solidFill>
            </a:endParaRPr>
          </a:p>
        </p:txBody>
      </p:sp>
      <p:sp>
        <p:nvSpPr>
          <p:cNvPr id="39" name="AutoShape 20"/>
          <p:cNvSpPr>
            <a:spLocks/>
          </p:cNvSpPr>
          <p:nvPr/>
        </p:nvSpPr>
        <p:spPr bwMode="auto">
          <a:xfrm flipH="1">
            <a:off x="1987275" y="4432270"/>
            <a:ext cx="252413" cy="2408238"/>
          </a:xfrm>
          <a:prstGeom prst="rightBracket">
            <a:avLst>
              <a:gd name="adj" fmla="val 72258"/>
            </a:avLst>
          </a:prstGeom>
          <a:noFill/>
          <a:ln w="28575">
            <a:solidFill>
              <a:srgbClr val="94F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40" name="Text Box 22"/>
          <p:cNvSpPr txBox="1">
            <a:spLocks noChangeArrowheads="1"/>
          </p:cNvSpPr>
          <p:nvPr/>
        </p:nvSpPr>
        <p:spPr bwMode="auto">
          <a:xfrm>
            <a:off x="2886802" y="5972410"/>
            <a:ext cx="1841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charset="0"/>
                <a:ea typeface="ＭＳ Ｐゴシック" charset="0"/>
                <a:cs typeface="ＭＳ Ｐゴシック" charset="0"/>
              </a:defRPr>
            </a:lvl1pPr>
            <a:lvl2pPr marL="37931725" indent="-37474525" eaLnBrk="0" hangingPunct="0">
              <a:defRPr sz="2000">
                <a:solidFill>
                  <a:schemeClr val="tx1"/>
                </a:solidFill>
                <a:latin typeface="Times" charset="0"/>
                <a:ea typeface="ＭＳ Ｐゴシック" charset="0"/>
              </a:defRPr>
            </a:lvl2pPr>
            <a:lvl3pPr eaLnBrk="0" hangingPunct="0">
              <a:defRPr sz="2000">
                <a:solidFill>
                  <a:schemeClr val="tx1"/>
                </a:solidFill>
                <a:latin typeface="Times" charset="0"/>
                <a:ea typeface="ＭＳ Ｐゴシック" charset="0"/>
              </a:defRPr>
            </a:lvl3pPr>
            <a:lvl4pPr eaLnBrk="0" hangingPunct="0">
              <a:defRPr sz="2000">
                <a:solidFill>
                  <a:schemeClr val="tx1"/>
                </a:solidFill>
                <a:latin typeface="Times" charset="0"/>
                <a:ea typeface="ＭＳ Ｐゴシック" charset="0"/>
              </a:defRPr>
            </a:lvl4pPr>
            <a:lvl5pPr eaLnBrk="0" hangingPunct="0">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endParaRPr lang="en-GB" sz="4800" b="1" baseline="30000">
              <a:solidFill>
                <a:srgbClr val="66FF33"/>
              </a:solidFill>
              <a:latin typeface="N Helvetica Narrow" charset="0"/>
            </a:endParaRPr>
          </a:p>
        </p:txBody>
      </p:sp>
      <p:sp>
        <p:nvSpPr>
          <p:cNvPr id="41" name="Rectangle 8"/>
          <p:cNvSpPr>
            <a:spLocks noChangeArrowheads="1"/>
          </p:cNvSpPr>
          <p:nvPr/>
        </p:nvSpPr>
        <p:spPr bwMode="auto">
          <a:xfrm>
            <a:off x="241556" y="1636272"/>
            <a:ext cx="1709122"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b="1" dirty="0">
                <a:solidFill>
                  <a:srgbClr val="46F226"/>
                </a:solidFill>
                <a:latin typeface="Helvetica" charset="0"/>
                <a:ea typeface="Helvetica" charset="0"/>
                <a:cs typeface="Helvetica" charset="0"/>
              </a:rPr>
              <a:t>biological </a:t>
            </a:r>
          </a:p>
          <a:p>
            <a:pPr eaLnBrk="0" hangingPunct="0"/>
            <a:r>
              <a:rPr lang="en-US" sz="2000" b="1" dirty="0">
                <a:solidFill>
                  <a:srgbClr val="46F226"/>
                </a:solidFill>
                <a:latin typeface="Helvetica" charset="0"/>
                <a:ea typeface="Helvetica" charset="0"/>
                <a:cs typeface="Helvetica" charset="0"/>
              </a:rPr>
              <a:t>constituents</a:t>
            </a:r>
            <a:endParaRPr lang="en-US" sz="2000" dirty="0">
              <a:solidFill>
                <a:srgbClr val="46F226"/>
              </a:solidFill>
              <a:latin typeface="Helvetica" charset="0"/>
              <a:ea typeface="Helvetica" charset="0"/>
              <a:cs typeface="Helvetica" charset="0"/>
            </a:endParaRPr>
          </a:p>
          <a:p>
            <a:pPr eaLnBrk="0" hangingPunct="0"/>
            <a:endParaRPr lang="en-US" sz="3200" dirty="0">
              <a:solidFill>
                <a:schemeClr val="bg1"/>
              </a:solidFill>
              <a:latin typeface="Helvetica" charset="0"/>
              <a:ea typeface="Helvetica" charset="0"/>
              <a:cs typeface="Helvetica" charset="0"/>
            </a:endParaRPr>
          </a:p>
          <a:p>
            <a:pPr eaLnBrk="0" hangingPunct="0"/>
            <a:r>
              <a:rPr lang="en-US" sz="3200" dirty="0">
                <a:solidFill>
                  <a:schemeClr val="bg1"/>
                </a:solidFill>
                <a:latin typeface="Helvetica" charset="0"/>
                <a:ea typeface="Helvetica" charset="0"/>
                <a:cs typeface="Helvetica" charset="0"/>
              </a:rPr>
              <a:t>biotic</a:t>
            </a:r>
          </a:p>
        </p:txBody>
      </p:sp>
      <p:sp>
        <p:nvSpPr>
          <p:cNvPr id="42" name="Rectangle 11"/>
          <p:cNvSpPr>
            <a:spLocks noChangeArrowheads="1"/>
          </p:cNvSpPr>
          <p:nvPr/>
        </p:nvSpPr>
        <p:spPr bwMode="auto">
          <a:xfrm>
            <a:off x="230318" y="5029365"/>
            <a:ext cx="1709122"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b="1" dirty="0">
                <a:solidFill>
                  <a:srgbClr val="94F50B"/>
                </a:solidFill>
                <a:latin typeface="Helvetica" charset="0"/>
                <a:ea typeface="Helvetica" charset="0"/>
                <a:cs typeface="Helvetica" charset="0"/>
              </a:rPr>
              <a:t>physical </a:t>
            </a:r>
          </a:p>
          <a:p>
            <a:pPr eaLnBrk="0" hangingPunct="0"/>
            <a:r>
              <a:rPr lang="en-US" sz="2000" b="1" dirty="0">
                <a:solidFill>
                  <a:srgbClr val="94F50B"/>
                </a:solidFill>
                <a:latin typeface="Helvetica" charset="0"/>
                <a:ea typeface="Helvetica" charset="0"/>
                <a:cs typeface="Helvetica" charset="0"/>
              </a:rPr>
              <a:t>constituents</a:t>
            </a:r>
          </a:p>
          <a:p>
            <a:pPr eaLnBrk="0" hangingPunct="0"/>
            <a:endParaRPr lang="en-US" sz="2000" dirty="0">
              <a:solidFill>
                <a:schemeClr val="bg1"/>
              </a:solidFill>
              <a:latin typeface="Helvetica" charset="0"/>
              <a:ea typeface="Helvetica" charset="0"/>
              <a:cs typeface="Helvetica" charset="0"/>
            </a:endParaRPr>
          </a:p>
          <a:p>
            <a:pPr eaLnBrk="0" hangingPunct="0"/>
            <a:r>
              <a:rPr lang="en-US" sz="3200" dirty="0">
                <a:solidFill>
                  <a:schemeClr val="bg1"/>
                </a:solidFill>
                <a:latin typeface="Helvetica" charset="0"/>
                <a:ea typeface="Helvetica" charset="0"/>
                <a:cs typeface="Helvetica" charset="0"/>
              </a:rPr>
              <a:t>abiotic</a:t>
            </a:r>
          </a:p>
        </p:txBody>
      </p:sp>
      <p:sp>
        <p:nvSpPr>
          <p:cNvPr id="43" name="Line 18"/>
          <p:cNvSpPr>
            <a:spLocks noChangeShapeType="1"/>
          </p:cNvSpPr>
          <p:nvPr/>
        </p:nvSpPr>
        <p:spPr bwMode="auto">
          <a:xfrm flipH="1" flipV="1">
            <a:off x="4174504" y="2245412"/>
            <a:ext cx="1174292" cy="19878"/>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44" name="Rectangle 43"/>
          <p:cNvSpPr/>
          <p:nvPr/>
        </p:nvSpPr>
        <p:spPr>
          <a:xfrm>
            <a:off x="12204607" y="1162063"/>
            <a:ext cx="1582484" cy="2308324"/>
          </a:xfrm>
          <a:prstGeom prst="rect">
            <a:avLst/>
          </a:prstGeom>
          <a:solidFill>
            <a:schemeClr val="tx1"/>
          </a:solidFill>
          <a:ln>
            <a:noFill/>
          </a:ln>
        </p:spPr>
        <p:txBody>
          <a:bodyPr wrap="none">
            <a:spAutoFit/>
          </a:bodyPr>
          <a:lstStyle/>
          <a:p>
            <a:pPr eaLnBrk="0" hangingPunct="0"/>
            <a:r>
              <a:rPr lang="en-US" dirty="0">
                <a:solidFill>
                  <a:schemeClr val="bg1"/>
                </a:solidFill>
                <a:latin typeface="Helvetica" charset="0"/>
                <a:ea typeface="Helvetica" charset="0"/>
                <a:cs typeface="Helvetica" charset="0"/>
              </a:rPr>
              <a:t>human</a:t>
            </a:r>
          </a:p>
          <a:p>
            <a:pPr eaLnBrk="0" hangingPunct="0"/>
            <a:r>
              <a:rPr lang="en-US" dirty="0">
                <a:solidFill>
                  <a:schemeClr val="bg1"/>
                </a:solidFill>
                <a:latin typeface="Helvetica" charset="0"/>
                <a:ea typeface="Helvetica" charset="0"/>
                <a:cs typeface="Helvetica" charset="0"/>
              </a:rPr>
              <a:t>communities</a:t>
            </a: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built</a:t>
            </a: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environment</a:t>
            </a:r>
            <a:r>
              <a:rPr lang="en-US" dirty="0">
                <a:solidFill>
                  <a:srgbClr val="5FF74C"/>
                </a:solidFill>
                <a:latin typeface="Helvetica" charset="0"/>
                <a:ea typeface="Helvetica" charset="0"/>
                <a:cs typeface="Helvetica" charset="0"/>
              </a:rPr>
              <a:t> </a:t>
            </a:r>
          </a:p>
        </p:txBody>
      </p:sp>
      <p:sp>
        <p:nvSpPr>
          <p:cNvPr id="45" name="Rectangle 44"/>
          <p:cNvSpPr/>
          <p:nvPr/>
        </p:nvSpPr>
        <p:spPr>
          <a:xfrm>
            <a:off x="6891115" y="3887082"/>
            <a:ext cx="1132041" cy="954107"/>
          </a:xfrm>
          <a:prstGeom prst="rect">
            <a:avLst/>
          </a:prstGeom>
          <a:solidFill>
            <a:schemeClr val="tx1"/>
          </a:solidFill>
          <a:ln>
            <a:noFill/>
          </a:ln>
        </p:spPr>
        <p:txBody>
          <a:bodyPr wrap="none">
            <a:spAutoFit/>
          </a:bodyPr>
          <a:lstStyle/>
          <a:p>
            <a:pPr eaLnBrk="0" hangingPunct="0"/>
            <a:r>
              <a:rPr lang="en-US" sz="1400" dirty="0">
                <a:latin typeface="Helvetica" charset="0"/>
                <a:ea typeface="Helvetica" charset="0"/>
                <a:cs typeface="Helvetica" charset="0"/>
              </a:rPr>
              <a:t>•structures  </a:t>
            </a:r>
          </a:p>
          <a:p>
            <a:pPr eaLnBrk="0" hangingPunct="0"/>
            <a:r>
              <a:rPr lang="en-US" sz="1400" dirty="0">
                <a:latin typeface="Helvetica" charset="0"/>
                <a:ea typeface="Helvetica" charset="0"/>
                <a:cs typeface="Helvetica" charset="0"/>
              </a:rPr>
              <a:t>•production </a:t>
            </a:r>
          </a:p>
          <a:p>
            <a:pPr eaLnBrk="0" hangingPunct="0"/>
            <a:r>
              <a:rPr lang="en-US" sz="1400" dirty="0">
                <a:latin typeface="Helvetica" charset="0"/>
                <a:ea typeface="Helvetica" charset="0"/>
                <a:cs typeface="Helvetica" charset="0"/>
              </a:rPr>
              <a:t> processes</a:t>
            </a:r>
          </a:p>
          <a:p>
            <a:pPr eaLnBrk="0" hangingPunct="0"/>
            <a:r>
              <a:rPr lang="en-US" sz="1400" dirty="0">
                <a:latin typeface="Helvetica" charset="0"/>
                <a:ea typeface="Helvetica" charset="0"/>
                <a:cs typeface="Helvetica" charset="0"/>
              </a:rPr>
              <a:t>                 </a:t>
            </a:r>
          </a:p>
        </p:txBody>
      </p:sp>
      <p:sp>
        <p:nvSpPr>
          <p:cNvPr id="46" name="Rectangle 45"/>
          <p:cNvSpPr/>
          <p:nvPr/>
        </p:nvSpPr>
        <p:spPr>
          <a:xfrm>
            <a:off x="7887227" y="4022259"/>
            <a:ext cx="1043876" cy="738664"/>
          </a:xfrm>
          <a:prstGeom prst="rect">
            <a:avLst/>
          </a:prstGeom>
          <a:solidFill>
            <a:schemeClr val="tx1"/>
          </a:solidFill>
          <a:ln>
            <a:noFill/>
          </a:ln>
        </p:spPr>
        <p:txBody>
          <a:bodyPr wrap="none">
            <a:spAutoFit/>
          </a:bodyPr>
          <a:lstStyle/>
          <a:p>
            <a:pPr eaLnBrk="0" hangingPunct="0"/>
            <a:r>
              <a:rPr lang="en-US" sz="1400" dirty="0">
                <a:solidFill>
                  <a:srgbClr val="5FF74C"/>
                </a:solidFill>
                <a:latin typeface="Helvetica" charset="0"/>
                <a:ea typeface="Helvetica" charset="0"/>
                <a:cs typeface="Helvetica" charset="0"/>
              </a:rPr>
              <a:t>•</a:t>
            </a:r>
            <a:r>
              <a:rPr lang="en-US" sz="1400" dirty="0">
                <a:latin typeface="Helvetica" charset="0"/>
                <a:ea typeface="Helvetica" charset="0"/>
                <a:cs typeface="Helvetica" charset="0"/>
              </a:rPr>
              <a:t>energy  </a:t>
            </a:r>
          </a:p>
          <a:p>
            <a:pPr eaLnBrk="0" hangingPunct="0"/>
            <a:r>
              <a:rPr lang="en-US" sz="1400" dirty="0">
                <a:latin typeface="Helvetica" charset="0"/>
                <a:ea typeface="Helvetica" charset="0"/>
                <a:cs typeface="Helvetica" charset="0"/>
              </a:rPr>
              <a:t>•artifacts</a:t>
            </a:r>
          </a:p>
          <a:p>
            <a:pPr eaLnBrk="0" hangingPunct="0"/>
            <a:r>
              <a:rPr lang="en-US" sz="1400" dirty="0">
                <a:latin typeface="Helvetica" charset="0"/>
                <a:ea typeface="Helvetica" charset="0"/>
                <a:cs typeface="Helvetica" charset="0"/>
              </a:rPr>
              <a:t>•emissions</a:t>
            </a:r>
          </a:p>
        </p:txBody>
      </p:sp>
      <p:sp>
        <p:nvSpPr>
          <p:cNvPr id="47" name="Left Bracket 46"/>
          <p:cNvSpPr/>
          <p:nvPr/>
        </p:nvSpPr>
        <p:spPr>
          <a:xfrm>
            <a:off x="6893109" y="3934391"/>
            <a:ext cx="62328" cy="729272"/>
          </a:xfrm>
          <a:prstGeom prst="lef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F74C"/>
              </a:solidFill>
            </a:endParaRPr>
          </a:p>
        </p:txBody>
      </p:sp>
      <p:sp>
        <p:nvSpPr>
          <p:cNvPr id="48" name="Left Bracket 47"/>
          <p:cNvSpPr/>
          <p:nvPr/>
        </p:nvSpPr>
        <p:spPr>
          <a:xfrm>
            <a:off x="7926040" y="4086791"/>
            <a:ext cx="62328" cy="729272"/>
          </a:xfrm>
          <a:prstGeom prst="lef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F74C"/>
              </a:solidFill>
            </a:endParaRPr>
          </a:p>
        </p:txBody>
      </p:sp>
      <p:cxnSp>
        <p:nvCxnSpPr>
          <p:cNvPr id="49" name="Straight Connector 48"/>
          <p:cNvCxnSpPr/>
          <p:nvPr/>
        </p:nvCxnSpPr>
        <p:spPr>
          <a:xfrm>
            <a:off x="7816404" y="4379381"/>
            <a:ext cx="13902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507604" y="1999760"/>
            <a:ext cx="459318" cy="3270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F74C"/>
              </a:solidFill>
            </a:endParaRPr>
          </a:p>
        </p:txBody>
      </p:sp>
      <p:sp>
        <p:nvSpPr>
          <p:cNvPr id="54" name="Rectangle 53">
            <a:extLst>
              <a:ext uri="{FF2B5EF4-FFF2-40B4-BE49-F238E27FC236}">
                <a16:creationId xmlns:a16="http://schemas.microsoft.com/office/drawing/2014/main" id="{41ED71E2-3458-8347-BC73-AC690195526B}"/>
              </a:ext>
            </a:extLst>
          </p:cNvPr>
          <p:cNvSpPr/>
          <p:nvPr/>
        </p:nvSpPr>
        <p:spPr>
          <a:xfrm>
            <a:off x="0" y="-10193"/>
            <a:ext cx="12192000" cy="4645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D63B819-BD20-DE45-88C7-6FA342949C20}"/>
              </a:ext>
            </a:extLst>
          </p:cNvPr>
          <p:cNvSpPr txBox="1"/>
          <p:nvPr/>
        </p:nvSpPr>
        <p:spPr>
          <a:xfrm>
            <a:off x="89309" y="-23078"/>
            <a:ext cx="8964313" cy="461665"/>
          </a:xfrm>
          <a:prstGeom prst="rect">
            <a:avLst/>
          </a:prstGeom>
          <a:noFill/>
        </p:spPr>
        <p:txBody>
          <a:bodyPr wrap="none" rtlCol="0">
            <a:spAutoFit/>
          </a:bodyPr>
          <a:lstStyle/>
          <a:p>
            <a:r>
              <a:rPr lang="en-US" sz="2400" dirty="0">
                <a:solidFill>
                  <a:schemeClr val="bg1"/>
                </a:solidFill>
                <a:latin typeface="Helvetica" pitchFamily="2" charset="0"/>
              </a:rPr>
              <a:t>within the biosphere are units in Nature that are the </a:t>
            </a:r>
            <a:r>
              <a:rPr lang="en-US" sz="2400" dirty="0">
                <a:solidFill>
                  <a:srgbClr val="FFFF00"/>
                </a:solidFill>
                <a:latin typeface="Helvetica" pitchFamily="2" charset="0"/>
              </a:rPr>
              <a:t>ecosystems </a:t>
            </a:r>
          </a:p>
        </p:txBody>
      </p:sp>
      <p:sp>
        <p:nvSpPr>
          <p:cNvPr id="2" name="Rectangle 1">
            <a:extLst>
              <a:ext uri="{FF2B5EF4-FFF2-40B4-BE49-F238E27FC236}">
                <a16:creationId xmlns:a16="http://schemas.microsoft.com/office/drawing/2014/main" id="{D35C37EF-5B31-A343-9D43-332176888911}"/>
              </a:ext>
            </a:extLst>
          </p:cNvPr>
          <p:cNvSpPr/>
          <p:nvPr/>
        </p:nvSpPr>
        <p:spPr>
          <a:xfrm>
            <a:off x="72243" y="1025653"/>
            <a:ext cx="5460737" cy="5803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EEEC4-5E78-2B4A-B5AF-358CCF1772AC}"/>
              </a:ext>
            </a:extLst>
          </p:cNvPr>
          <p:cNvSpPr>
            <a:spLocks noChangeArrowheads="1"/>
          </p:cNvSpPr>
          <p:nvPr/>
        </p:nvSpPr>
        <p:spPr bwMode="auto">
          <a:xfrm>
            <a:off x="1943555" y="1617248"/>
            <a:ext cx="1364476" cy="923330"/>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dirty="0">
                <a:solidFill>
                  <a:srgbClr val="5FF74C"/>
                </a:solidFill>
                <a:latin typeface="Helvetica" charset="0"/>
                <a:ea typeface="Helvetica" charset="0"/>
                <a:cs typeface="Helvetica" charset="0"/>
              </a:rPr>
              <a:t>community </a:t>
            </a:r>
          </a:p>
          <a:p>
            <a:pPr eaLnBrk="0" hangingPunct="0"/>
            <a:r>
              <a:rPr lang="en-US" dirty="0">
                <a:solidFill>
                  <a:srgbClr val="5FF74C"/>
                </a:solidFill>
                <a:latin typeface="Helvetica" charset="0"/>
                <a:ea typeface="Helvetica" charset="0"/>
                <a:cs typeface="Helvetica" charset="0"/>
              </a:rPr>
              <a:t>of plants &amp; </a:t>
            </a:r>
          </a:p>
          <a:p>
            <a:pPr eaLnBrk="0" hangingPunct="0"/>
            <a:r>
              <a:rPr lang="en-US" dirty="0">
                <a:solidFill>
                  <a:srgbClr val="5FF74C"/>
                </a:solidFill>
                <a:latin typeface="Helvetica" charset="0"/>
                <a:ea typeface="Helvetica" charset="0"/>
                <a:cs typeface="Helvetica" charset="0"/>
              </a:rPr>
              <a:t>animals</a:t>
            </a:r>
          </a:p>
        </p:txBody>
      </p:sp>
      <p:sp>
        <p:nvSpPr>
          <p:cNvPr id="56" name="Rectangle 55">
            <a:extLst>
              <a:ext uri="{FF2B5EF4-FFF2-40B4-BE49-F238E27FC236}">
                <a16:creationId xmlns:a16="http://schemas.microsoft.com/office/drawing/2014/main" id="{41FE1D3E-DEDF-A640-A804-6C24DF3DECF8}"/>
              </a:ext>
            </a:extLst>
          </p:cNvPr>
          <p:cNvSpPr>
            <a:spLocks noChangeArrowheads="1"/>
          </p:cNvSpPr>
          <p:nvPr/>
        </p:nvSpPr>
        <p:spPr bwMode="auto">
          <a:xfrm>
            <a:off x="2000944" y="5021642"/>
            <a:ext cx="1454244" cy="923330"/>
          </a:xfrm>
          <a:prstGeom prst="rect">
            <a:avLst/>
          </a:prstGeom>
          <a:solidFill>
            <a:schemeClr val="tx1"/>
          </a:solid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en-US" dirty="0">
                <a:solidFill>
                  <a:srgbClr val="5FF74C"/>
                </a:solidFill>
                <a:latin typeface="Helvetica" charset="0"/>
                <a:ea typeface="Helvetica" charset="0"/>
                <a:cs typeface="Helvetica" charset="0"/>
              </a:rPr>
              <a:t>physical </a:t>
            </a:r>
          </a:p>
          <a:p>
            <a:pPr eaLnBrk="0" hangingPunct="0"/>
            <a:r>
              <a:rPr lang="en-US" dirty="0">
                <a:solidFill>
                  <a:srgbClr val="5FF74C"/>
                </a:solidFill>
                <a:latin typeface="Helvetica" charset="0"/>
                <a:ea typeface="Helvetica" charset="0"/>
                <a:cs typeface="Helvetica" charset="0"/>
              </a:rPr>
              <a:t>environment</a:t>
            </a:r>
          </a:p>
          <a:p>
            <a:pPr eaLnBrk="0" hangingPunct="0"/>
            <a:endParaRPr lang="en-US" b="1" dirty="0">
              <a:solidFill>
                <a:srgbClr val="5FF74C"/>
              </a:solidFill>
              <a:latin typeface="Helvetica" charset="0"/>
              <a:ea typeface="Helvetica" charset="0"/>
              <a:cs typeface="Helvetica" charset="0"/>
            </a:endParaRPr>
          </a:p>
        </p:txBody>
      </p:sp>
      <p:sp>
        <p:nvSpPr>
          <p:cNvPr id="58" name="TextBox 57">
            <a:extLst>
              <a:ext uri="{FF2B5EF4-FFF2-40B4-BE49-F238E27FC236}">
                <a16:creationId xmlns:a16="http://schemas.microsoft.com/office/drawing/2014/main" id="{47DCF19F-1AF5-734B-827F-5109D3340607}"/>
              </a:ext>
            </a:extLst>
          </p:cNvPr>
          <p:cNvSpPr txBox="1"/>
          <p:nvPr/>
        </p:nvSpPr>
        <p:spPr>
          <a:xfrm>
            <a:off x="6733870" y="3474609"/>
            <a:ext cx="2319752" cy="1384995"/>
          </a:xfrm>
          <a:prstGeom prst="rect">
            <a:avLst/>
          </a:prstGeom>
          <a:solidFill>
            <a:schemeClr val="tx1"/>
          </a:solidFill>
        </p:spPr>
        <p:txBody>
          <a:bodyPr wrap="square" rtlCol="0">
            <a:spAutoFit/>
          </a:bodyPr>
          <a:lstStyle/>
          <a:p>
            <a:r>
              <a:rPr lang="en-US" sz="2400" dirty="0">
                <a:solidFill>
                  <a:srgbClr val="5FF74C"/>
                </a:solidFill>
                <a:latin typeface="Helvetica" charset="0"/>
                <a:ea typeface="Helvetica" charset="0"/>
                <a:cs typeface="Helvetica" charset="0"/>
              </a:rPr>
              <a:t>ecosystems</a:t>
            </a:r>
          </a:p>
          <a:p>
            <a:r>
              <a:rPr lang="en-US" sz="2000" dirty="0">
                <a:solidFill>
                  <a:schemeClr val="bg1"/>
                </a:solidFill>
                <a:latin typeface="Helvetica" charset="0"/>
                <a:ea typeface="Helvetica" charset="0"/>
                <a:cs typeface="Helvetica" charset="0"/>
              </a:rPr>
              <a:t>ecosystem as </a:t>
            </a:r>
            <a:r>
              <a:rPr lang="en-US" sz="2000" dirty="0" err="1">
                <a:solidFill>
                  <a:schemeClr val="bg1"/>
                </a:solidFill>
                <a:latin typeface="Helvetica" charset="0"/>
                <a:ea typeface="Helvetica" charset="0"/>
                <a:cs typeface="Helvetica" charset="0"/>
              </a:rPr>
              <a:t>ecology’’s</a:t>
            </a:r>
            <a:r>
              <a:rPr lang="en-US" sz="2000" dirty="0">
                <a:solidFill>
                  <a:schemeClr val="bg1"/>
                </a:solidFill>
                <a:latin typeface="Helvetica" charset="0"/>
                <a:ea typeface="Helvetica" charset="0"/>
                <a:cs typeface="Helvetica" charset="0"/>
              </a:rPr>
              <a:t> model of nature</a:t>
            </a:r>
          </a:p>
        </p:txBody>
      </p:sp>
      <p:sp>
        <p:nvSpPr>
          <p:cNvPr id="59" name="Line 13">
            <a:extLst>
              <a:ext uri="{FF2B5EF4-FFF2-40B4-BE49-F238E27FC236}">
                <a16:creationId xmlns:a16="http://schemas.microsoft.com/office/drawing/2014/main" id="{8929AADA-5B82-974E-8F2E-FC812A7F3E27}"/>
              </a:ext>
            </a:extLst>
          </p:cNvPr>
          <p:cNvSpPr>
            <a:spLocks noChangeShapeType="1"/>
          </p:cNvSpPr>
          <p:nvPr/>
        </p:nvSpPr>
        <p:spPr bwMode="auto">
          <a:xfrm flipH="1">
            <a:off x="3365535" y="3759996"/>
            <a:ext cx="3322677" cy="1807806"/>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60" name="Line 12">
            <a:extLst>
              <a:ext uri="{FF2B5EF4-FFF2-40B4-BE49-F238E27FC236}">
                <a16:creationId xmlns:a16="http://schemas.microsoft.com/office/drawing/2014/main" id="{872CA5F8-B6DC-4244-AAD3-4BED80EBCE3B}"/>
              </a:ext>
            </a:extLst>
          </p:cNvPr>
          <p:cNvSpPr>
            <a:spLocks noChangeShapeType="1"/>
          </p:cNvSpPr>
          <p:nvPr/>
        </p:nvSpPr>
        <p:spPr bwMode="auto">
          <a:xfrm flipH="1" flipV="1">
            <a:off x="3223350" y="1923649"/>
            <a:ext cx="3464862" cy="1870197"/>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cxnSp>
        <p:nvCxnSpPr>
          <p:cNvPr id="61" name="Straight Connector 60">
            <a:extLst>
              <a:ext uri="{FF2B5EF4-FFF2-40B4-BE49-F238E27FC236}">
                <a16:creationId xmlns:a16="http://schemas.microsoft.com/office/drawing/2014/main" id="{48B91FE3-FB03-344B-A236-7A9D8664E33B}"/>
              </a:ext>
            </a:extLst>
          </p:cNvPr>
          <p:cNvCxnSpPr>
            <a:cxnSpLocks/>
          </p:cNvCxnSpPr>
          <p:nvPr/>
        </p:nvCxnSpPr>
        <p:spPr>
          <a:xfrm flipH="1">
            <a:off x="7652720" y="2138033"/>
            <a:ext cx="1933393" cy="1413608"/>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44AC108C-2441-AB41-9D4D-9EBD0BFB7669}"/>
              </a:ext>
            </a:extLst>
          </p:cNvPr>
          <p:cNvSpPr/>
          <p:nvPr/>
        </p:nvSpPr>
        <p:spPr>
          <a:xfrm>
            <a:off x="5530244" y="840987"/>
            <a:ext cx="2621230" cy="369332"/>
          </a:xfrm>
          <a:prstGeom prst="rect">
            <a:avLst/>
          </a:prstGeom>
        </p:spPr>
        <p:txBody>
          <a:bodyPr wrap="none">
            <a:spAutoFit/>
          </a:bodyPr>
          <a:lstStyle/>
          <a:p>
            <a:r>
              <a:rPr lang="en-US" dirty="0" err="1">
                <a:solidFill>
                  <a:srgbClr val="5FF74C"/>
                </a:solidFill>
                <a:latin typeface="Helvetica" charset="0"/>
                <a:ea typeface="Helvetica" charset="0"/>
                <a:cs typeface="Helvetica" charset="0"/>
              </a:rPr>
              <a:t>bbiogeochemical</a:t>
            </a:r>
            <a:r>
              <a:rPr lang="en-US" dirty="0">
                <a:solidFill>
                  <a:srgbClr val="5FF74C"/>
                </a:solidFill>
                <a:latin typeface="Helvetica" charset="0"/>
                <a:ea typeface="Helvetica" charset="0"/>
                <a:cs typeface="Helvetica" charset="0"/>
              </a:rPr>
              <a:t> cycles</a:t>
            </a:r>
          </a:p>
        </p:txBody>
      </p:sp>
      <p:cxnSp>
        <p:nvCxnSpPr>
          <p:cNvPr id="62" name="Straight Connector 61">
            <a:extLst>
              <a:ext uri="{FF2B5EF4-FFF2-40B4-BE49-F238E27FC236}">
                <a16:creationId xmlns:a16="http://schemas.microsoft.com/office/drawing/2014/main" id="{F0A5BC8F-1403-3344-B36F-DC9AE2AADBD1}"/>
              </a:ext>
            </a:extLst>
          </p:cNvPr>
          <p:cNvCxnSpPr>
            <a:cxnSpLocks/>
          </p:cNvCxnSpPr>
          <p:nvPr/>
        </p:nvCxnSpPr>
        <p:spPr>
          <a:xfrm flipH="1" flipV="1">
            <a:off x="8117610" y="1014737"/>
            <a:ext cx="1076714" cy="879285"/>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key </a:t>
            </a:r>
            <a:r>
              <a:rPr lang="en-US" sz="4900" dirty="0" err="1">
                <a:solidFill>
                  <a:schemeClr val="bg1"/>
                </a:solidFill>
                <a:latin typeface="Helvetica" pitchFamily="2" charset="0"/>
              </a:rPr>
              <a:t>factors</a:t>
            </a:r>
            <a:r>
              <a:rPr lang="en-US" sz="3100" dirty="0" err="1">
                <a:solidFill>
                  <a:srgbClr val="00B0F0"/>
                </a:solidFill>
                <a:latin typeface="Helvetica" pitchFamily="2" charset="0"/>
              </a:rPr>
              <a:t>m</a:t>
            </a:r>
            <a:br>
              <a:rPr lang="en-US" sz="4900" dirty="0">
                <a:solidFill>
                  <a:schemeClr val="bg1"/>
                </a:solidFill>
                <a:latin typeface="Helvetica" pitchFamily="2" charset="0"/>
              </a:rPr>
            </a:br>
            <a:r>
              <a:rPr lang="en-US" sz="3600" dirty="0">
                <a:solidFill>
                  <a:srgbClr val="FFFF00"/>
                </a:solidFill>
                <a:latin typeface="Helvetica" pitchFamily="2" charset="0"/>
              </a:rPr>
              <a:t>• resilience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biointegration</a:t>
            </a:r>
            <a:r>
              <a:rPr lang="en-US" sz="3600" dirty="0">
                <a:solidFill>
                  <a:srgbClr val="FFFF00"/>
                </a:solidFill>
                <a:latin typeface="Helvetica" pitchFamily="2" charset="0"/>
              </a:rPr>
              <a:t> </a:t>
            </a:r>
            <a:r>
              <a:rPr lang="en-US" sz="3600" dirty="0">
                <a:solidFill>
                  <a:schemeClr val="bg1"/>
                </a:solidFill>
                <a:latin typeface="Helvetica" pitchFamily="2" charset="0"/>
              </a:rPr>
              <a:t>-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ecocentricity</a:t>
            </a:r>
            <a:r>
              <a:rPr lang="en-US" sz="3600" dirty="0">
                <a:solidFill>
                  <a:srgbClr val="FFFF00"/>
                </a:solidFill>
                <a:latin typeface="Helvetica" pitchFamily="2" charset="0"/>
              </a:rPr>
              <a:t> </a:t>
            </a:r>
            <a:r>
              <a:rPr lang="en-US" sz="3600" dirty="0">
                <a:solidFill>
                  <a:schemeClr val="bg1"/>
                </a:solidFill>
                <a:latin typeface="Helvetica" pitchFamily="2" charset="0"/>
              </a:rPr>
              <a:t>-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rgbClr val="FFFF00"/>
                </a:solidFill>
                <a:latin typeface="Helvetica" pitchFamily="2" charset="0"/>
              </a:rPr>
              <a:t>• infrastructure </a:t>
            </a:r>
            <a:r>
              <a:rPr lang="en-US" sz="3600" dirty="0">
                <a:solidFill>
                  <a:schemeClr val="bg1"/>
                </a:solidFill>
                <a:latin typeface="Helvetica" pitchFamily="2" charset="0"/>
              </a:rPr>
              <a:t>-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rgbClr val="FFFF00"/>
                </a:solidFill>
                <a:latin typeface="Helvetica" pitchFamily="2" charset="0"/>
              </a:rPr>
              <a:t>• constructed ecosystems </a:t>
            </a:r>
            <a:r>
              <a:rPr lang="en-US" sz="3600" dirty="0">
                <a:solidFill>
                  <a:schemeClr val="bg1"/>
                </a:solidFill>
                <a:latin typeface="Helvetica" pitchFamily="2" charset="0"/>
              </a:rPr>
              <a:t>-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rgbClr val="FFFF00"/>
                </a:solidFill>
                <a:latin typeface="Helvetica" pitchFamily="2" charset="0"/>
              </a:rPr>
              <a:t>• ecosystem services </a:t>
            </a:r>
            <a:r>
              <a:rPr lang="en-US" sz="3600" dirty="0">
                <a:solidFill>
                  <a:schemeClr val="bg1"/>
                </a:solidFill>
                <a:latin typeface="Helvetica" pitchFamily="2" charset="0"/>
              </a:rPr>
              <a:t>-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
        <p:nvSpPr>
          <p:cNvPr id="3" name="Rectangle 2">
            <a:extLst>
              <a:ext uri="{FF2B5EF4-FFF2-40B4-BE49-F238E27FC236}">
                <a16:creationId xmlns:a16="http://schemas.microsoft.com/office/drawing/2014/main" id="{CB239635-F1F0-434F-8550-E8B9A8A77607}"/>
              </a:ext>
            </a:extLst>
          </p:cNvPr>
          <p:cNvSpPr/>
          <p:nvPr/>
        </p:nvSpPr>
        <p:spPr>
          <a:xfrm>
            <a:off x="224853" y="3571692"/>
            <a:ext cx="11812249" cy="92939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7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riangle 37"/>
          <p:cNvSpPr/>
          <p:nvPr/>
        </p:nvSpPr>
        <p:spPr>
          <a:xfrm>
            <a:off x="-1610612736" y="244446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cxnSp>
        <p:nvCxnSpPr>
          <p:cNvPr id="159" name="Straight Connector 158"/>
          <p:cNvCxnSpPr/>
          <p:nvPr/>
        </p:nvCxnSpPr>
        <p:spPr>
          <a:xfrm>
            <a:off x="9105727" y="1671897"/>
            <a:ext cx="1122740" cy="295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riangle 175"/>
          <p:cNvSpPr/>
          <p:nvPr/>
        </p:nvSpPr>
        <p:spPr>
          <a:xfrm>
            <a:off x="10086240" y="190942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Rounded Rectangle 182"/>
          <p:cNvSpPr/>
          <p:nvPr/>
        </p:nvSpPr>
        <p:spPr>
          <a:xfrm>
            <a:off x="6404612" y="1245353"/>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Oval 183"/>
          <p:cNvSpPr/>
          <p:nvPr/>
        </p:nvSpPr>
        <p:spPr>
          <a:xfrm>
            <a:off x="6562553" y="4472767"/>
            <a:ext cx="296141" cy="2805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185" name="Straight Connector 184"/>
          <p:cNvCxnSpPr/>
          <p:nvPr/>
        </p:nvCxnSpPr>
        <p:spPr>
          <a:xfrm flipV="1">
            <a:off x="6858694" y="4301319"/>
            <a:ext cx="950768" cy="2649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809462" y="3880486"/>
            <a:ext cx="950768" cy="42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201" idx="5"/>
          </p:cNvCxnSpPr>
          <p:nvPr/>
        </p:nvCxnSpPr>
        <p:spPr>
          <a:xfrm>
            <a:off x="7736505" y="4340282"/>
            <a:ext cx="1103279" cy="961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284846" y="4114282"/>
            <a:ext cx="1971674" cy="987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9139498" y="3792162"/>
            <a:ext cx="950768" cy="420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9185737" y="4169352"/>
            <a:ext cx="1122740" cy="2956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6676852" y="4649416"/>
            <a:ext cx="950768" cy="2649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7627621" y="4929967"/>
            <a:ext cx="950768" cy="42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7627620" y="4813071"/>
            <a:ext cx="950769" cy="779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8512147" y="5327419"/>
            <a:ext cx="1174172" cy="62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9099233" y="4149281"/>
            <a:ext cx="950768" cy="420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8836865" y="4446792"/>
            <a:ext cx="716969" cy="3374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8574492" y="4811772"/>
            <a:ext cx="1682029" cy="336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8588519" y="5330012"/>
            <a:ext cx="675408" cy="3052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9" name="Triangle 198"/>
          <p:cNvSpPr/>
          <p:nvPr/>
        </p:nvSpPr>
        <p:spPr>
          <a:xfrm>
            <a:off x="7334078" y="4200006"/>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Triangle 199"/>
          <p:cNvSpPr/>
          <p:nvPr/>
        </p:nvSpPr>
        <p:spPr>
          <a:xfrm>
            <a:off x="8009487" y="4376652"/>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p:cNvSpPr/>
          <p:nvPr/>
        </p:nvSpPr>
        <p:spPr>
          <a:xfrm>
            <a:off x="8716068" y="4350673"/>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Triangle 201"/>
          <p:cNvSpPr/>
          <p:nvPr/>
        </p:nvSpPr>
        <p:spPr>
          <a:xfrm>
            <a:off x="8421228" y="3837622"/>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Triangle 202"/>
          <p:cNvSpPr/>
          <p:nvPr/>
        </p:nvSpPr>
        <p:spPr>
          <a:xfrm>
            <a:off x="9339523" y="5005303"/>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4" name="Triangle 203"/>
          <p:cNvSpPr/>
          <p:nvPr/>
        </p:nvSpPr>
        <p:spPr>
          <a:xfrm>
            <a:off x="9329131" y="4511734"/>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Triangle 204"/>
          <p:cNvSpPr/>
          <p:nvPr/>
        </p:nvSpPr>
        <p:spPr>
          <a:xfrm>
            <a:off x="8352387" y="4719552"/>
            <a:ext cx="164955" cy="171452"/>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Triangle 205"/>
          <p:cNvSpPr/>
          <p:nvPr/>
        </p:nvSpPr>
        <p:spPr>
          <a:xfrm>
            <a:off x="9994151" y="3742806"/>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Triangle 206"/>
          <p:cNvSpPr/>
          <p:nvPr/>
        </p:nvSpPr>
        <p:spPr>
          <a:xfrm>
            <a:off x="10166250" y="4406883"/>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Triangle 207"/>
          <p:cNvSpPr/>
          <p:nvPr/>
        </p:nvSpPr>
        <p:spPr>
          <a:xfrm>
            <a:off x="8238087" y="5306638"/>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Triangle 208"/>
          <p:cNvSpPr/>
          <p:nvPr/>
        </p:nvSpPr>
        <p:spPr>
          <a:xfrm>
            <a:off x="8352387" y="4719552"/>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0" name="Triangle 209"/>
          <p:cNvSpPr/>
          <p:nvPr/>
        </p:nvSpPr>
        <p:spPr>
          <a:xfrm>
            <a:off x="8992725" y="5537835"/>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Triangle 210"/>
          <p:cNvSpPr/>
          <p:nvPr/>
        </p:nvSpPr>
        <p:spPr>
          <a:xfrm>
            <a:off x="7505528" y="4916979"/>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Triangle 211"/>
          <p:cNvSpPr/>
          <p:nvPr/>
        </p:nvSpPr>
        <p:spPr>
          <a:xfrm>
            <a:off x="8991428" y="5140384"/>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Triangle 212"/>
          <p:cNvSpPr/>
          <p:nvPr/>
        </p:nvSpPr>
        <p:spPr>
          <a:xfrm>
            <a:off x="10000167" y="4037578"/>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Rounded Rectangle 213"/>
          <p:cNvSpPr/>
          <p:nvPr/>
        </p:nvSpPr>
        <p:spPr>
          <a:xfrm>
            <a:off x="6484622" y="3742808"/>
            <a:ext cx="3940103" cy="21264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Triangle 236"/>
          <p:cNvSpPr/>
          <p:nvPr/>
        </p:nvSpPr>
        <p:spPr>
          <a:xfrm>
            <a:off x="5467871" y="3708516"/>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TextBox 245"/>
          <p:cNvSpPr txBox="1"/>
          <p:nvPr/>
        </p:nvSpPr>
        <p:spPr>
          <a:xfrm>
            <a:off x="1919599" y="875204"/>
            <a:ext cx="8311186" cy="369332"/>
          </a:xfrm>
          <a:prstGeom prst="rect">
            <a:avLst/>
          </a:prstGeom>
          <a:noFill/>
        </p:spPr>
        <p:txBody>
          <a:bodyPr wrap="none" rtlCol="0">
            <a:spAutoFit/>
          </a:bodyPr>
          <a:lstStyle/>
          <a:p>
            <a:r>
              <a:rPr lang="en-US" dirty="0">
                <a:latin typeface="Helvetica" charset="0"/>
                <a:ea typeface="Helvetica" charset="0"/>
                <a:cs typeface="Helvetica" charset="0"/>
              </a:rPr>
              <a:t>the existing  city                                            greening of buildings is not effective</a:t>
            </a:r>
          </a:p>
        </p:txBody>
      </p:sp>
      <p:sp>
        <p:nvSpPr>
          <p:cNvPr id="251" name="Right Arrow 250"/>
          <p:cNvSpPr/>
          <p:nvPr/>
        </p:nvSpPr>
        <p:spPr>
          <a:xfrm>
            <a:off x="5857922" y="4715224"/>
            <a:ext cx="733806" cy="2798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6194586" y="3424319"/>
            <a:ext cx="4362842" cy="2454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Oval 270"/>
          <p:cNvSpPr/>
          <p:nvPr/>
        </p:nvSpPr>
        <p:spPr>
          <a:xfrm>
            <a:off x="6596843" y="4542668"/>
            <a:ext cx="296141" cy="280555"/>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cxnSp>
        <p:nvCxnSpPr>
          <p:cNvPr id="272" name="Straight Connector 271"/>
          <p:cNvCxnSpPr/>
          <p:nvPr/>
        </p:nvCxnSpPr>
        <p:spPr>
          <a:xfrm flipV="1">
            <a:off x="6892984" y="4371220"/>
            <a:ext cx="950768" cy="264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843752" y="3950387"/>
            <a:ext cx="950768" cy="420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727021" y="4410183"/>
            <a:ext cx="1074096" cy="961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8319136" y="4184183"/>
            <a:ext cx="1971674" cy="987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9173788" y="3862063"/>
            <a:ext cx="950768" cy="420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9220027" y="4239253"/>
            <a:ext cx="1122740" cy="295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flipV="1">
            <a:off x="6711142" y="4719316"/>
            <a:ext cx="950768" cy="264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H="1" flipV="1">
            <a:off x="7661911" y="4999868"/>
            <a:ext cx="950768" cy="420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H="1">
            <a:off x="7661910" y="4882972"/>
            <a:ext cx="950769" cy="779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flipV="1">
            <a:off x="8546437" y="5397320"/>
            <a:ext cx="1174172" cy="623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H="1" flipV="1">
            <a:off x="9133523" y="4219181"/>
            <a:ext cx="950768" cy="420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H="1" flipV="1">
            <a:off x="8871155" y="4516693"/>
            <a:ext cx="716969" cy="3374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flipV="1">
            <a:off x="8608782" y="4881673"/>
            <a:ext cx="1682029" cy="3364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8622809" y="5399913"/>
            <a:ext cx="675408" cy="305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6" name="Triangle 285"/>
          <p:cNvSpPr/>
          <p:nvPr/>
        </p:nvSpPr>
        <p:spPr>
          <a:xfrm>
            <a:off x="7368368" y="430341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87" name="Triangle 286"/>
          <p:cNvSpPr/>
          <p:nvPr/>
        </p:nvSpPr>
        <p:spPr>
          <a:xfrm>
            <a:off x="8043777" y="4446553"/>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88" name="Triangle 287"/>
          <p:cNvSpPr/>
          <p:nvPr/>
        </p:nvSpPr>
        <p:spPr>
          <a:xfrm>
            <a:off x="8750358" y="442057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89" name="Triangle 288"/>
          <p:cNvSpPr/>
          <p:nvPr/>
        </p:nvSpPr>
        <p:spPr>
          <a:xfrm>
            <a:off x="8455518" y="3907522"/>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0" name="Triangle 289"/>
          <p:cNvSpPr/>
          <p:nvPr/>
        </p:nvSpPr>
        <p:spPr>
          <a:xfrm>
            <a:off x="9373813" y="5075203"/>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1" name="Triangle 290"/>
          <p:cNvSpPr/>
          <p:nvPr/>
        </p:nvSpPr>
        <p:spPr>
          <a:xfrm>
            <a:off x="9363421" y="458163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2" name="Triangle 291"/>
          <p:cNvSpPr/>
          <p:nvPr/>
        </p:nvSpPr>
        <p:spPr>
          <a:xfrm>
            <a:off x="8386677" y="4789453"/>
            <a:ext cx="164955" cy="171452"/>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3" name="Triangle 292"/>
          <p:cNvSpPr/>
          <p:nvPr/>
        </p:nvSpPr>
        <p:spPr>
          <a:xfrm>
            <a:off x="10028441" y="384621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4" name="Triangle 293"/>
          <p:cNvSpPr/>
          <p:nvPr/>
        </p:nvSpPr>
        <p:spPr>
          <a:xfrm>
            <a:off x="10200540" y="447678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5" name="Triangle 294"/>
          <p:cNvSpPr/>
          <p:nvPr/>
        </p:nvSpPr>
        <p:spPr>
          <a:xfrm>
            <a:off x="8272377" y="5410045"/>
            <a:ext cx="164955" cy="171452"/>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6" name="Triangle 295"/>
          <p:cNvSpPr/>
          <p:nvPr/>
        </p:nvSpPr>
        <p:spPr>
          <a:xfrm>
            <a:off x="8386677" y="4822960"/>
            <a:ext cx="164955" cy="171452"/>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7" name="Triangle 296"/>
          <p:cNvSpPr/>
          <p:nvPr/>
        </p:nvSpPr>
        <p:spPr>
          <a:xfrm>
            <a:off x="9027015" y="5607736"/>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8" name="Triangle 297"/>
          <p:cNvSpPr/>
          <p:nvPr/>
        </p:nvSpPr>
        <p:spPr>
          <a:xfrm>
            <a:off x="7539818" y="4986880"/>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9" name="Triangle 298"/>
          <p:cNvSpPr/>
          <p:nvPr/>
        </p:nvSpPr>
        <p:spPr>
          <a:xfrm>
            <a:off x="9025718" y="521028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0" name="Triangle 299"/>
          <p:cNvSpPr/>
          <p:nvPr/>
        </p:nvSpPr>
        <p:spPr>
          <a:xfrm>
            <a:off x="10034457" y="4107479"/>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1" name="Rounded Rectangle 300"/>
          <p:cNvSpPr/>
          <p:nvPr/>
        </p:nvSpPr>
        <p:spPr>
          <a:xfrm>
            <a:off x="6518912" y="3812709"/>
            <a:ext cx="3940103" cy="212649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2" name="Oval 301"/>
          <p:cNvSpPr/>
          <p:nvPr/>
        </p:nvSpPr>
        <p:spPr>
          <a:xfrm>
            <a:off x="7337164" y="4331629"/>
            <a:ext cx="231071" cy="202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3" name="Oval 302"/>
          <p:cNvSpPr/>
          <p:nvPr/>
        </p:nvSpPr>
        <p:spPr>
          <a:xfrm>
            <a:off x="8387845" y="4802018"/>
            <a:ext cx="231071" cy="202829"/>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4" name="Oval 303"/>
          <p:cNvSpPr/>
          <p:nvPr/>
        </p:nvSpPr>
        <p:spPr>
          <a:xfrm>
            <a:off x="10010025" y="3878826"/>
            <a:ext cx="231071" cy="202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5" name="Oval 304"/>
          <p:cNvSpPr/>
          <p:nvPr/>
        </p:nvSpPr>
        <p:spPr>
          <a:xfrm>
            <a:off x="8251563" y="5443856"/>
            <a:ext cx="231071" cy="202829"/>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6" name="Oval 305"/>
          <p:cNvSpPr/>
          <p:nvPr/>
        </p:nvSpPr>
        <p:spPr>
          <a:xfrm>
            <a:off x="8972532" y="5624099"/>
            <a:ext cx="231071" cy="202829"/>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7" name="Right Arrow 306"/>
          <p:cNvSpPr/>
          <p:nvPr/>
        </p:nvSpPr>
        <p:spPr>
          <a:xfrm>
            <a:off x="5916288" y="4747491"/>
            <a:ext cx="733806" cy="2798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5" name="Rectangle 254"/>
          <p:cNvSpPr/>
          <p:nvPr/>
        </p:nvSpPr>
        <p:spPr>
          <a:xfrm>
            <a:off x="1988807" y="3415819"/>
            <a:ext cx="8657435" cy="369332"/>
          </a:xfrm>
          <a:prstGeom prst="rect">
            <a:avLst/>
          </a:prstGeom>
        </p:spPr>
        <p:txBody>
          <a:bodyPr wrap="none">
            <a:spAutoFit/>
          </a:bodyPr>
          <a:lstStyle/>
          <a:p>
            <a:r>
              <a:rPr lang="en-US" dirty="0">
                <a:latin typeface="Helvetica" charset="0"/>
                <a:ea typeface="Helvetica" charset="0"/>
                <a:cs typeface="Helvetica" charset="0"/>
              </a:rPr>
              <a:t>make the city’s infrastructure green               facilitates making the entire city green </a:t>
            </a:r>
            <a:endParaRPr lang="en-US" dirty="0"/>
          </a:p>
        </p:txBody>
      </p:sp>
      <p:sp>
        <p:nvSpPr>
          <p:cNvPr id="325" name="Oval 324">
            <a:extLst>
              <a:ext uri="{FF2B5EF4-FFF2-40B4-BE49-F238E27FC236}">
                <a16:creationId xmlns:a16="http://schemas.microsoft.com/office/drawing/2014/main" id="{47E96062-1329-904F-BD8A-30B3B960B05F}"/>
              </a:ext>
            </a:extLst>
          </p:cNvPr>
          <p:cNvSpPr/>
          <p:nvPr/>
        </p:nvSpPr>
        <p:spPr>
          <a:xfrm>
            <a:off x="6482543" y="1975312"/>
            <a:ext cx="296141" cy="2805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326" name="Straight Connector 325">
            <a:extLst>
              <a:ext uri="{FF2B5EF4-FFF2-40B4-BE49-F238E27FC236}">
                <a16:creationId xmlns:a16="http://schemas.microsoft.com/office/drawing/2014/main" id="{2D9E5EE6-1C79-9641-A81C-E0E369462CD1}"/>
              </a:ext>
            </a:extLst>
          </p:cNvPr>
          <p:cNvCxnSpPr/>
          <p:nvPr/>
        </p:nvCxnSpPr>
        <p:spPr>
          <a:xfrm flipV="1">
            <a:off x="6778684" y="1803864"/>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F867BD5E-BF69-1543-9396-CE522F15C261}"/>
              </a:ext>
            </a:extLst>
          </p:cNvPr>
          <p:cNvCxnSpPr/>
          <p:nvPr/>
        </p:nvCxnSpPr>
        <p:spPr>
          <a:xfrm flipV="1">
            <a:off x="7729452" y="1383031"/>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9A79064A-5691-F045-AFAB-93A93B443C2F}"/>
              </a:ext>
            </a:extLst>
          </p:cNvPr>
          <p:cNvCxnSpPr/>
          <p:nvPr/>
        </p:nvCxnSpPr>
        <p:spPr>
          <a:xfrm>
            <a:off x="7612721" y="1842827"/>
            <a:ext cx="1074096" cy="96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7370B95-B499-3F46-97ED-9D7B620E0741}"/>
              </a:ext>
            </a:extLst>
          </p:cNvPr>
          <p:cNvCxnSpPr/>
          <p:nvPr/>
        </p:nvCxnSpPr>
        <p:spPr>
          <a:xfrm>
            <a:off x="8204836" y="1616827"/>
            <a:ext cx="1971674" cy="98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9F9DBDB-F5F2-7941-8F1D-3FA516D32420}"/>
              </a:ext>
            </a:extLst>
          </p:cNvPr>
          <p:cNvCxnSpPr/>
          <p:nvPr/>
        </p:nvCxnSpPr>
        <p:spPr>
          <a:xfrm flipV="1">
            <a:off x="9059488" y="1294707"/>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99AE7348-4AD0-2F45-9B82-BAD54666A8DE}"/>
              </a:ext>
            </a:extLst>
          </p:cNvPr>
          <p:cNvCxnSpPr/>
          <p:nvPr/>
        </p:nvCxnSpPr>
        <p:spPr>
          <a:xfrm>
            <a:off x="9105727" y="1671897"/>
            <a:ext cx="1122740" cy="295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8B2FF6C-CB15-234E-8D95-97247FEA73C2}"/>
              </a:ext>
            </a:extLst>
          </p:cNvPr>
          <p:cNvCxnSpPr/>
          <p:nvPr/>
        </p:nvCxnSpPr>
        <p:spPr>
          <a:xfrm flipH="1" flipV="1">
            <a:off x="6596842" y="2151961"/>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2890626-CB34-A94B-911D-1B783872771E}"/>
              </a:ext>
            </a:extLst>
          </p:cNvPr>
          <p:cNvCxnSpPr/>
          <p:nvPr/>
        </p:nvCxnSpPr>
        <p:spPr>
          <a:xfrm flipH="1" flipV="1">
            <a:off x="7547611" y="2432512"/>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2F2A19B6-B9E2-AF4C-A2E0-6591EFFEED2A}"/>
              </a:ext>
            </a:extLst>
          </p:cNvPr>
          <p:cNvCxnSpPr/>
          <p:nvPr/>
        </p:nvCxnSpPr>
        <p:spPr>
          <a:xfrm flipH="1">
            <a:off x="7547610" y="2315616"/>
            <a:ext cx="950769" cy="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B2AB16E-B7E2-4947-B26D-06FFD60FB44B}"/>
              </a:ext>
            </a:extLst>
          </p:cNvPr>
          <p:cNvCxnSpPr/>
          <p:nvPr/>
        </p:nvCxnSpPr>
        <p:spPr>
          <a:xfrm flipH="1" flipV="1">
            <a:off x="8432137" y="2829964"/>
            <a:ext cx="1174172" cy="62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4D462BC-1101-AF4B-8EAD-4760CFA31ACD}"/>
              </a:ext>
            </a:extLst>
          </p:cNvPr>
          <p:cNvCxnSpPr/>
          <p:nvPr/>
        </p:nvCxnSpPr>
        <p:spPr>
          <a:xfrm flipH="1" flipV="1">
            <a:off x="9019223" y="1651826"/>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B8EAE635-4D4F-C541-86AC-D59B3B75F253}"/>
              </a:ext>
            </a:extLst>
          </p:cNvPr>
          <p:cNvCxnSpPr/>
          <p:nvPr/>
        </p:nvCxnSpPr>
        <p:spPr>
          <a:xfrm flipH="1" flipV="1">
            <a:off x="8756855" y="1949337"/>
            <a:ext cx="716969" cy="337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B3CFBB9-84C9-A84D-9DDA-C1E9E27C6C51}"/>
              </a:ext>
            </a:extLst>
          </p:cNvPr>
          <p:cNvCxnSpPr/>
          <p:nvPr/>
        </p:nvCxnSpPr>
        <p:spPr>
          <a:xfrm flipH="1" flipV="1">
            <a:off x="8494482" y="2314317"/>
            <a:ext cx="1682029" cy="336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63EC47CA-CF57-C54A-B646-311E85745C30}"/>
              </a:ext>
            </a:extLst>
          </p:cNvPr>
          <p:cNvCxnSpPr/>
          <p:nvPr/>
        </p:nvCxnSpPr>
        <p:spPr>
          <a:xfrm flipH="1" flipV="1">
            <a:off x="8508509" y="2832557"/>
            <a:ext cx="675408" cy="30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Triangle 339">
            <a:extLst>
              <a:ext uri="{FF2B5EF4-FFF2-40B4-BE49-F238E27FC236}">
                <a16:creationId xmlns:a16="http://schemas.microsoft.com/office/drawing/2014/main" id="{3B3D8688-8991-4141-AC07-B5A22BF422DD}"/>
              </a:ext>
            </a:extLst>
          </p:cNvPr>
          <p:cNvSpPr/>
          <p:nvPr/>
        </p:nvSpPr>
        <p:spPr>
          <a:xfrm>
            <a:off x="7254068" y="1736058"/>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41" name="Triangle 340">
            <a:extLst>
              <a:ext uri="{FF2B5EF4-FFF2-40B4-BE49-F238E27FC236}">
                <a16:creationId xmlns:a16="http://schemas.microsoft.com/office/drawing/2014/main" id="{A61BDD97-5501-394E-8F82-A68C6237A63D}"/>
              </a:ext>
            </a:extLst>
          </p:cNvPr>
          <p:cNvSpPr/>
          <p:nvPr/>
        </p:nvSpPr>
        <p:spPr>
          <a:xfrm>
            <a:off x="7929477" y="187919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2" name="Triangle 341">
            <a:extLst>
              <a:ext uri="{FF2B5EF4-FFF2-40B4-BE49-F238E27FC236}">
                <a16:creationId xmlns:a16="http://schemas.microsoft.com/office/drawing/2014/main" id="{F3EC1D3A-E661-8D45-A57A-6CDF501D462F}"/>
              </a:ext>
            </a:extLst>
          </p:cNvPr>
          <p:cNvSpPr/>
          <p:nvPr/>
        </p:nvSpPr>
        <p:spPr>
          <a:xfrm>
            <a:off x="8636058" y="185321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3" name="Triangle 342">
            <a:extLst>
              <a:ext uri="{FF2B5EF4-FFF2-40B4-BE49-F238E27FC236}">
                <a16:creationId xmlns:a16="http://schemas.microsoft.com/office/drawing/2014/main" id="{4527FBAC-E900-B740-8BED-5788E93F8FEE}"/>
              </a:ext>
            </a:extLst>
          </p:cNvPr>
          <p:cNvSpPr/>
          <p:nvPr/>
        </p:nvSpPr>
        <p:spPr>
          <a:xfrm>
            <a:off x="8341218" y="134016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4" name="Triangle 343">
            <a:extLst>
              <a:ext uri="{FF2B5EF4-FFF2-40B4-BE49-F238E27FC236}">
                <a16:creationId xmlns:a16="http://schemas.microsoft.com/office/drawing/2014/main" id="{295D4F9F-D159-DE44-817C-697EF55DC1BF}"/>
              </a:ext>
            </a:extLst>
          </p:cNvPr>
          <p:cNvSpPr/>
          <p:nvPr/>
        </p:nvSpPr>
        <p:spPr>
          <a:xfrm>
            <a:off x="9259513" y="250784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5" name="Triangle 344">
            <a:extLst>
              <a:ext uri="{FF2B5EF4-FFF2-40B4-BE49-F238E27FC236}">
                <a16:creationId xmlns:a16="http://schemas.microsoft.com/office/drawing/2014/main" id="{F14C17BE-AD48-0F42-9EA3-2D51896F47F4}"/>
              </a:ext>
            </a:extLst>
          </p:cNvPr>
          <p:cNvSpPr/>
          <p:nvPr/>
        </p:nvSpPr>
        <p:spPr>
          <a:xfrm>
            <a:off x="9249121" y="201427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6" name="Triangle 345">
            <a:extLst>
              <a:ext uri="{FF2B5EF4-FFF2-40B4-BE49-F238E27FC236}">
                <a16:creationId xmlns:a16="http://schemas.microsoft.com/office/drawing/2014/main" id="{1483B903-D5EE-024A-A322-43A3AD598988}"/>
              </a:ext>
            </a:extLst>
          </p:cNvPr>
          <p:cNvSpPr/>
          <p:nvPr/>
        </p:nvSpPr>
        <p:spPr>
          <a:xfrm>
            <a:off x="8272377" y="222209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7" name="Triangle 346">
            <a:extLst>
              <a:ext uri="{FF2B5EF4-FFF2-40B4-BE49-F238E27FC236}">
                <a16:creationId xmlns:a16="http://schemas.microsoft.com/office/drawing/2014/main" id="{7B0485BD-F280-4F4E-8493-ABF87D40E169}"/>
              </a:ext>
            </a:extLst>
          </p:cNvPr>
          <p:cNvSpPr/>
          <p:nvPr/>
        </p:nvSpPr>
        <p:spPr>
          <a:xfrm>
            <a:off x="9914141" y="1278858"/>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48" name="Triangle 347">
            <a:extLst>
              <a:ext uri="{FF2B5EF4-FFF2-40B4-BE49-F238E27FC236}">
                <a16:creationId xmlns:a16="http://schemas.microsoft.com/office/drawing/2014/main" id="{07571CB7-69E2-2C44-AA98-B157605B7807}"/>
              </a:ext>
            </a:extLst>
          </p:cNvPr>
          <p:cNvSpPr/>
          <p:nvPr/>
        </p:nvSpPr>
        <p:spPr>
          <a:xfrm>
            <a:off x="10086240" y="190942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9" name="Triangle 348">
            <a:extLst>
              <a:ext uri="{FF2B5EF4-FFF2-40B4-BE49-F238E27FC236}">
                <a16:creationId xmlns:a16="http://schemas.microsoft.com/office/drawing/2014/main" id="{306230ED-7817-4A4D-8CDE-F1AACEBA95BD}"/>
              </a:ext>
            </a:extLst>
          </p:cNvPr>
          <p:cNvSpPr/>
          <p:nvPr/>
        </p:nvSpPr>
        <p:spPr>
          <a:xfrm>
            <a:off x="8158077" y="2842690"/>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50" name="Triangle 349">
            <a:extLst>
              <a:ext uri="{FF2B5EF4-FFF2-40B4-BE49-F238E27FC236}">
                <a16:creationId xmlns:a16="http://schemas.microsoft.com/office/drawing/2014/main" id="{91B31904-6B9C-FA40-B841-9B517F38DEFD}"/>
              </a:ext>
            </a:extLst>
          </p:cNvPr>
          <p:cNvSpPr/>
          <p:nvPr/>
        </p:nvSpPr>
        <p:spPr>
          <a:xfrm>
            <a:off x="8272377" y="2255604"/>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51" name="Triangle 350">
            <a:extLst>
              <a:ext uri="{FF2B5EF4-FFF2-40B4-BE49-F238E27FC236}">
                <a16:creationId xmlns:a16="http://schemas.microsoft.com/office/drawing/2014/main" id="{4ECFDEFA-9E57-6B43-9DBF-7766A2A41792}"/>
              </a:ext>
            </a:extLst>
          </p:cNvPr>
          <p:cNvSpPr/>
          <p:nvPr/>
        </p:nvSpPr>
        <p:spPr>
          <a:xfrm>
            <a:off x="8912715" y="3040380"/>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52" name="Triangle 351">
            <a:extLst>
              <a:ext uri="{FF2B5EF4-FFF2-40B4-BE49-F238E27FC236}">
                <a16:creationId xmlns:a16="http://schemas.microsoft.com/office/drawing/2014/main" id="{B2B60F77-0205-104B-BD17-0F0675FF0B36}"/>
              </a:ext>
            </a:extLst>
          </p:cNvPr>
          <p:cNvSpPr/>
          <p:nvPr/>
        </p:nvSpPr>
        <p:spPr>
          <a:xfrm>
            <a:off x="7425518" y="2419524"/>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3" name="Triangle 352">
            <a:extLst>
              <a:ext uri="{FF2B5EF4-FFF2-40B4-BE49-F238E27FC236}">
                <a16:creationId xmlns:a16="http://schemas.microsoft.com/office/drawing/2014/main" id="{C153D56D-0CC6-1D41-AC48-B3909D31BE64}"/>
              </a:ext>
            </a:extLst>
          </p:cNvPr>
          <p:cNvSpPr/>
          <p:nvPr/>
        </p:nvSpPr>
        <p:spPr>
          <a:xfrm>
            <a:off x="8911418" y="264292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4" name="Triangle 353">
            <a:extLst>
              <a:ext uri="{FF2B5EF4-FFF2-40B4-BE49-F238E27FC236}">
                <a16:creationId xmlns:a16="http://schemas.microsoft.com/office/drawing/2014/main" id="{4CFE9DDD-F79E-E440-AE3D-D53D05595594}"/>
              </a:ext>
            </a:extLst>
          </p:cNvPr>
          <p:cNvSpPr/>
          <p:nvPr/>
        </p:nvSpPr>
        <p:spPr>
          <a:xfrm>
            <a:off x="9920157" y="154012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5" name="Rounded Rectangle 354">
            <a:extLst>
              <a:ext uri="{FF2B5EF4-FFF2-40B4-BE49-F238E27FC236}">
                <a16:creationId xmlns:a16="http://schemas.microsoft.com/office/drawing/2014/main" id="{2027308C-9BAD-2A44-9C69-12705E8D14BD}"/>
              </a:ext>
            </a:extLst>
          </p:cNvPr>
          <p:cNvSpPr/>
          <p:nvPr/>
        </p:nvSpPr>
        <p:spPr>
          <a:xfrm>
            <a:off x="6404612" y="1245353"/>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TextBox 355">
            <a:extLst>
              <a:ext uri="{FF2B5EF4-FFF2-40B4-BE49-F238E27FC236}">
                <a16:creationId xmlns:a16="http://schemas.microsoft.com/office/drawing/2014/main" id="{0493D1D7-196C-6A4B-A962-AB1DFDE491E4}"/>
              </a:ext>
            </a:extLst>
          </p:cNvPr>
          <p:cNvSpPr txBox="1"/>
          <p:nvPr/>
        </p:nvSpPr>
        <p:spPr>
          <a:xfrm>
            <a:off x="1919599" y="875204"/>
            <a:ext cx="8311186" cy="369332"/>
          </a:xfrm>
          <a:prstGeom prst="rect">
            <a:avLst/>
          </a:prstGeom>
          <a:noFill/>
        </p:spPr>
        <p:txBody>
          <a:bodyPr wrap="none" rtlCol="0">
            <a:spAutoFit/>
          </a:bodyPr>
          <a:lstStyle/>
          <a:p>
            <a:r>
              <a:rPr lang="en-US" dirty="0">
                <a:latin typeface="Helvetica" charset="0"/>
                <a:ea typeface="Helvetica" charset="0"/>
                <a:cs typeface="Helvetica" charset="0"/>
              </a:rPr>
              <a:t>the existing  city                                            greening of buildings is not effective</a:t>
            </a:r>
          </a:p>
        </p:txBody>
      </p:sp>
      <p:sp>
        <p:nvSpPr>
          <p:cNvPr id="360" name="Right Arrow 359">
            <a:extLst>
              <a:ext uri="{FF2B5EF4-FFF2-40B4-BE49-F238E27FC236}">
                <a16:creationId xmlns:a16="http://schemas.microsoft.com/office/drawing/2014/main" id="{DC9B9C8E-0E1E-2547-AA4D-BE34509CD19B}"/>
              </a:ext>
            </a:extLst>
          </p:cNvPr>
          <p:cNvSpPr/>
          <p:nvPr/>
        </p:nvSpPr>
        <p:spPr>
          <a:xfrm>
            <a:off x="5801988" y="2193327"/>
            <a:ext cx="733806" cy="27982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1" name="Oval 360">
            <a:extLst>
              <a:ext uri="{FF2B5EF4-FFF2-40B4-BE49-F238E27FC236}">
                <a16:creationId xmlns:a16="http://schemas.microsoft.com/office/drawing/2014/main" id="{288A42D7-745E-CD45-A0BA-70558937D413}"/>
              </a:ext>
            </a:extLst>
          </p:cNvPr>
          <p:cNvSpPr/>
          <p:nvPr/>
        </p:nvSpPr>
        <p:spPr>
          <a:xfrm>
            <a:off x="7222864" y="1764273"/>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2" name="Oval 361">
            <a:extLst>
              <a:ext uri="{FF2B5EF4-FFF2-40B4-BE49-F238E27FC236}">
                <a16:creationId xmlns:a16="http://schemas.microsoft.com/office/drawing/2014/main" id="{31B26979-D69D-9E4E-BD2B-839DDE85126A}"/>
              </a:ext>
            </a:extLst>
          </p:cNvPr>
          <p:cNvSpPr/>
          <p:nvPr/>
        </p:nvSpPr>
        <p:spPr>
          <a:xfrm>
            <a:off x="8273545" y="2234662"/>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3" name="Oval 362">
            <a:extLst>
              <a:ext uri="{FF2B5EF4-FFF2-40B4-BE49-F238E27FC236}">
                <a16:creationId xmlns:a16="http://schemas.microsoft.com/office/drawing/2014/main" id="{FDC14727-3995-BA47-BE2D-DDCC26464823}"/>
              </a:ext>
            </a:extLst>
          </p:cNvPr>
          <p:cNvSpPr/>
          <p:nvPr/>
        </p:nvSpPr>
        <p:spPr>
          <a:xfrm>
            <a:off x="9895725" y="1311470"/>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4" name="Oval 363">
            <a:extLst>
              <a:ext uri="{FF2B5EF4-FFF2-40B4-BE49-F238E27FC236}">
                <a16:creationId xmlns:a16="http://schemas.microsoft.com/office/drawing/2014/main" id="{5709587C-94B8-5E46-BDB6-83B3315516EB}"/>
              </a:ext>
            </a:extLst>
          </p:cNvPr>
          <p:cNvSpPr/>
          <p:nvPr/>
        </p:nvSpPr>
        <p:spPr>
          <a:xfrm>
            <a:off x="8137263" y="2876500"/>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5" name="Oval 364">
            <a:extLst>
              <a:ext uri="{FF2B5EF4-FFF2-40B4-BE49-F238E27FC236}">
                <a16:creationId xmlns:a16="http://schemas.microsoft.com/office/drawing/2014/main" id="{4F48784F-EEB2-DB45-A95F-3B9D77110E8D}"/>
              </a:ext>
            </a:extLst>
          </p:cNvPr>
          <p:cNvSpPr/>
          <p:nvPr/>
        </p:nvSpPr>
        <p:spPr>
          <a:xfrm>
            <a:off x="8858232" y="3056744"/>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8" name="Rectangle 367">
            <a:extLst>
              <a:ext uri="{FF2B5EF4-FFF2-40B4-BE49-F238E27FC236}">
                <a16:creationId xmlns:a16="http://schemas.microsoft.com/office/drawing/2014/main" id="{98AA3D8E-7540-484D-9325-1F14BB2477A5}"/>
              </a:ext>
            </a:extLst>
          </p:cNvPr>
          <p:cNvSpPr/>
          <p:nvPr/>
        </p:nvSpPr>
        <p:spPr>
          <a:xfrm>
            <a:off x="0" y="35427"/>
            <a:ext cx="12073467" cy="473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TextBox 368">
            <a:extLst>
              <a:ext uri="{FF2B5EF4-FFF2-40B4-BE49-F238E27FC236}">
                <a16:creationId xmlns:a16="http://schemas.microsoft.com/office/drawing/2014/main" id="{54B9F986-71EC-0149-B532-1C5164101C37}"/>
              </a:ext>
            </a:extLst>
          </p:cNvPr>
          <p:cNvSpPr txBox="1"/>
          <p:nvPr/>
        </p:nvSpPr>
        <p:spPr>
          <a:xfrm>
            <a:off x="135467" y="1"/>
            <a:ext cx="11650134" cy="461665"/>
          </a:xfrm>
          <a:prstGeom prst="rect">
            <a:avLst/>
          </a:prstGeom>
          <a:noFill/>
        </p:spPr>
        <p:txBody>
          <a:bodyPr wrap="square" rtlCol="0">
            <a:spAutoFit/>
          </a:bodyPr>
          <a:lstStyle/>
          <a:p>
            <a:r>
              <a:rPr lang="en-US" sz="2400" dirty="0">
                <a:solidFill>
                  <a:srgbClr val="FFFF00"/>
                </a:solidFill>
                <a:latin typeface="Helvetica" pitchFamily="2" charset="0"/>
              </a:rPr>
              <a:t>this facilitates making the built environment green</a:t>
            </a:r>
            <a:endParaRPr lang="en-US" sz="2000" dirty="0">
              <a:solidFill>
                <a:srgbClr val="FFFF00"/>
              </a:solidFill>
              <a:latin typeface="Helvetica" pitchFamily="2" charset="0"/>
            </a:endParaRPr>
          </a:p>
        </p:txBody>
      </p:sp>
      <p:sp>
        <p:nvSpPr>
          <p:cNvPr id="245" name="Rounded Rectangle 244">
            <a:extLst>
              <a:ext uri="{FF2B5EF4-FFF2-40B4-BE49-F238E27FC236}">
                <a16:creationId xmlns:a16="http://schemas.microsoft.com/office/drawing/2014/main" id="{6C5D3D44-E716-0A48-85B5-0EEEA7C01014}"/>
              </a:ext>
            </a:extLst>
          </p:cNvPr>
          <p:cNvSpPr/>
          <p:nvPr/>
        </p:nvSpPr>
        <p:spPr>
          <a:xfrm>
            <a:off x="1918337" y="1209848"/>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Oval 246">
            <a:extLst>
              <a:ext uri="{FF2B5EF4-FFF2-40B4-BE49-F238E27FC236}">
                <a16:creationId xmlns:a16="http://schemas.microsoft.com/office/drawing/2014/main" id="{FA084503-C7AE-EC4E-A9DA-9D6E43EF3549}"/>
              </a:ext>
            </a:extLst>
          </p:cNvPr>
          <p:cNvSpPr/>
          <p:nvPr/>
        </p:nvSpPr>
        <p:spPr>
          <a:xfrm>
            <a:off x="1996268" y="1998172"/>
            <a:ext cx="296141" cy="2805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367" name="Straight Connector 366">
            <a:extLst>
              <a:ext uri="{FF2B5EF4-FFF2-40B4-BE49-F238E27FC236}">
                <a16:creationId xmlns:a16="http://schemas.microsoft.com/office/drawing/2014/main" id="{B443FBF0-D1E9-E241-9758-5E9B93D1EB67}"/>
              </a:ext>
            </a:extLst>
          </p:cNvPr>
          <p:cNvCxnSpPr/>
          <p:nvPr/>
        </p:nvCxnSpPr>
        <p:spPr>
          <a:xfrm flipV="1">
            <a:off x="2292409" y="1826724"/>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C7885F3E-1C30-7D4E-9E97-3481DC48C908}"/>
              </a:ext>
            </a:extLst>
          </p:cNvPr>
          <p:cNvCxnSpPr/>
          <p:nvPr/>
        </p:nvCxnSpPr>
        <p:spPr>
          <a:xfrm flipV="1">
            <a:off x="3243177" y="1405891"/>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F51E9610-44A7-134B-8376-9863C5EFD3DA}"/>
              </a:ext>
            </a:extLst>
          </p:cNvPr>
          <p:cNvCxnSpPr>
            <a:endCxn id="385" idx="5"/>
          </p:cNvCxnSpPr>
          <p:nvPr/>
        </p:nvCxnSpPr>
        <p:spPr>
          <a:xfrm>
            <a:off x="3170220" y="1865687"/>
            <a:ext cx="1103279" cy="96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A34D7C49-DF6C-1947-8FE8-EAAFE68DAE12}"/>
              </a:ext>
            </a:extLst>
          </p:cNvPr>
          <p:cNvCxnSpPr/>
          <p:nvPr/>
        </p:nvCxnSpPr>
        <p:spPr>
          <a:xfrm>
            <a:off x="3718561" y="1639687"/>
            <a:ext cx="1971674" cy="98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630B077-6B6C-0D41-B273-A05F5F114988}"/>
              </a:ext>
            </a:extLst>
          </p:cNvPr>
          <p:cNvCxnSpPr/>
          <p:nvPr/>
        </p:nvCxnSpPr>
        <p:spPr>
          <a:xfrm flipV="1">
            <a:off x="4573213" y="1317567"/>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E33572C-739E-E442-86B5-F86AD6ED26DB}"/>
              </a:ext>
            </a:extLst>
          </p:cNvPr>
          <p:cNvCxnSpPr/>
          <p:nvPr/>
        </p:nvCxnSpPr>
        <p:spPr>
          <a:xfrm>
            <a:off x="4619452" y="1694757"/>
            <a:ext cx="1122740" cy="295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B8D6C17D-AD67-DD4A-A55A-FD9DC264FE96}"/>
              </a:ext>
            </a:extLst>
          </p:cNvPr>
          <p:cNvCxnSpPr/>
          <p:nvPr/>
        </p:nvCxnSpPr>
        <p:spPr>
          <a:xfrm flipH="1" flipV="1">
            <a:off x="2110567" y="2174821"/>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3173DAB4-616E-744C-8A8C-79508339C082}"/>
              </a:ext>
            </a:extLst>
          </p:cNvPr>
          <p:cNvCxnSpPr/>
          <p:nvPr/>
        </p:nvCxnSpPr>
        <p:spPr>
          <a:xfrm flipH="1" flipV="1">
            <a:off x="3061336" y="2455372"/>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E0669275-FDF8-E542-80AC-C9BFDDB7FB75}"/>
              </a:ext>
            </a:extLst>
          </p:cNvPr>
          <p:cNvCxnSpPr/>
          <p:nvPr/>
        </p:nvCxnSpPr>
        <p:spPr>
          <a:xfrm flipH="1">
            <a:off x="3061335" y="2338476"/>
            <a:ext cx="950769" cy="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CF35E32-B9C4-8543-A3E4-727D5EF660DC}"/>
              </a:ext>
            </a:extLst>
          </p:cNvPr>
          <p:cNvCxnSpPr/>
          <p:nvPr/>
        </p:nvCxnSpPr>
        <p:spPr>
          <a:xfrm flipH="1" flipV="1">
            <a:off x="3945862" y="2852824"/>
            <a:ext cx="1174172" cy="62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D68ADDA5-D06A-744B-BBEE-27E8F92A1328}"/>
              </a:ext>
            </a:extLst>
          </p:cNvPr>
          <p:cNvCxnSpPr/>
          <p:nvPr/>
        </p:nvCxnSpPr>
        <p:spPr>
          <a:xfrm flipH="1" flipV="1">
            <a:off x="4532948" y="1674686"/>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75A497D5-B428-9B40-B567-2D3D64CB5914}"/>
              </a:ext>
            </a:extLst>
          </p:cNvPr>
          <p:cNvCxnSpPr/>
          <p:nvPr/>
        </p:nvCxnSpPr>
        <p:spPr>
          <a:xfrm flipH="1" flipV="1">
            <a:off x="4270580" y="1972197"/>
            <a:ext cx="716969" cy="337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27D5EDD-A1F5-684D-9C4C-B79A4C2FD94B}"/>
              </a:ext>
            </a:extLst>
          </p:cNvPr>
          <p:cNvCxnSpPr/>
          <p:nvPr/>
        </p:nvCxnSpPr>
        <p:spPr>
          <a:xfrm flipH="1" flipV="1">
            <a:off x="4008207" y="2337177"/>
            <a:ext cx="1682029" cy="336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2EC5ABF-4B0B-B34F-8A54-C7F3C32F5A73}"/>
              </a:ext>
            </a:extLst>
          </p:cNvPr>
          <p:cNvCxnSpPr/>
          <p:nvPr/>
        </p:nvCxnSpPr>
        <p:spPr>
          <a:xfrm flipH="1" flipV="1">
            <a:off x="4022234" y="2855417"/>
            <a:ext cx="675408" cy="30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Triangle 382">
            <a:extLst>
              <a:ext uri="{FF2B5EF4-FFF2-40B4-BE49-F238E27FC236}">
                <a16:creationId xmlns:a16="http://schemas.microsoft.com/office/drawing/2014/main" id="{E301FEAA-A252-7240-ADC3-72D91C0D084A}"/>
              </a:ext>
            </a:extLst>
          </p:cNvPr>
          <p:cNvSpPr/>
          <p:nvPr/>
        </p:nvSpPr>
        <p:spPr>
          <a:xfrm>
            <a:off x="2767793" y="1725411"/>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4" name="Triangle 383">
            <a:extLst>
              <a:ext uri="{FF2B5EF4-FFF2-40B4-BE49-F238E27FC236}">
                <a16:creationId xmlns:a16="http://schemas.microsoft.com/office/drawing/2014/main" id="{71D230FF-F18C-A54C-B0EA-C426FE191573}"/>
              </a:ext>
            </a:extLst>
          </p:cNvPr>
          <p:cNvSpPr/>
          <p:nvPr/>
        </p:nvSpPr>
        <p:spPr>
          <a:xfrm>
            <a:off x="3443202" y="190205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5" name="Triangle 384">
            <a:extLst>
              <a:ext uri="{FF2B5EF4-FFF2-40B4-BE49-F238E27FC236}">
                <a16:creationId xmlns:a16="http://schemas.microsoft.com/office/drawing/2014/main" id="{07D78D03-47B1-D342-A69D-A642E4EB07B8}"/>
              </a:ext>
            </a:extLst>
          </p:cNvPr>
          <p:cNvSpPr/>
          <p:nvPr/>
        </p:nvSpPr>
        <p:spPr>
          <a:xfrm>
            <a:off x="4149783" y="187607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6" name="Triangle 385">
            <a:extLst>
              <a:ext uri="{FF2B5EF4-FFF2-40B4-BE49-F238E27FC236}">
                <a16:creationId xmlns:a16="http://schemas.microsoft.com/office/drawing/2014/main" id="{953E095B-9DAA-8A44-A6FB-7837D12C7559}"/>
              </a:ext>
            </a:extLst>
          </p:cNvPr>
          <p:cNvSpPr/>
          <p:nvPr/>
        </p:nvSpPr>
        <p:spPr>
          <a:xfrm>
            <a:off x="3854943" y="136302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7" name="Triangle 386">
            <a:extLst>
              <a:ext uri="{FF2B5EF4-FFF2-40B4-BE49-F238E27FC236}">
                <a16:creationId xmlns:a16="http://schemas.microsoft.com/office/drawing/2014/main" id="{C7DE6631-6ED5-AF4F-9818-B03BDDD31462}"/>
              </a:ext>
            </a:extLst>
          </p:cNvPr>
          <p:cNvSpPr/>
          <p:nvPr/>
        </p:nvSpPr>
        <p:spPr>
          <a:xfrm>
            <a:off x="4773203" y="2531515"/>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8" name="Triangle 387">
            <a:extLst>
              <a:ext uri="{FF2B5EF4-FFF2-40B4-BE49-F238E27FC236}">
                <a16:creationId xmlns:a16="http://schemas.microsoft.com/office/drawing/2014/main" id="{A410BFBE-FAA3-3143-A81C-475D4BAE5275}"/>
              </a:ext>
            </a:extLst>
          </p:cNvPr>
          <p:cNvSpPr/>
          <p:nvPr/>
        </p:nvSpPr>
        <p:spPr>
          <a:xfrm>
            <a:off x="4762846" y="203713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9" name="Triangle 388">
            <a:extLst>
              <a:ext uri="{FF2B5EF4-FFF2-40B4-BE49-F238E27FC236}">
                <a16:creationId xmlns:a16="http://schemas.microsoft.com/office/drawing/2014/main" id="{BF5C2A3F-7E36-8345-AAF8-70A3A670633F}"/>
              </a:ext>
            </a:extLst>
          </p:cNvPr>
          <p:cNvSpPr/>
          <p:nvPr/>
        </p:nvSpPr>
        <p:spPr>
          <a:xfrm>
            <a:off x="3786102" y="224495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0" name="Triangle 389">
            <a:extLst>
              <a:ext uri="{FF2B5EF4-FFF2-40B4-BE49-F238E27FC236}">
                <a16:creationId xmlns:a16="http://schemas.microsoft.com/office/drawing/2014/main" id="{B9B388F2-E1CB-8247-BD8A-551C42C7EB1D}"/>
              </a:ext>
            </a:extLst>
          </p:cNvPr>
          <p:cNvSpPr/>
          <p:nvPr/>
        </p:nvSpPr>
        <p:spPr>
          <a:xfrm>
            <a:off x="5427866" y="1268211"/>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1" name="Triangle 390">
            <a:extLst>
              <a:ext uri="{FF2B5EF4-FFF2-40B4-BE49-F238E27FC236}">
                <a16:creationId xmlns:a16="http://schemas.microsoft.com/office/drawing/2014/main" id="{508E465D-68BA-A647-B15B-7885615CA67B}"/>
              </a:ext>
            </a:extLst>
          </p:cNvPr>
          <p:cNvSpPr/>
          <p:nvPr/>
        </p:nvSpPr>
        <p:spPr>
          <a:xfrm>
            <a:off x="5599965" y="193228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2" name="Triangle 391">
            <a:extLst>
              <a:ext uri="{FF2B5EF4-FFF2-40B4-BE49-F238E27FC236}">
                <a16:creationId xmlns:a16="http://schemas.microsoft.com/office/drawing/2014/main" id="{BD16FC89-3925-5F44-87AD-C641DC8897F6}"/>
              </a:ext>
            </a:extLst>
          </p:cNvPr>
          <p:cNvSpPr/>
          <p:nvPr/>
        </p:nvSpPr>
        <p:spPr>
          <a:xfrm>
            <a:off x="3671802" y="283204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3" name="Triangle 392">
            <a:extLst>
              <a:ext uri="{FF2B5EF4-FFF2-40B4-BE49-F238E27FC236}">
                <a16:creationId xmlns:a16="http://schemas.microsoft.com/office/drawing/2014/main" id="{59087A0B-E9CA-A747-BF7A-E2DB72A8ADD2}"/>
              </a:ext>
            </a:extLst>
          </p:cNvPr>
          <p:cNvSpPr/>
          <p:nvPr/>
        </p:nvSpPr>
        <p:spPr>
          <a:xfrm>
            <a:off x="3786102" y="224495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4" name="Triangle 393">
            <a:extLst>
              <a:ext uri="{FF2B5EF4-FFF2-40B4-BE49-F238E27FC236}">
                <a16:creationId xmlns:a16="http://schemas.microsoft.com/office/drawing/2014/main" id="{F646ECFC-BA9A-8140-9917-1F0D95E65974}"/>
              </a:ext>
            </a:extLst>
          </p:cNvPr>
          <p:cNvSpPr/>
          <p:nvPr/>
        </p:nvSpPr>
        <p:spPr>
          <a:xfrm>
            <a:off x="4426440" y="3063240"/>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5" name="Triangle 394">
            <a:extLst>
              <a:ext uri="{FF2B5EF4-FFF2-40B4-BE49-F238E27FC236}">
                <a16:creationId xmlns:a16="http://schemas.microsoft.com/office/drawing/2014/main" id="{062EE7B7-FCEE-AE4B-A3C6-899A3D4495B8}"/>
              </a:ext>
            </a:extLst>
          </p:cNvPr>
          <p:cNvSpPr/>
          <p:nvPr/>
        </p:nvSpPr>
        <p:spPr>
          <a:xfrm>
            <a:off x="2939243" y="2442384"/>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6" name="Triangle 395">
            <a:extLst>
              <a:ext uri="{FF2B5EF4-FFF2-40B4-BE49-F238E27FC236}">
                <a16:creationId xmlns:a16="http://schemas.microsoft.com/office/drawing/2014/main" id="{67AF9E84-5BF8-F64D-9C4E-970C7E7FD1CC}"/>
              </a:ext>
            </a:extLst>
          </p:cNvPr>
          <p:cNvSpPr/>
          <p:nvPr/>
        </p:nvSpPr>
        <p:spPr>
          <a:xfrm>
            <a:off x="4425143" y="266578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7" name="Triangle 396">
            <a:extLst>
              <a:ext uri="{FF2B5EF4-FFF2-40B4-BE49-F238E27FC236}">
                <a16:creationId xmlns:a16="http://schemas.microsoft.com/office/drawing/2014/main" id="{8008FB7B-43B6-A944-9805-F8935B8FA9C2}"/>
              </a:ext>
            </a:extLst>
          </p:cNvPr>
          <p:cNvSpPr/>
          <p:nvPr/>
        </p:nvSpPr>
        <p:spPr>
          <a:xfrm>
            <a:off x="5433882" y="156298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8" name="Rounded Rectangle 397">
            <a:extLst>
              <a:ext uri="{FF2B5EF4-FFF2-40B4-BE49-F238E27FC236}">
                <a16:creationId xmlns:a16="http://schemas.microsoft.com/office/drawing/2014/main" id="{E80DF679-F1FE-8C42-A339-BE5B4F2D87FF}"/>
              </a:ext>
            </a:extLst>
          </p:cNvPr>
          <p:cNvSpPr/>
          <p:nvPr/>
        </p:nvSpPr>
        <p:spPr>
          <a:xfrm>
            <a:off x="1918337" y="1209848"/>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9" name="TextBox 398">
            <a:extLst>
              <a:ext uri="{FF2B5EF4-FFF2-40B4-BE49-F238E27FC236}">
                <a16:creationId xmlns:a16="http://schemas.microsoft.com/office/drawing/2014/main" id="{16604DEF-9EEF-5E4B-ABD8-887D3AD50CDA}"/>
              </a:ext>
            </a:extLst>
          </p:cNvPr>
          <p:cNvSpPr txBox="1"/>
          <p:nvPr/>
        </p:nvSpPr>
        <p:spPr>
          <a:xfrm>
            <a:off x="1993388" y="2797571"/>
            <a:ext cx="1090363" cy="461665"/>
          </a:xfrm>
          <a:prstGeom prst="rect">
            <a:avLst/>
          </a:prstGeom>
          <a:noFill/>
        </p:spPr>
        <p:txBody>
          <a:bodyPr wrap="none" rtlCol="0">
            <a:spAutoFit/>
          </a:bodyPr>
          <a:lstStyle/>
          <a:p>
            <a:r>
              <a:rPr lang="en-US" sz="1200" dirty="0">
                <a:solidFill>
                  <a:srgbClr val="FF0000"/>
                </a:solidFill>
                <a:latin typeface="Helvetica" charset="0"/>
                <a:ea typeface="Helvetica" charset="0"/>
                <a:cs typeface="Helvetica" charset="0"/>
              </a:rPr>
              <a:t>Infrastructure</a:t>
            </a:r>
          </a:p>
          <a:p>
            <a:r>
              <a:rPr lang="en-US" sz="1200" dirty="0">
                <a:solidFill>
                  <a:srgbClr val="FF0000"/>
                </a:solidFill>
                <a:latin typeface="Helvetica" charset="0"/>
                <a:ea typeface="Helvetica" charset="0"/>
                <a:cs typeface="Helvetica" charset="0"/>
              </a:rPr>
              <a:t>       buildings</a:t>
            </a:r>
          </a:p>
        </p:txBody>
      </p:sp>
      <p:cxnSp>
        <p:nvCxnSpPr>
          <p:cNvPr id="400" name="Straight Arrow Connector 399">
            <a:extLst>
              <a:ext uri="{FF2B5EF4-FFF2-40B4-BE49-F238E27FC236}">
                <a16:creationId xmlns:a16="http://schemas.microsoft.com/office/drawing/2014/main" id="{5821DC23-9E6A-2F4E-A562-0C9BD53ECC69}"/>
              </a:ext>
            </a:extLst>
          </p:cNvPr>
          <p:cNvCxnSpPr/>
          <p:nvPr/>
        </p:nvCxnSpPr>
        <p:spPr>
          <a:xfrm flipV="1">
            <a:off x="2968425" y="2682692"/>
            <a:ext cx="564399" cy="230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A10B7C1B-34E3-1540-AC79-372B3498C05C}"/>
              </a:ext>
            </a:extLst>
          </p:cNvPr>
          <p:cNvCxnSpPr>
            <a:endCxn id="392" idx="3"/>
          </p:cNvCxnSpPr>
          <p:nvPr/>
        </p:nvCxnSpPr>
        <p:spPr>
          <a:xfrm flipV="1">
            <a:off x="2965634" y="3003494"/>
            <a:ext cx="788645" cy="155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2" name="Rounded Rectangle 401">
            <a:extLst>
              <a:ext uri="{FF2B5EF4-FFF2-40B4-BE49-F238E27FC236}">
                <a16:creationId xmlns:a16="http://schemas.microsoft.com/office/drawing/2014/main" id="{A4DB721A-974E-ED4E-890F-FA75B6F2A8EE}"/>
              </a:ext>
            </a:extLst>
          </p:cNvPr>
          <p:cNvSpPr/>
          <p:nvPr/>
        </p:nvSpPr>
        <p:spPr>
          <a:xfrm>
            <a:off x="2070737" y="3837818"/>
            <a:ext cx="3940103" cy="21264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3" name="Oval 402">
            <a:extLst>
              <a:ext uri="{FF2B5EF4-FFF2-40B4-BE49-F238E27FC236}">
                <a16:creationId xmlns:a16="http://schemas.microsoft.com/office/drawing/2014/main" id="{38C06126-2419-8D43-8721-8A6EE623D24A}"/>
              </a:ext>
            </a:extLst>
          </p:cNvPr>
          <p:cNvSpPr/>
          <p:nvPr/>
        </p:nvSpPr>
        <p:spPr>
          <a:xfrm>
            <a:off x="2148668" y="4626142"/>
            <a:ext cx="296141" cy="280555"/>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404" name="Straight Connector 403">
            <a:extLst>
              <a:ext uri="{FF2B5EF4-FFF2-40B4-BE49-F238E27FC236}">
                <a16:creationId xmlns:a16="http://schemas.microsoft.com/office/drawing/2014/main" id="{37DEF6AA-02A6-C342-A278-E81AE8878870}"/>
              </a:ext>
            </a:extLst>
          </p:cNvPr>
          <p:cNvCxnSpPr/>
          <p:nvPr/>
        </p:nvCxnSpPr>
        <p:spPr>
          <a:xfrm flipV="1">
            <a:off x="2444809" y="4454694"/>
            <a:ext cx="950768" cy="2649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0EE3F7D7-B21F-954C-94A8-9FEF0563327E}"/>
              </a:ext>
            </a:extLst>
          </p:cNvPr>
          <p:cNvCxnSpPr/>
          <p:nvPr/>
        </p:nvCxnSpPr>
        <p:spPr>
          <a:xfrm flipV="1">
            <a:off x="3395577" y="4033861"/>
            <a:ext cx="950768" cy="4208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0089CDA6-00A1-9541-8BAA-2A0ED2A2DCC4}"/>
              </a:ext>
            </a:extLst>
          </p:cNvPr>
          <p:cNvCxnSpPr>
            <a:cxnSpLocks/>
          </p:cNvCxnSpPr>
          <p:nvPr/>
        </p:nvCxnSpPr>
        <p:spPr>
          <a:xfrm>
            <a:off x="3322620" y="4493657"/>
            <a:ext cx="1103279" cy="961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28CAB066-AA61-C44A-9B87-E5BA9944CD71}"/>
              </a:ext>
            </a:extLst>
          </p:cNvPr>
          <p:cNvCxnSpPr/>
          <p:nvPr/>
        </p:nvCxnSpPr>
        <p:spPr>
          <a:xfrm>
            <a:off x="3870961" y="4267657"/>
            <a:ext cx="1971674" cy="987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B084F370-90A0-FC4F-AA25-ADB67E5CBFF6}"/>
              </a:ext>
            </a:extLst>
          </p:cNvPr>
          <p:cNvCxnSpPr/>
          <p:nvPr/>
        </p:nvCxnSpPr>
        <p:spPr>
          <a:xfrm flipV="1">
            <a:off x="4725613" y="3945537"/>
            <a:ext cx="950768" cy="420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43159768-4FE5-9245-B10D-5E92414C372E}"/>
              </a:ext>
            </a:extLst>
          </p:cNvPr>
          <p:cNvCxnSpPr/>
          <p:nvPr/>
        </p:nvCxnSpPr>
        <p:spPr>
          <a:xfrm>
            <a:off x="4771852" y="4322727"/>
            <a:ext cx="1122740" cy="2956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FF54D9D4-E888-5F44-BE76-979B2FCEB74E}"/>
              </a:ext>
            </a:extLst>
          </p:cNvPr>
          <p:cNvCxnSpPr/>
          <p:nvPr/>
        </p:nvCxnSpPr>
        <p:spPr>
          <a:xfrm flipH="1" flipV="1">
            <a:off x="2262967" y="4802791"/>
            <a:ext cx="950768" cy="2649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196B4DED-F8F9-654B-BC10-A1D612C054AB}"/>
              </a:ext>
            </a:extLst>
          </p:cNvPr>
          <p:cNvCxnSpPr/>
          <p:nvPr/>
        </p:nvCxnSpPr>
        <p:spPr>
          <a:xfrm flipH="1" flipV="1">
            <a:off x="3213736" y="5083342"/>
            <a:ext cx="950768" cy="4208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FFA9A889-F670-E046-8106-7487811AC2AE}"/>
              </a:ext>
            </a:extLst>
          </p:cNvPr>
          <p:cNvCxnSpPr/>
          <p:nvPr/>
        </p:nvCxnSpPr>
        <p:spPr>
          <a:xfrm flipH="1">
            <a:off x="3213735" y="4966446"/>
            <a:ext cx="950769" cy="779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DA9E84D-2233-EF46-8481-12ED628B48C6}"/>
              </a:ext>
            </a:extLst>
          </p:cNvPr>
          <p:cNvCxnSpPr/>
          <p:nvPr/>
        </p:nvCxnSpPr>
        <p:spPr>
          <a:xfrm flipH="1" flipV="1">
            <a:off x="4098262" y="5480794"/>
            <a:ext cx="1174172" cy="623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9C02A74-B8D9-9448-B050-6D9814E6CD7D}"/>
              </a:ext>
            </a:extLst>
          </p:cNvPr>
          <p:cNvCxnSpPr/>
          <p:nvPr/>
        </p:nvCxnSpPr>
        <p:spPr>
          <a:xfrm flipH="1" flipV="1">
            <a:off x="4685348" y="4302656"/>
            <a:ext cx="950768" cy="420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DABA549F-5242-4743-B6D7-DF98D26951A2}"/>
              </a:ext>
            </a:extLst>
          </p:cNvPr>
          <p:cNvCxnSpPr/>
          <p:nvPr/>
        </p:nvCxnSpPr>
        <p:spPr>
          <a:xfrm flipH="1" flipV="1">
            <a:off x="4422980" y="4600167"/>
            <a:ext cx="716969" cy="3374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55B2F28F-1A67-7942-9001-349839A81D6B}"/>
              </a:ext>
            </a:extLst>
          </p:cNvPr>
          <p:cNvCxnSpPr/>
          <p:nvPr/>
        </p:nvCxnSpPr>
        <p:spPr>
          <a:xfrm flipH="1" flipV="1">
            <a:off x="4160607" y="4965147"/>
            <a:ext cx="1682029" cy="3364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D3A50C2D-1D4C-CD41-9DCA-1EDE6F31E6AF}"/>
              </a:ext>
            </a:extLst>
          </p:cNvPr>
          <p:cNvCxnSpPr/>
          <p:nvPr/>
        </p:nvCxnSpPr>
        <p:spPr>
          <a:xfrm flipH="1" flipV="1">
            <a:off x="4174634" y="5483387"/>
            <a:ext cx="675408" cy="3052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24" name="Triangle 423">
            <a:extLst>
              <a:ext uri="{FF2B5EF4-FFF2-40B4-BE49-F238E27FC236}">
                <a16:creationId xmlns:a16="http://schemas.microsoft.com/office/drawing/2014/main" id="{E650A580-1246-4A4F-BFEB-9E766BEE1E6F}"/>
              </a:ext>
            </a:extLst>
          </p:cNvPr>
          <p:cNvSpPr/>
          <p:nvPr/>
        </p:nvSpPr>
        <p:spPr>
          <a:xfrm>
            <a:off x="3938502" y="4872927"/>
            <a:ext cx="164955" cy="171452"/>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3" name="Rounded Rectangle 432">
            <a:extLst>
              <a:ext uri="{FF2B5EF4-FFF2-40B4-BE49-F238E27FC236}">
                <a16:creationId xmlns:a16="http://schemas.microsoft.com/office/drawing/2014/main" id="{4D5BE916-C2CB-A549-AA35-0F8AE9BB38B2}"/>
              </a:ext>
            </a:extLst>
          </p:cNvPr>
          <p:cNvSpPr/>
          <p:nvPr/>
        </p:nvSpPr>
        <p:spPr>
          <a:xfrm>
            <a:off x="2070737" y="3837818"/>
            <a:ext cx="3940103" cy="21264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4" name="TextBox 433">
            <a:extLst>
              <a:ext uri="{FF2B5EF4-FFF2-40B4-BE49-F238E27FC236}">
                <a16:creationId xmlns:a16="http://schemas.microsoft.com/office/drawing/2014/main" id="{69CD5281-2551-5048-85A8-59002BB1F9D6}"/>
              </a:ext>
            </a:extLst>
          </p:cNvPr>
          <p:cNvSpPr txBox="1"/>
          <p:nvPr/>
        </p:nvSpPr>
        <p:spPr>
          <a:xfrm>
            <a:off x="2145788" y="5425541"/>
            <a:ext cx="1090363" cy="461665"/>
          </a:xfrm>
          <a:prstGeom prst="rect">
            <a:avLst/>
          </a:prstGeom>
          <a:noFill/>
          <a:ln w="57150">
            <a:noFill/>
          </a:ln>
        </p:spPr>
        <p:txBody>
          <a:bodyPr wrap="none" rtlCol="0">
            <a:spAutoFit/>
          </a:bodyPr>
          <a:lstStyle/>
          <a:p>
            <a:r>
              <a:rPr lang="en-US" sz="1200" dirty="0">
                <a:solidFill>
                  <a:srgbClr val="FF0000"/>
                </a:solidFill>
                <a:latin typeface="Helvetica" charset="0"/>
                <a:ea typeface="Helvetica" charset="0"/>
                <a:cs typeface="Helvetica" charset="0"/>
              </a:rPr>
              <a:t>Infrastructure</a:t>
            </a:r>
          </a:p>
          <a:p>
            <a:r>
              <a:rPr lang="en-US" sz="1200" dirty="0">
                <a:solidFill>
                  <a:srgbClr val="FF0000"/>
                </a:solidFill>
                <a:latin typeface="Helvetica" charset="0"/>
                <a:ea typeface="Helvetica" charset="0"/>
                <a:cs typeface="Helvetica" charset="0"/>
              </a:rPr>
              <a:t>       buildings</a:t>
            </a:r>
          </a:p>
        </p:txBody>
      </p:sp>
      <p:cxnSp>
        <p:nvCxnSpPr>
          <p:cNvPr id="435" name="Straight Arrow Connector 434">
            <a:extLst>
              <a:ext uri="{FF2B5EF4-FFF2-40B4-BE49-F238E27FC236}">
                <a16:creationId xmlns:a16="http://schemas.microsoft.com/office/drawing/2014/main" id="{9B331D40-5545-3744-848C-638C8E507E8E}"/>
              </a:ext>
            </a:extLst>
          </p:cNvPr>
          <p:cNvCxnSpPr/>
          <p:nvPr/>
        </p:nvCxnSpPr>
        <p:spPr>
          <a:xfrm flipV="1">
            <a:off x="3120825" y="5310662"/>
            <a:ext cx="564399" cy="2304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11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riangle 37"/>
          <p:cNvSpPr/>
          <p:nvPr/>
        </p:nvSpPr>
        <p:spPr>
          <a:xfrm>
            <a:off x="-1610612736" y="244446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cxnSp>
        <p:nvCxnSpPr>
          <p:cNvPr id="159" name="Straight Connector 158"/>
          <p:cNvCxnSpPr/>
          <p:nvPr/>
        </p:nvCxnSpPr>
        <p:spPr>
          <a:xfrm>
            <a:off x="9105727" y="1671897"/>
            <a:ext cx="1122740" cy="295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riangle 175"/>
          <p:cNvSpPr/>
          <p:nvPr/>
        </p:nvSpPr>
        <p:spPr>
          <a:xfrm>
            <a:off x="10086240" y="190942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Rounded Rectangle 182"/>
          <p:cNvSpPr/>
          <p:nvPr/>
        </p:nvSpPr>
        <p:spPr>
          <a:xfrm>
            <a:off x="6404612" y="1245353"/>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Oval 183"/>
          <p:cNvSpPr/>
          <p:nvPr/>
        </p:nvSpPr>
        <p:spPr>
          <a:xfrm>
            <a:off x="6562553" y="4472767"/>
            <a:ext cx="296141" cy="2805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185" name="Straight Connector 184"/>
          <p:cNvCxnSpPr/>
          <p:nvPr/>
        </p:nvCxnSpPr>
        <p:spPr>
          <a:xfrm flipV="1">
            <a:off x="6858694" y="4301319"/>
            <a:ext cx="950768" cy="2649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809462" y="3880486"/>
            <a:ext cx="950768" cy="42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201" idx="5"/>
          </p:cNvCxnSpPr>
          <p:nvPr/>
        </p:nvCxnSpPr>
        <p:spPr>
          <a:xfrm>
            <a:off x="7736505" y="4340282"/>
            <a:ext cx="1103279" cy="961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284846" y="4114282"/>
            <a:ext cx="1971674" cy="987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9139498" y="3792162"/>
            <a:ext cx="950768" cy="420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9185737" y="4169352"/>
            <a:ext cx="1122740" cy="2956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6676852" y="4649416"/>
            <a:ext cx="950768" cy="2649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7627621" y="4929967"/>
            <a:ext cx="950768" cy="42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7627620" y="4813071"/>
            <a:ext cx="950769" cy="779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8512147" y="5327419"/>
            <a:ext cx="1174172" cy="623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9099233" y="4149281"/>
            <a:ext cx="950768" cy="420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8836865" y="4446792"/>
            <a:ext cx="716969" cy="3374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8574492" y="4811772"/>
            <a:ext cx="1682029" cy="336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8588519" y="5330012"/>
            <a:ext cx="675408" cy="3052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9" name="Triangle 198"/>
          <p:cNvSpPr/>
          <p:nvPr/>
        </p:nvSpPr>
        <p:spPr>
          <a:xfrm>
            <a:off x="7334078" y="4200006"/>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Triangle 199"/>
          <p:cNvSpPr/>
          <p:nvPr/>
        </p:nvSpPr>
        <p:spPr>
          <a:xfrm>
            <a:off x="8009487" y="4376652"/>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Triangle 200"/>
          <p:cNvSpPr/>
          <p:nvPr/>
        </p:nvSpPr>
        <p:spPr>
          <a:xfrm>
            <a:off x="8716068" y="4350673"/>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Triangle 201"/>
          <p:cNvSpPr/>
          <p:nvPr/>
        </p:nvSpPr>
        <p:spPr>
          <a:xfrm>
            <a:off x="8421228" y="3837622"/>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Triangle 202"/>
          <p:cNvSpPr/>
          <p:nvPr/>
        </p:nvSpPr>
        <p:spPr>
          <a:xfrm>
            <a:off x="9339523" y="5005303"/>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4" name="Triangle 203"/>
          <p:cNvSpPr/>
          <p:nvPr/>
        </p:nvSpPr>
        <p:spPr>
          <a:xfrm>
            <a:off x="9329131" y="4511734"/>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Triangle 204"/>
          <p:cNvSpPr/>
          <p:nvPr/>
        </p:nvSpPr>
        <p:spPr>
          <a:xfrm>
            <a:off x="8352387" y="4719552"/>
            <a:ext cx="164955" cy="171452"/>
          </a:xfrm>
          <a:prstGeom prst="triangl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Triangle 205"/>
          <p:cNvSpPr/>
          <p:nvPr/>
        </p:nvSpPr>
        <p:spPr>
          <a:xfrm>
            <a:off x="9994151" y="3742806"/>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Triangle 206"/>
          <p:cNvSpPr/>
          <p:nvPr/>
        </p:nvSpPr>
        <p:spPr>
          <a:xfrm>
            <a:off x="10166250" y="4406883"/>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Triangle 207"/>
          <p:cNvSpPr/>
          <p:nvPr/>
        </p:nvSpPr>
        <p:spPr>
          <a:xfrm>
            <a:off x="8238087" y="5306638"/>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Triangle 208"/>
          <p:cNvSpPr/>
          <p:nvPr/>
        </p:nvSpPr>
        <p:spPr>
          <a:xfrm>
            <a:off x="8352387" y="4719552"/>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0" name="Triangle 209"/>
          <p:cNvSpPr/>
          <p:nvPr/>
        </p:nvSpPr>
        <p:spPr>
          <a:xfrm>
            <a:off x="8992725" y="5537835"/>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Triangle 210"/>
          <p:cNvSpPr/>
          <p:nvPr/>
        </p:nvSpPr>
        <p:spPr>
          <a:xfrm>
            <a:off x="7505528" y="4916979"/>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Triangle 211"/>
          <p:cNvSpPr/>
          <p:nvPr/>
        </p:nvSpPr>
        <p:spPr>
          <a:xfrm>
            <a:off x="8991428" y="5140384"/>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Triangle 212"/>
          <p:cNvSpPr/>
          <p:nvPr/>
        </p:nvSpPr>
        <p:spPr>
          <a:xfrm>
            <a:off x="10000167" y="4037578"/>
            <a:ext cx="164955" cy="1714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Rounded Rectangle 213"/>
          <p:cNvSpPr/>
          <p:nvPr/>
        </p:nvSpPr>
        <p:spPr>
          <a:xfrm>
            <a:off x="6484622" y="3742808"/>
            <a:ext cx="3940103" cy="21264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Triangle 236"/>
          <p:cNvSpPr/>
          <p:nvPr/>
        </p:nvSpPr>
        <p:spPr>
          <a:xfrm>
            <a:off x="5467871" y="3708516"/>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TextBox 245"/>
          <p:cNvSpPr txBox="1"/>
          <p:nvPr/>
        </p:nvSpPr>
        <p:spPr>
          <a:xfrm>
            <a:off x="1919599" y="875204"/>
            <a:ext cx="8311186" cy="369332"/>
          </a:xfrm>
          <a:prstGeom prst="rect">
            <a:avLst/>
          </a:prstGeom>
          <a:noFill/>
        </p:spPr>
        <p:txBody>
          <a:bodyPr wrap="none" rtlCol="0">
            <a:spAutoFit/>
          </a:bodyPr>
          <a:lstStyle/>
          <a:p>
            <a:r>
              <a:rPr lang="en-US" dirty="0">
                <a:latin typeface="Helvetica" charset="0"/>
                <a:ea typeface="Helvetica" charset="0"/>
                <a:cs typeface="Helvetica" charset="0"/>
              </a:rPr>
              <a:t>the existing  city                                            greening of buildings is not effective</a:t>
            </a:r>
          </a:p>
        </p:txBody>
      </p:sp>
      <p:sp>
        <p:nvSpPr>
          <p:cNvPr id="251" name="Right Arrow 250"/>
          <p:cNvSpPr/>
          <p:nvPr/>
        </p:nvSpPr>
        <p:spPr>
          <a:xfrm>
            <a:off x="5857922" y="4715224"/>
            <a:ext cx="733806" cy="2798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6194586" y="3424319"/>
            <a:ext cx="4362842" cy="2454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Oval 270"/>
          <p:cNvSpPr/>
          <p:nvPr/>
        </p:nvSpPr>
        <p:spPr>
          <a:xfrm>
            <a:off x="6596843" y="4542668"/>
            <a:ext cx="296141" cy="280555"/>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cxnSp>
        <p:nvCxnSpPr>
          <p:cNvPr id="272" name="Straight Connector 271"/>
          <p:cNvCxnSpPr/>
          <p:nvPr/>
        </p:nvCxnSpPr>
        <p:spPr>
          <a:xfrm flipV="1">
            <a:off x="6892984" y="4371220"/>
            <a:ext cx="950768" cy="264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843752" y="3950387"/>
            <a:ext cx="950768" cy="420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727021" y="4410183"/>
            <a:ext cx="1074096" cy="961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8319136" y="4184183"/>
            <a:ext cx="1971674" cy="987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9173788" y="3862063"/>
            <a:ext cx="950768" cy="420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9220027" y="4239253"/>
            <a:ext cx="1122740" cy="295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flipV="1">
            <a:off x="6711142" y="4719316"/>
            <a:ext cx="950768" cy="264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H="1" flipV="1">
            <a:off x="7661911" y="4999868"/>
            <a:ext cx="950768" cy="420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H="1">
            <a:off x="7661910" y="4882972"/>
            <a:ext cx="950769" cy="779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flipV="1">
            <a:off x="8546437" y="5397320"/>
            <a:ext cx="1174172" cy="623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H="1" flipV="1">
            <a:off x="9133523" y="4219181"/>
            <a:ext cx="950768" cy="420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H="1" flipV="1">
            <a:off x="8871155" y="4516693"/>
            <a:ext cx="716969" cy="3374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flipV="1">
            <a:off x="8608782" y="4881673"/>
            <a:ext cx="1682029" cy="3364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8622809" y="5399913"/>
            <a:ext cx="675408" cy="305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6" name="Triangle 285"/>
          <p:cNvSpPr/>
          <p:nvPr/>
        </p:nvSpPr>
        <p:spPr>
          <a:xfrm>
            <a:off x="7368368" y="430341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87" name="Triangle 286"/>
          <p:cNvSpPr/>
          <p:nvPr/>
        </p:nvSpPr>
        <p:spPr>
          <a:xfrm>
            <a:off x="8043777" y="4446553"/>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88" name="Triangle 287"/>
          <p:cNvSpPr/>
          <p:nvPr/>
        </p:nvSpPr>
        <p:spPr>
          <a:xfrm>
            <a:off x="8750358" y="442057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89" name="Triangle 288"/>
          <p:cNvSpPr/>
          <p:nvPr/>
        </p:nvSpPr>
        <p:spPr>
          <a:xfrm>
            <a:off x="8455518" y="3907522"/>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0" name="Triangle 289"/>
          <p:cNvSpPr/>
          <p:nvPr/>
        </p:nvSpPr>
        <p:spPr>
          <a:xfrm>
            <a:off x="9373813" y="5075203"/>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1" name="Triangle 290"/>
          <p:cNvSpPr/>
          <p:nvPr/>
        </p:nvSpPr>
        <p:spPr>
          <a:xfrm>
            <a:off x="9363421" y="458163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2" name="Triangle 291"/>
          <p:cNvSpPr/>
          <p:nvPr/>
        </p:nvSpPr>
        <p:spPr>
          <a:xfrm>
            <a:off x="8386677" y="4789453"/>
            <a:ext cx="164955" cy="171452"/>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3" name="Triangle 292"/>
          <p:cNvSpPr/>
          <p:nvPr/>
        </p:nvSpPr>
        <p:spPr>
          <a:xfrm>
            <a:off x="10028441" y="384621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4" name="Triangle 293"/>
          <p:cNvSpPr/>
          <p:nvPr/>
        </p:nvSpPr>
        <p:spPr>
          <a:xfrm>
            <a:off x="10200540" y="447678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5" name="Triangle 294"/>
          <p:cNvSpPr/>
          <p:nvPr/>
        </p:nvSpPr>
        <p:spPr>
          <a:xfrm>
            <a:off x="8272377" y="5410045"/>
            <a:ext cx="164955" cy="171452"/>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6" name="Triangle 295"/>
          <p:cNvSpPr/>
          <p:nvPr/>
        </p:nvSpPr>
        <p:spPr>
          <a:xfrm>
            <a:off x="8386677" y="4822960"/>
            <a:ext cx="164955" cy="171452"/>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7" name="Triangle 296"/>
          <p:cNvSpPr/>
          <p:nvPr/>
        </p:nvSpPr>
        <p:spPr>
          <a:xfrm>
            <a:off x="9027015" y="5607736"/>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8" name="Triangle 297"/>
          <p:cNvSpPr/>
          <p:nvPr/>
        </p:nvSpPr>
        <p:spPr>
          <a:xfrm>
            <a:off x="7539818" y="4986880"/>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99" name="Triangle 298"/>
          <p:cNvSpPr/>
          <p:nvPr/>
        </p:nvSpPr>
        <p:spPr>
          <a:xfrm>
            <a:off x="9025718" y="5210284"/>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0" name="Triangle 299"/>
          <p:cNvSpPr/>
          <p:nvPr/>
        </p:nvSpPr>
        <p:spPr>
          <a:xfrm>
            <a:off x="10034457" y="4107479"/>
            <a:ext cx="164955" cy="171452"/>
          </a:xfrm>
          <a:prstGeom prst="triangl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1" name="Rounded Rectangle 300"/>
          <p:cNvSpPr/>
          <p:nvPr/>
        </p:nvSpPr>
        <p:spPr>
          <a:xfrm>
            <a:off x="6518912" y="3812709"/>
            <a:ext cx="3940103" cy="212649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2" name="Oval 301"/>
          <p:cNvSpPr/>
          <p:nvPr/>
        </p:nvSpPr>
        <p:spPr>
          <a:xfrm>
            <a:off x="7337164" y="4331629"/>
            <a:ext cx="231071" cy="202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3" name="Oval 302"/>
          <p:cNvSpPr/>
          <p:nvPr/>
        </p:nvSpPr>
        <p:spPr>
          <a:xfrm>
            <a:off x="8387845" y="4802018"/>
            <a:ext cx="231071" cy="202829"/>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4" name="Oval 303"/>
          <p:cNvSpPr/>
          <p:nvPr/>
        </p:nvSpPr>
        <p:spPr>
          <a:xfrm>
            <a:off x="10010025" y="3878826"/>
            <a:ext cx="231071" cy="202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5" name="Oval 304"/>
          <p:cNvSpPr/>
          <p:nvPr/>
        </p:nvSpPr>
        <p:spPr>
          <a:xfrm>
            <a:off x="8251563" y="5443856"/>
            <a:ext cx="231071" cy="202829"/>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6" name="Oval 305"/>
          <p:cNvSpPr/>
          <p:nvPr/>
        </p:nvSpPr>
        <p:spPr>
          <a:xfrm>
            <a:off x="8972532" y="5624099"/>
            <a:ext cx="231071" cy="202829"/>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07" name="Right Arrow 306"/>
          <p:cNvSpPr/>
          <p:nvPr/>
        </p:nvSpPr>
        <p:spPr>
          <a:xfrm>
            <a:off x="5916288" y="4747491"/>
            <a:ext cx="733806" cy="2798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5" name="Rectangle 254"/>
          <p:cNvSpPr/>
          <p:nvPr/>
        </p:nvSpPr>
        <p:spPr>
          <a:xfrm>
            <a:off x="1988807" y="3415819"/>
            <a:ext cx="8657435" cy="369332"/>
          </a:xfrm>
          <a:prstGeom prst="rect">
            <a:avLst/>
          </a:prstGeom>
        </p:spPr>
        <p:txBody>
          <a:bodyPr wrap="none">
            <a:spAutoFit/>
          </a:bodyPr>
          <a:lstStyle/>
          <a:p>
            <a:r>
              <a:rPr lang="en-US" dirty="0">
                <a:latin typeface="Helvetica" charset="0"/>
                <a:ea typeface="Helvetica" charset="0"/>
                <a:cs typeface="Helvetica" charset="0"/>
              </a:rPr>
              <a:t>make the city’s infrastructure green               facilitates making the entire city green </a:t>
            </a:r>
            <a:endParaRPr lang="en-US" dirty="0"/>
          </a:p>
        </p:txBody>
      </p:sp>
      <p:sp>
        <p:nvSpPr>
          <p:cNvPr id="325" name="Oval 324">
            <a:extLst>
              <a:ext uri="{FF2B5EF4-FFF2-40B4-BE49-F238E27FC236}">
                <a16:creationId xmlns:a16="http://schemas.microsoft.com/office/drawing/2014/main" id="{47E96062-1329-904F-BD8A-30B3B960B05F}"/>
              </a:ext>
            </a:extLst>
          </p:cNvPr>
          <p:cNvSpPr/>
          <p:nvPr/>
        </p:nvSpPr>
        <p:spPr>
          <a:xfrm>
            <a:off x="6482543" y="1975312"/>
            <a:ext cx="296141" cy="2805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326" name="Straight Connector 325">
            <a:extLst>
              <a:ext uri="{FF2B5EF4-FFF2-40B4-BE49-F238E27FC236}">
                <a16:creationId xmlns:a16="http://schemas.microsoft.com/office/drawing/2014/main" id="{2D9E5EE6-1C79-9641-A81C-E0E369462CD1}"/>
              </a:ext>
            </a:extLst>
          </p:cNvPr>
          <p:cNvCxnSpPr/>
          <p:nvPr/>
        </p:nvCxnSpPr>
        <p:spPr>
          <a:xfrm flipV="1">
            <a:off x="6778684" y="1803864"/>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F867BD5E-BF69-1543-9396-CE522F15C261}"/>
              </a:ext>
            </a:extLst>
          </p:cNvPr>
          <p:cNvCxnSpPr/>
          <p:nvPr/>
        </p:nvCxnSpPr>
        <p:spPr>
          <a:xfrm flipV="1">
            <a:off x="7729452" y="1383031"/>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9A79064A-5691-F045-AFAB-93A93B443C2F}"/>
              </a:ext>
            </a:extLst>
          </p:cNvPr>
          <p:cNvCxnSpPr/>
          <p:nvPr/>
        </p:nvCxnSpPr>
        <p:spPr>
          <a:xfrm>
            <a:off x="7612721" y="1842827"/>
            <a:ext cx="1074096" cy="96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7370B95-B499-3F46-97ED-9D7B620E0741}"/>
              </a:ext>
            </a:extLst>
          </p:cNvPr>
          <p:cNvCxnSpPr/>
          <p:nvPr/>
        </p:nvCxnSpPr>
        <p:spPr>
          <a:xfrm>
            <a:off x="8204836" y="1616827"/>
            <a:ext cx="1971674" cy="98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9F9DBDB-F5F2-7941-8F1D-3FA516D32420}"/>
              </a:ext>
            </a:extLst>
          </p:cNvPr>
          <p:cNvCxnSpPr/>
          <p:nvPr/>
        </p:nvCxnSpPr>
        <p:spPr>
          <a:xfrm flipV="1">
            <a:off x="9059488" y="1294707"/>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99AE7348-4AD0-2F45-9B82-BAD54666A8DE}"/>
              </a:ext>
            </a:extLst>
          </p:cNvPr>
          <p:cNvCxnSpPr/>
          <p:nvPr/>
        </p:nvCxnSpPr>
        <p:spPr>
          <a:xfrm>
            <a:off x="9105727" y="1671897"/>
            <a:ext cx="1122740" cy="295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8B2FF6C-CB15-234E-8D95-97247FEA73C2}"/>
              </a:ext>
            </a:extLst>
          </p:cNvPr>
          <p:cNvCxnSpPr/>
          <p:nvPr/>
        </p:nvCxnSpPr>
        <p:spPr>
          <a:xfrm flipH="1" flipV="1">
            <a:off x="6596842" y="2151961"/>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2890626-CB34-A94B-911D-1B783872771E}"/>
              </a:ext>
            </a:extLst>
          </p:cNvPr>
          <p:cNvCxnSpPr/>
          <p:nvPr/>
        </p:nvCxnSpPr>
        <p:spPr>
          <a:xfrm flipH="1" flipV="1">
            <a:off x="7547611" y="2432512"/>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2F2A19B6-B9E2-AF4C-A2E0-6591EFFEED2A}"/>
              </a:ext>
            </a:extLst>
          </p:cNvPr>
          <p:cNvCxnSpPr/>
          <p:nvPr/>
        </p:nvCxnSpPr>
        <p:spPr>
          <a:xfrm flipH="1">
            <a:off x="7547610" y="2315616"/>
            <a:ext cx="950769" cy="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B2AB16E-B7E2-4947-B26D-06FFD60FB44B}"/>
              </a:ext>
            </a:extLst>
          </p:cNvPr>
          <p:cNvCxnSpPr/>
          <p:nvPr/>
        </p:nvCxnSpPr>
        <p:spPr>
          <a:xfrm flipH="1" flipV="1">
            <a:off x="8432137" y="2829964"/>
            <a:ext cx="1174172" cy="62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4D462BC-1101-AF4B-8EAD-4760CFA31ACD}"/>
              </a:ext>
            </a:extLst>
          </p:cNvPr>
          <p:cNvCxnSpPr/>
          <p:nvPr/>
        </p:nvCxnSpPr>
        <p:spPr>
          <a:xfrm flipH="1" flipV="1">
            <a:off x="9019223" y="1651826"/>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B8EAE635-4D4F-C541-86AC-D59B3B75F253}"/>
              </a:ext>
            </a:extLst>
          </p:cNvPr>
          <p:cNvCxnSpPr/>
          <p:nvPr/>
        </p:nvCxnSpPr>
        <p:spPr>
          <a:xfrm flipH="1" flipV="1">
            <a:off x="8756855" y="1949337"/>
            <a:ext cx="716969" cy="337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B3CFBB9-84C9-A84D-9DDA-C1E9E27C6C51}"/>
              </a:ext>
            </a:extLst>
          </p:cNvPr>
          <p:cNvCxnSpPr/>
          <p:nvPr/>
        </p:nvCxnSpPr>
        <p:spPr>
          <a:xfrm flipH="1" flipV="1">
            <a:off x="8494482" y="2314317"/>
            <a:ext cx="1682029" cy="336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63EC47CA-CF57-C54A-B646-311E85745C30}"/>
              </a:ext>
            </a:extLst>
          </p:cNvPr>
          <p:cNvCxnSpPr/>
          <p:nvPr/>
        </p:nvCxnSpPr>
        <p:spPr>
          <a:xfrm flipH="1" flipV="1">
            <a:off x="8508509" y="2832557"/>
            <a:ext cx="675408" cy="30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Triangle 339">
            <a:extLst>
              <a:ext uri="{FF2B5EF4-FFF2-40B4-BE49-F238E27FC236}">
                <a16:creationId xmlns:a16="http://schemas.microsoft.com/office/drawing/2014/main" id="{3B3D8688-8991-4141-AC07-B5A22BF422DD}"/>
              </a:ext>
            </a:extLst>
          </p:cNvPr>
          <p:cNvSpPr/>
          <p:nvPr/>
        </p:nvSpPr>
        <p:spPr>
          <a:xfrm>
            <a:off x="7254068" y="1736058"/>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41" name="Triangle 340">
            <a:extLst>
              <a:ext uri="{FF2B5EF4-FFF2-40B4-BE49-F238E27FC236}">
                <a16:creationId xmlns:a16="http://schemas.microsoft.com/office/drawing/2014/main" id="{A61BDD97-5501-394E-8F82-A68C6237A63D}"/>
              </a:ext>
            </a:extLst>
          </p:cNvPr>
          <p:cNvSpPr/>
          <p:nvPr/>
        </p:nvSpPr>
        <p:spPr>
          <a:xfrm>
            <a:off x="7929477" y="187919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2" name="Triangle 341">
            <a:extLst>
              <a:ext uri="{FF2B5EF4-FFF2-40B4-BE49-F238E27FC236}">
                <a16:creationId xmlns:a16="http://schemas.microsoft.com/office/drawing/2014/main" id="{F3EC1D3A-E661-8D45-A57A-6CDF501D462F}"/>
              </a:ext>
            </a:extLst>
          </p:cNvPr>
          <p:cNvSpPr/>
          <p:nvPr/>
        </p:nvSpPr>
        <p:spPr>
          <a:xfrm>
            <a:off x="8636058" y="185321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3" name="Triangle 342">
            <a:extLst>
              <a:ext uri="{FF2B5EF4-FFF2-40B4-BE49-F238E27FC236}">
                <a16:creationId xmlns:a16="http://schemas.microsoft.com/office/drawing/2014/main" id="{4527FBAC-E900-B740-8BED-5788E93F8FEE}"/>
              </a:ext>
            </a:extLst>
          </p:cNvPr>
          <p:cNvSpPr/>
          <p:nvPr/>
        </p:nvSpPr>
        <p:spPr>
          <a:xfrm>
            <a:off x="8341218" y="134016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4" name="Triangle 343">
            <a:extLst>
              <a:ext uri="{FF2B5EF4-FFF2-40B4-BE49-F238E27FC236}">
                <a16:creationId xmlns:a16="http://schemas.microsoft.com/office/drawing/2014/main" id="{295D4F9F-D159-DE44-817C-697EF55DC1BF}"/>
              </a:ext>
            </a:extLst>
          </p:cNvPr>
          <p:cNvSpPr/>
          <p:nvPr/>
        </p:nvSpPr>
        <p:spPr>
          <a:xfrm>
            <a:off x="9259513" y="250784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5" name="Triangle 344">
            <a:extLst>
              <a:ext uri="{FF2B5EF4-FFF2-40B4-BE49-F238E27FC236}">
                <a16:creationId xmlns:a16="http://schemas.microsoft.com/office/drawing/2014/main" id="{F14C17BE-AD48-0F42-9EA3-2D51896F47F4}"/>
              </a:ext>
            </a:extLst>
          </p:cNvPr>
          <p:cNvSpPr/>
          <p:nvPr/>
        </p:nvSpPr>
        <p:spPr>
          <a:xfrm>
            <a:off x="9249121" y="201427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6" name="Triangle 345">
            <a:extLst>
              <a:ext uri="{FF2B5EF4-FFF2-40B4-BE49-F238E27FC236}">
                <a16:creationId xmlns:a16="http://schemas.microsoft.com/office/drawing/2014/main" id="{1483B903-D5EE-024A-A322-43A3AD598988}"/>
              </a:ext>
            </a:extLst>
          </p:cNvPr>
          <p:cNvSpPr/>
          <p:nvPr/>
        </p:nvSpPr>
        <p:spPr>
          <a:xfrm>
            <a:off x="8272377" y="222209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7" name="Triangle 346">
            <a:extLst>
              <a:ext uri="{FF2B5EF4-FFF2-40B4-BE49-F238E27FC236}">
                <a16:creationId xmlns:a16="http://schemas.microsoft.com/office/drawing/2014/main" id="{7B0485BD-F280-4F4E-8493-ABF87D40E169}"/>
              </a:ext>
            </a:extLst>
          </p:cNvPr>
          <p:cNvSpPr/>
          <p:nvPr/>
        </p:nvSpPr>
        <p:spPr>
          <a:xfrm>
            <a:off x="9914141" y="1278858"/>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48" name="Triangle 347">
            <a:extLst>
              <a:ext uri="{FF2B5EF4-FFF2-40B4-BE49-F238E27FC236}">
                <a16:creationId xmlns:a16="http://schemas.microsoft.com/office/drawing/2014/main" id="{07571CB7-69E2-2C44-AA98-B157605B7807}"/>
              </a:ext>
            </a:extLst>
          </p:cNvPr>
          <p:cNvSpPr/>
          <p:nvPr/>
        </p:nvSpPr>
        <p:spPr>
          <a:xfrm>
            <a:off x="10086240" y="190942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9" name="Triangle 348">
            <a:extLst>
              <a:ext uri="{FF2B5EF4-FFF2-40B4-BE49-F238E27FC236}">
                <a16:creationId xmlns:a16="http://schemas.microsoft.com/office/drawing/2014/main" id="{306230ED-7817-4A4D-8CDE-F1AACEBA95BD}"/>
              </a:ext>
            </a:extLst>
          </p:cNvPr>
          <p:cNvSpPr/>
          <p:nvPr/>
        </p:nvSpPr>
        <p:spPr>
          <a:xfrm>
            <a:off x="8158077" y="2842690"/>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50" name="Triangle 349">
            <a:extLst>
              <a:ext uri="{FF2B5EF4-FFF2-40B4-BE49-F238E27FC236}">
                <a16:creationId xmlns:a16="http://schemas.microsoft.com/office/drawing/2014/main" id="{91B31904-6B9C-FA40-B841-9B517F38DEFD}"/>
              </a:ext>
            </a:extLst>
          </p:cNvPr>
          <p:cNvSpPr/>
          <p:nvPr/>
        </p:nvSpPr>
        <p:spPr>
          <a:xfrm>
            <a:off x="8272377" y="2255604"/>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51" name="Triangle 350">
            <a:extLst>
              <a:ext uri="{FF2B5EF4-FFF2-40B4-BE49-F238E27FC236}">
                <a16:creationId xmlns:a16="http://schemas.microsoft.com/office/drawing/2014/main" id="{4ECFDEFA-9E57-6B43-9DBF-7766A2A41792}"/>
              </a:ext>
            </a:extLst>
          </p:cNvPr>
          <p:cNvSpPr/>
          <p:nvPr/>
        </p:nvSpPr>
        <p:spPr>
          <a:xfrm>
            <a:off x="8912715" y="3040380"/>
            <a:ext cx="164955" cy="1714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352" name="Triangle 351">
            <a:extLst>
              <a:ext uri="{FF2B5EF4-FFF2-40B4-BE49-F238E27FC236}">
                <a16:creationId xmlns:a16="http://schemas.microsoft.com/office/drawing/2014/main" id="{B2B60F77-0205-104B-BD17-0F0675FF0B36}"/>
              </a:ext>
            </a:extLst>
          </p:cNvPr>
          <p:cNvSpPr/>
          <p:nvPr/>
        </p:nvSpPr>
        <p:spPr>
          <a:xfrm>
            <a:off x="7425518" y="2419524"/>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3" name="Triangle 352">
            <a:extLst>
              <a:ext uri="{FF2B5EF4-FFF2-40B4-BE49-F238E27FC236}">
                <a16:creationId xmlns:a16="http://schemas.microsoft.com/office/drawing/2014/main" id="{C153D56D-0CC6-1D41-AC48-B3909D31BE64}"/>
              </a:ext>
            </a:extLst>
          </p:cNvPr>
          <p:cNvSpPr/>
          <p:nvPr/>
        </p:nvSpPr>
        <p:spPr>
          <a:xfrm>
            <a:off x="8911418" y="264292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4" name="Triangle 353">
            <a:extLst>
              <a:ext uri="{FF2B5EF4-FFF2-40B4-BE49-F238E27FC236}">
                <a16:creationId xmlns:a16="http://schemas.microsoft.com/office/drawing/2014/main" id="{4CFE9DDD-F79E-E440-AE3D-D53D05595594}"/>
              </a:ext>
            </a:extLst>
          </p:cNvPr>
          <p:cNvSpPr/>
          <p:nvPr/>
        </p:nvSpPr>
        <p:spPr>
          <a:xfrm>
            <a:off x="9920157" y="154012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5" name="Rounded Rectangle 354">
            <a:extLst>
              <a:ext uri="{FF2B5EF4-FFF2-40B4-BE49-F238E27FC236}">
                <a16:creationId xmlns:a16="http://schemas.microsoft.com/office/drawing/2014/main" id="{2027308C-9BAD-2A44-9C69-12705E8D14BD}"/>
              </a:ext>
            </a:extLst>
          </p:cNvPr>
          <p:cNvSpPr/>
          <p:nvPr/>
        </p:nvSpPr>
        <p:spPr>
          <a:xfrm>
            <a:off x="6404612" y="1245353"/>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TextBox 355">
            <a:extLst>
              <a:ext uri="{FF2B5EF4-FFF2-40B4-BE49-F238E27FC236}">
                <a16:creationId xmlns:a16="http://schemas.microsoft.com/office/drawing/2014/main" id="{0493D1D7-196C-6A4B-A962-AB1DFDE491E4}"/>
              </a:ext>
            </a:extLst>
          </p:cNvPr>
          <p:cNvSpPr txBox="1"/>
          <p:nvPr/>
        </p:nvSpPr>
        <p:spPr>
          <a:xfrm>
            <a:off x="1919599" y="875204"/>
            <a:ext cx="8311186" cy="369332"/>
          </a:xfrm>
          <a:prstGeom prst="rect">
            <a:avLst/>
          </a:prstGeom>
          <a:noFill/>
        </p:spPr>
        <p:txBody>
          <a:bodyPr wrap="none" rtlCol="0">
            <a:spAutoFit/>
          </a:bodyPr>
          <a:lstStyle/>
          <a:p>
            <a:r>
              <a:rPr lang="en-US" dirty="0">
                <a:latin typeface="Helvetica" charset="0"/>
                <a:ea typeface="Helvetica" charset="0"/>
                <a:cs typeface="Helvetica" charset="0"/>
              </a:rPr>
              <a:t>the existing  city                                            greening of buildings is not effective</a:t>
            </a:r>
          </a:p>
        </p:txBody>
      </p:sp>
      <p:sp>
        <p:nvSpPr>
          <p:cNvPr id="360" name="Right Arrow 359">
            <a:extLst>
              <a:ext uri="{FF2B5EF4-FFF2-40B4-BE49-F238E27FC236}">
                <a16:creationId xmlns:a16="http://schemas.microsoft.com/office/drawing/2014/main" id="{DC9B9C8E-0E1E-2547-AA4D-BE34509CD19B}"/>
              </a:ext>
            </a:extLst>
          </p:cNvPr>
          <p:cNvSpPr/>
          <p:nvPr/>
        </p:nvSpPr>
        <p:spPr>
          <a:xfrm>
            <a:off x="5801988" y="2193327"/>
            <a:ext cx="733806" cy="27982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1" name="Oval 360">
            <a:extLst>
              <a:ext uri="{FF2B5EF4-FFF2-40B4-BE49-F238E27FC236}">
                <a16:creationId xmlns:a16="http://schemas.microsoft.com/office/drawing/2014/main" id="{288A42D7-745E-CD45-A0BA-70558937D413}"/>
              </a:ext>
            </a:extLst>
          </p:cNvPr>
          <p:cNvSpPr/>
          <p:nvPr/>
        </p:nvSpPr>
        <p:spPr>
          <a:xfrm>
            <a:off x="7222864" y="1764273"/>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2" name="Oval 361">
            <a:extLst>
              <a:ext uri="{FF2B5EF4-FFF2-40B4-BE49-F238E27FC236}">
                <a16:creationId xmlns:a16="http://schemas.microsoft.com/office/drawing/2014/main" id="{31B26979-D69D-9E4E-BD2B-839DDE85126A}"/>
              </a:ext>
            </a:extLst>
          </p:cNvPr>
          <p:cNvSpPr/>
          <p:nvPr/>
        </p:nvSpPr>
        <p:spPr>
          <a:xfrm>
            <a:off x="8273545" y="2234662"/>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3" name="Oval 362">
            <a:extLst>
              <a:ext uri="{FF2B5EF4-FFF2-40B4-BE49-F238E27FC236}">
                <a16:creationId xmlns:a16="http://schemas.microsoft.com/office/drawing/2014/main" id="{FDC14727-3995-BA47-BE2D-DDCC26464823}"/>
              </a:ext>
            </a:extLst>
          </p:cNvPr>
          <p:cNvSpPr/>
          <p:nvPr/>
        </p:nvSpPr>
        <p:spPr>
          <a:xfrm>
            <a:off x="9895725" y="1311470"/>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4" name="Oval 363">
            <a:extLst>
              <a:ext uri="{FF2B5EF4-FFF2-40B4-BE49-F238E27FC236}">
                <a16:creationId xmlns:a16="http://schemas.microsoft.com/office/drawing/2014/main" id="{5709587C-94B8-5E46-BDB6-83B3315516EB}"/>
              </a:ext>
            </a:extLst>
          </p:cNvPr>
          <p:cNvSpPr/>
          <p:nvPr/>
        </p:nvSpPr>
        <p:spPr>
          <a:xfrm>
            <a:off x="8137263" y="2876500"/>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5" name="Oval 364">
            <a:extLst>
              <a:ext uri="{FF2B5EF4-FFF2-40B4-BE49-F238E27FC236}">
                <a16:creationId xmlns:a16="http://schemas.microsoft.com/office/drawing/2014/main" id="{4F48784F-EEB2-DB45-A95F-3B9D77110E8D}"/>
              </a:ext>
            </a:extLst>
          </p:cNvPr>
          <p:cNvSpPr/>
          <p:nvPr/>
        </p:nvSpPr>
        <p:spPr>
          <a:xfrm>
            <a:off x="8858232" y="3056744"/>
            <a:ext cx="231071" cy="202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8" name="Rectangle 367">
            <a:extLst>
              <a:ext uri="{FF2B5EF4-FFF2-40B4-BE49-F238E27FC236}">
                <a16:creationId xmlns:a16="http://schemas.microsoft.com/office/drawing/2014/main" id="{98AA3D8E-7540-484D-9325-1F14BB2477A5}"/>
              </a:ext>
            </a:extLst>
          </p:cNvPr>
          <p:cNvSpPr/>
          <p:nvPr/>
        </p:nvSpPr>
        <p:spPr>
          <a:xfrm>
            <a:off x="0" y="35427"/>
            <a:ext cx="12073467" cy="473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TextBox 368">
            <a:extLst>
              <a:ext uri="{FF2B5EF4-FFF2-40B4-BE49-F238E27FC236}">
                <a16:creationId xmlns:a16="http://schemas.microsoft.com/office/drawing/2014/main" id="{54B9F986-71EC-0149-B532-1C5164101C37}"/>
              </a:ext>
            </a:extLst>
          </p:cNvPr>
          <p:cNvSpPr txBox="1"/>
          <p:nvPr/>
        </p:nvSpPr>
        <p:spPr>
          <a:xfrm>
            <a:off x="135467" y="1"/>
            <a:ext cx="11650134" cy="461665"/>
          </a:xfrm>
          <a:prstGeom prst="rect">
            <a:avLst/>
          </a:prstGeom>
          <a:noFill/>
        </p:spPr>
        <p:txBody>
          <a:bodyPr wrap="square" rtlCol="0">
            <a:spAutoFit/>
          </a:bodyPr>
          <a:lstStyle/>
          <a:p>
            <a:r>
              <a:rPr lang="en-US" sz="2400" dirty="0">
                <a:solidFill>
                  <a:srgbClr val="FFFF00"/>
                </a:solidFill>
                <a:latin typeface="Helvetica" pitchFamily="2" charset="0"/>
              </a:rPr>
              <a:t>this facilitates making the built environment green</a:t>
            </a:r>
            <a:endParaRPr lang="en-US" sz="2000" dirty="0">
              <a:solidFill>
                <a:srgbClr val="FFFF00"/>
              </a:solidFill>
              <a:latin typeface="Helvetica" pitchFamily="2" charset="0"/>
            </a:endParaRPr>
          </a:p>
        </p:txBody>
      </p:sp>
      <p:sp>
        <p:nvSpPr>
          <p:cNvPr id="245" name="Rounded Rectangle 244">
            <a:extLst>
              <a:ext uri="{FF2B5EF4-FFF2-40B4-BE49-F238E27FC236}">
                <a16:creationId xmlns:a16="http://schemas.microsoft.com/office/drawing/2014/main" id="{6C5D3D44-E716-0A48-85B5-0EEEA7C01014}"/>
              </a:ext>
            </a:extLst>
          </p:cNvPr>
          <p:cNvSpPr/>
          <p:nvPr/>
        </p:nvSpPr>
        <p:spPr>
          <a:xfrm>
            <a:off x="1918337" y="1209848"/>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Oval 246">
            <a:extLst>
              <a:ext uri="{FF2B5EF4-FFF2-40B4-BE49-F238E27FC236}">
                <a16:creationId xmlns:a16="http://schemas.microsoft.com/office/drawing/2014/main" id="{FA084503-C7AE-EC4E-A9DA-9D6E43EF3549}"/>
              </a:ext>
            </a:extLst>
          </p:cNvPr>
          <p:cNvSpPr/>
          <p:nvPr/>
        </p:nvSpPr>
        <p:spPr>
          <a:xfrm>
            <a:off x="1996268" y="1998172"/>
            <a:ext cx="296141" cy="2805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367" name="Straight Connector 366">
            <a:extLst>
              <a:ext uri="{FF2B5EF4-FFF2-40B4-BE49-F238E27FC236}">
                <a16:creationId xmlns:a16="http://schemas.microsoft.com/office/drawing/2014/main" id="{B443FBF0-D1E9-E241-9758-5E9B93D1EB67}"/>
              </a:ext>
            </a:extLst>
          </p:cNvPr>
          <p:cNvCxnSpPr/>
          <p:nvPr/>
        </p:nvCxnSpPr>
        <p:spPr>
          <a:xfrm flipV="1">
            <a:off x="2292409" y="1826724"/>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C7885F3E-1C30-7D4E-9E97-3481DC48C908}"/>
              </a:ext>
            </a:extLst>
          </p:cNvPr>
          <p:cNvCxnSpPr/>
          <p:nvPr/>
        </p:nvCxnSpPr>
        <p:spPr>
          <a:xfrm flipV="1">
            <a:off x="3243177" y="1405891"/>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F51E9610-44A7-134B-8376-9863C5EFD3DA}"/>
              </a:ext>
            </a:extLst>
          </p:cNvPr>
          <p:cNvCxnSpPr>
            <a:endCxn id="385" idx="5"/>
          </p:cNvCxnSpPr>
          <p:nvPr/>
        </p:nvCxnSpPr>
        <p:spPr>
          <a:xfrm>
            <a:off x="3170220" y="1865687"/>
            <a:ext cx="1103279" cy="96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A34D7C49-DF6C-1947-8FE8-EAAFE68DAE12}"/>
              </a:ext>
            </a:extLst>
          </p:cNvPr>
          <p:cNvCxnSpPr/>
          <p:nvPr/>
        </p:nvCxnSpPr>
        <p:spPr>
          <a:xfrm>
            <a:off x="3718561" y="1639687"/>
            <a:ext cx="1971674" cy="98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630B077-6B6C-0D41-B273-A05F5F114988}"/>
              </a:ext>
            </a:extLst>
          </p:cNvPr>
          <p:cNvCxnSpPr/>
          <p:nvPr/>
        </p:nvCxnSpPr>
        <p:spPr>
          <a:xfrm flipV="1">
            <a:off x="4573213" y="1317567"/>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E33572C-739E-E442-86B5-F86AD6ED26DB}"/>
              </a:ext>
            </a:extLst>
          </p:cNvPr>
          <p:cNvCxnSpPr/>
          <p:nvPr/>
        </p:nvCxnSpPr>
        <p:spPr>
          <a:xfrm>
            <a:off x="4619452" y="1694757"/>
            <a:ext cx="1122740" cy="295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B8D6C17D-AD67-DD4A-A55A-FD9DC264FE96}"/>
              </a:ext>
            </a:extLst>
          </p:cNvPr>
          <p:cNvCxnSpPr/>
          <p:nvPr/>
        </p:nvCxnSpPr>
        <p:spPr>
          <a:xfrm flipH="1" flipV="1">
            <a:off x="2110567" y="2174821"/>
            <a:ext cx="950768" cy="26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3173DAB4-616E-744C-8A8C-79508339C082}"/>
              </a:ext>
            </a:extLst>
          </p:cNvPr>
          <p:cNvCxnSpPr/>
          <p:nvPr/>
        </p:nvCxnSpPr>
        <p:spPr>
          <a:xfrm flipH="1" flipV="1">
            <a:off x="3061336" y="2455372"/>
            <a:ext cx="950768" cy="42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E0669275-FDF8-E542-80AC-C9BFDDB7FB75}"/>
              </a:ext>
            </a:extLst>
          </p:cNvPr>
          <p:cNvCxnSpPr/>
          <p:nvPr/>
        </p:nvCxnSpPr>
        <p:spPr>
          <a:xfrm flipH="1">
            <a:off x="3061335" y="2338476"/>
            <a:ext cx="950769" cy="77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CF35E32-B9C4-8543-A3E4-727D5EF660DC}"/>
              </a:ext>
            </a:extLst>
          </p:cNvPr>
          <p:cNvCxnSpPr/>
          <p:nvPr/>
        </p:nvCxnSpPr>
        <p:spPr>
          <a:xfrm flipH="1" flipV="1">
            <a:off x="3945862" y="2852824"/>
            <a:ext cx="1174172" cy="62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D68ADDA5-D06A-744B-BBEE-27E8F92A1328}"/>
              </a:ext>
            </a:extLst>
          </p:cNvPr>
          <p:cNvCxnSpPr/>
          <p:nvPr/>
        </p:nvCxnSpPr>
        <p:spPr>
          <a:xfrm flipH="1" flipV="1">
            <a:off x="4532948" y="1674686"/>
            <a:ext cx="950768" cy="4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75A497D5-B428-9B40-B567-2D3D64CB5914}"/>
              </a:ext>
            </a:extLst>
          </p:cNvPr>
          <p:cNvCxnSpPr/>
          <p:nvPr/>
        </p:nvCxnSpPr>
        <p:spPr>
          <a:xfrm flipH="1" flipV="1">
            <a:off x="4270580" y="1972197"/>
            <a:ext cx="716969" cy="337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27D5EDD-A1F5-684D-9C4C-B79A4C2FD94B}"/>
              </a:ext>
            </a:extLst>
          </p:cNvPr>
          <p:cNvCxnSpPr/>
          <p:nvPr/>
        </p:nvCxnSpPr>
        <p:spPr>
          <a:xfrm flipH="1" flipV="1">
            <a:off x="4008207" y="2337177"/>
            <a:ext cx="1682029" cy="336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2EC5ABF-4B0B-B34F-8A54-C7F3C32F5A73}"/>
              </a:ext>
            </a:extLst>
          </p:cNvPr>
          <p:cNvCxnSpPr/>
          <p:nvPr/>
        </p:nvCxnSpPr>
        <p:spPr>
          <a:xfrm flipH="1" flipV="1">
            <a:off x="4022234" y="2855417"/>
            <a:ext cx="675408" cy="305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3" name="Triangle 382">
            <a:extLst>
              <a:ext uri="{FF2B5EF4-FFF2-40B4-BE49-F238E27FC236}">
                <a16:creationId xmlns:a16="http://schemas.microsoft.com/office/drawing/2014/main" id="{E301FEAA-A252-7240-ADC3-72D91C0D084A}"/>
              </a:ext>
            </a:extLst>
          </p:cNvPr>
          <p:cNvSpPr/>
          <p:nvPr/>
        </p:nvSpPr>
        <p:spPr>
          <a:xfrm>
            <a:off x="2767793" y="1725411"/>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4" name="Triangle 383">
            <a:extLst>
              <a:ext uri="{FF2B5EF4-FFF2-40B4-BE49-F238E27FC236}">
                <a16:creationId xmlns:a16="http://schemas.microsoft.com/office/drawing/2014/main" id="{71D230FF-F18C-A54C-B0EA-C426FE191573}"/>
              </a:ext>
            </a:extLst>
          </p:cNvPr>
          <p:cNvSpPr/>
          <p:nvPr/>
        </p:nvSpPr>
        <p:spPr>
          <a:xfrm>
            <a:off x="3443202" y="190205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5" name="Triangle 384">
            <a:extLst>
              <a:ext uri="{FF2B5EF4-FFF2-40B4-BE49-F238E27FC236}">
                <a16:creationId xmlns:a16="http://schemas.microsoft.com/office/drawing/2014/main" id="{07D78D03-47B1-D342-A69D-A642E4EB07B8}"/>
              </a:ext>
            </a:extLst>
          </p:cNvPr>
          <p:cNvSpPr/>
          <p:nvPr/>
        </p:nvSpPr>
        <p:spPr>
          <a:xfrm>
            <a:off x="4149783" y="187607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6" name="Triangle 385">
            <a:extLst>
              <a:ext uri="{FF2B5EF4-FFF2-40B4-BE49-F238E27FC236}">
                <a16:creationId xmlns:a16="http://schemas.microsoft.com/office/drawing/2014/main" id="{953E095B-9DAA-8A44-A6FB-7837D12C7559}"/>
              </a:ext>
            </a:extLst>
          </p:cNvPr>
          <p:cNvSpPr/>
          <p:nvPr/>
        </p:nvSpPr>
        <p:spPr>
          <a:xfrm>
            <a:off x="3854943" y="136302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7" name="Triangle 386">
            <a:extLst>
              <a:ext uri="{FF2B5EF4-FFF2-40B4-BE49-F238E27FC236}">
                <a16:creationId xmlns:a16="http://schemas.microsoft.com/office/drawing/2014/main" id="{C7DE6631-6ED5-AF4F-9818-B03BDDD31462}"/>
              </a:ext>
            </a:extLst>
          </p:cNvPr>
          <p:cNvSpPr/>
          <p:nvPr/>
        </p:nvSpPr>
        <p:spPr>
          <a:xfrm>
            <a:off x="4773203" y="2531515"/>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8" name="Triangle 387">
            <a:extLst>
              <a:ext uri="{FF2B5EF4-FFF2-40B4-BE49-F238E27FC236}">
                <a16:creationId xmlns:a16="http://schemas.microsoft.com/office/drawing/2014/main" id="{A410BFBE-FAA3-3143-A81C-475D4BAE5275}"/>
              </a:ext>
            </a:extLst>
          </p:cNvPr>
          <p:cNvSpPr/>
          <p:nvPr/>
        </p:nvSpPr>
        <p:spPr>
          <a:xfrm>
            <a:off x="4762846" y="203713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9" name="Triangle 388">
            <a:extLst>
              <a:ext uri="{FF2B5EF4-FFF2-40B4-BE49-F238E27FC236}">
                <a16:creationId xmlns:a16="http://schemas.microsoft.com/office/drawing/2014/main" id="{BF5C2A3F-7E36-8345-AAF8-70A3A670633F}"/>
              </a:ext>
            </a:extLst>
          </p:cNvPr>
          <p:cNvSpPr/>
          <p:nvPr/>
        </p:nvSpPr>
        <p:spPr>
          <a:xfrm>
            <a:off x="3786102" y="224495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0" name="Triangle 389">
            <a:extLst>
              <a:ext uri="{FF2B5EF4-FFF2-40B4-BE49-F238E27FC236}">
                <a16:creationId xmlns:a16="http://schemas.microsoft.com/office/drawing/2014/main" id="{B9B388F2-E1CB-8247-BD8A-551C42C7EB1D}"/>
              </a:ext>
            </a:extLst>
          </p:cNvPr>
          <p:cNvSpPr/>
          <p:nvPr/>
        </p:nvSpPr>
        <p:spPr>
          <a:xfrm>
            <a:off x="5427866" y="1268211"/>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1" name="Triangle 390">
            <a:extLst>
              <a:ext uri="{FF2B5EF4-FFF2-40B4-BE49-F238E27FC236}">
                <a16:creationId xmlns:a16="http://schemas.microsoft.com/office/drawing/2014/main" id="{508E465D-68BA-A647-B15B-7885615CA67B}"/>
              </a:ext>
            </a:extLst>
          </p:cNvPr>
          <p:cNvSpPr/>
          <p:nvPr/>
        </p:nvSpPr>
        <p:spPr>
          <a:xfrm>
            <a:off x="5599965" y="1932288"/>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2" name="Triangle 391">
            <a:extLst>
              <a:ext uri="{FF2B5EF4-FFF2-40B4-BE49-F238E27FC236}">
                <a16:creationId xmlns:a16="http://schemas.microsoft.com/office/drawing/2014/main" id="{BD16FC89-3925-5F44-87AD-C641DC8897F6}"/>
              </a:ext>
            </a:extLst>
          </p:cNvPr>
          <p:cNvSpPr/>
          <p:nvPr/>
        </p:nvSpPr>
        <p:spPr>
          <a:xfrm>
            <a:off x="3671802" y="283204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3" name="Triangle 392">
            <a:extLst>
              <a:ext uri="{FF2B5EF4-FFF2-40B4-BE49-F238E27FC236}">
                <a16:creationId xmlns:a16="http://schemas.microsoft.com/office/drawing/2014/main" id="{59087A0B-E9CA-A747-BF7A-E2DB72A8ADD2}"/>
              </a:ext>
            </a:extLst>
          </p:cNvPr>
          <p:cNvSpPr/>
          <p:nvPr/>
        </p:nvSpPr>
        <p:spPr>
          <a:xfrm>
            <a:off x="3786102" y="2244957"/>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4" name="Triangle 393">
            <a:extLst>
              <a:ext uri="{FF2B5EF4-FFF2-40B4-BE49-F238E27FC236}">
                <a16:creationId xmlns:a16="http://schemas.microsoft.com/office/drawing/2014/main" id="{F646ECFC-BA9A-8140-9917-1F0D95E65974}"/>
              </a:ext>
            </a:extLst>
          </p:cNvPr>
          <p:cNvSpPr/>
          <p:nvPr/>
        </p:nvSpPr>
        <p:spPr>
          <a:xfrm>
            <a:off x="4426440" y="3063240"/>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5" name="Triangle 394">
            <a:extLst>
              <a:ext uri="{FF2B5EF4-FFF2-40B4-BE49-F238E27FC236}">
                <a16:creationId xmlns:a16="http://schemas.microsoft.com/office/drawing/2014/main" id="{062EE7B7-FCEE-AE4B-A3C6-899A3D4495B8}"/>
              </a:ext>
            </a:extLst>
          </p:cNvPr>
          <p:cNvSpPr/>
          <p:nvPr/>
        </p:nvSpPr>
        <p:spPr>
          <a:xfrm>
            <a:off x="2939243" y="2442384"/>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6" name="Triangle 395">
            <a:extLst>
              <a:ext uri="{FF2B5EF4-FFF2-40B4-BE49-F238E27FC236}">
                <a16:creationId xmlns:a16="http://schemas.microsoft.com/office/drawing/2014/main" id="{67AF9E84-5BF8-F64D-9C4E-970C7E7FD1CC}"/>
              </a:ext>
            </a:extLst>
          </p:cNvPr>
          <p:cNvSpPr/>
          <p:nvPr/>
        </p:nvSpPr>
        <p:spPr>
          <a:xfrm>
            <a:off x="4425143" y="2665789"/>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7" name="Triangle 396">
            <a:extLst>
              <a:ext uri="{FF2B5EF4-FFF2-40B4-BE49-F238E27FC236}">
                <a16:creationId xmlns:a16="http://schemas.microsoft.com/office/drawing/2014/main" id="{8008FB7B-43B6-A944-9805-F8935B8FA9C2}"/>
              </a:ext>
            </a:extLst>
          </p:cNvPr>
          <p:cNvSpPr/>
          <p:nvPr/>
        </p:nvSpPr>
        <p:spPr>
          <a:xfrm>
            <a:off x="5433882" y="1562983"/>
            <a:ext cx="164955" cy="17145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8" name="Rounded Rectangle 397">
            <a:extLst>
              <a:ext uri="{FF2B5EF4-FFF2-40B4-BE49-F238E27FC236}">
                <a16:creationId xmlns:a16="http://schemas.microsoft.com/office/drawing/2014/main" id="{E80DF679-F1FE-8C42-A339-BE5B4F2D87FF}"/>
              </a:ext>
            </a:extLst>
          </p:cNvPr>
          <p:cNvSpPr/>
          <p:nvPr/>
        </p:nvSpPr>
        <p:spPr>
          <a:xfrm>
            <a:off x="1918337" y="1209848"/>
            <a:ext cx="3940103" cy="212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9" name="TextBox 398">
            <a:extLst>
              <a:ext uri="{FF2B5EF4-FFF2-40B4-BE49-F238E27FC236}">
                <a16:creationId xmlns:a16="http://schemas.microsoft.com/office/drawing/2014/main" id="{16604DEF-9EEF-5E4B-ABD8-887D3AD50CDA}"/>
              </a:ext>
            </a:extLst>
          </p:cNvPr>
          <p:cNvSpPr txBox="1"/>
          <p:nvPr/>
        </p:nvSpPr>
        <p:spPr>
          <a:xfrm>
            <a:off x="1993388" y="2797571"/>
            <a:ext cx="1090363" cy="461665"/>
          </a:xfrm>
          <a:prstGeom prst="rect">
            <a:avLst/>
          </a:prstGeom>
          <a:noFill/>
        </p:spPr>
        <p:txBody>
          <a:bodyPr wrap="none" rtlCol="0">
            <a:spAutoFit/>
          </a:bodyPr>
          <a:lstStyle/>
          <a:p>
            <a:r>
              <a:rPr lang="en-US" sz="1200" dirty="0">
                <a:solidFill>
                  <a:srgbClr val="FF0000"/>
                </a:solidFill>
                <a:latin typeface="Helvetica" charset="0"/>
                <a:ea typeface="Helvetica" charset="0"/>
                <a:cs typeface="Helvetica" charset="0"/>
              </a:rPr>
              <a:t>Infrastructure</a:t>
            </a:r>
          </a:p>
          <a:p>
            <a:r>
              <a:rPr lang="en-US" sz="1200" dirty="0">
                <a:solidFill>
                  <a:srgbClr val="FF0000"/>
                </a:solidFill>
                <a:latin typeface="Helvetica" charset="0"/>
                <a:ea typeface="Helvetica" charset="0"/>
                <a:cs typeface="Helvetica" charset="0"/>
              </a:rPr>
              <a:t>       buildings</a:t>
            </a:r>
          </a:p>
        </p:txBody>
      </p:sp>
      <p:cxnSp>
        <p:nvCxnSpPr>
          <p:cNvPr id="400" name="Straight Arrow Connector 399">
            <a:extLst>
              <a:ext uri="{FF2B5EF4-FFF2-40B4-BE49-F238E27FC236}">
                <a16:creationId xmlns:a16="http://schemas.microsoft.com/office/drawing/2014/main" id="{5821DC23-9E6A-2F4E-A562-0C9BD53ECC69}"/>
              </a:ext>
            </a:extLst>
          </p:cNvPr>
          <p:cNvCxnSpPr/>
          <p:nvPr/>
        </p:nvCxnSpPr>
        <p:spPr>
          <a:xfrm flipV="1">
            <a:off x="2968425" y="2682692"/>
            <a:ext cx="564399" cy="230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A10B7C1B-34E3-1540-AC79-372B3498C05C}"/>
              </a:ext>
            </a:extLst>
          </p:cNvPr>
          <p:cNvCxnSpPr>
            <a:endCxn id="392" idx="3"/>
          </p:cNvCxnSpPr>
          <p:nvPr/>
        </p:nvCxnSpPr>
        <p:spPr>
          <a:xfrm flipV="1">
            <a:off x="2965634" y="3003494"/>
            <a:ext cx="788645" cy="155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2" name="Rounded Rectangle 401">
            <a:extLst>
              <a:ext uri="{FF2B5EF4-FFF2-40B4-BE49-F238E27FC236}">
                <a16:creationId xmlns:a16="http://schemas.microsoft.com/office/drawing/2014/main" id="{A4DB721A-974E-ED4E-890F-FA75B6F2A8EE}"/>
              </a:ext>
            </a:extLst>
          </p:cNvPr>
          <p:cNvSpPr/>
          <p:nvPr/>
        </p:nvSpPr>
        <p:spPr>
          <a:xfrm>
            <a:off x="2070737" y="3837818"/>
            <a:ext cx="3940103" cy="21264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3" name="Oval 402">
            <a:extLst>
              <a:ext uri="{FF2B5EF4-FFF2-40B4-BE49-F238E27FC236}">
                <a16:creationId xmlns:a16="http://schemas.microsoft.com/office/drawing/2014/main" id="{38C06126-2419-8D43-8721-8A6EE623D24A}"/>
              </a:ext>
            </a:extLst>
          </p:cNvPr>
          <p:cNvSpPr/>
          <p:nvPr/>
        </p:nvSpPr>
        <p:spPr>
          <a:xfrm>
            <a:off x="2148668" y="4626142"/>
            <a:ext cx="296141" cy="280555"/>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404" name="Straight Connector 403">
            <a:extLst>
              <a:ext uri="{FF2B5EF4-FFF2-40B4-BE49-F238E27FC236}">
                <a16:creationId xmlns:a16="http://schemas.microsoft.com/office/drawing/2014/main" id="{37DEF6AA-02A6-C342-A278-E81AE8878870}"/>
              </a:ext>
            </a:extLst>
          </p:cNvPr>
          <p:cNvCxnSpPr/>
          <p:nvPr/>
        </p:nvCxnSpPr>
        <p:spPr>
          <a:xfrm flipV="1">
            <a:off x="2444809" y="4454694"/>
            <a:ext cx="950768" cy="2649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0EE3F7D7-B21F-954C-94A8-9FEF0563327E}"/>
              </a:ext>
            </a:extLst>
          </p:cNvPr>
          <p:cNvCxnSpPr/>
          <p:nvPr/>
        </p:nvCxnSpPr>
        <p:spPr>
          <a:xfrm flipV="1">
            <a:off x="3395577" y="4033861"/>
            <a:ext cx="950768" cy="4208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0089CDA6-00A1-9541-8BAA-2A0ED2A2DCC4}"/>
              </a:ext>
            </a:extLst>
          </p:cNvPr>
          <p:cNvCxnSpPr>
            <a:cxnSpLocks/>
          </p:cNvCxnSpPr>
          <p:nvPr/>
        </p:nvCxnSpPr>
        <p:spPr>
          <a:xfrm>
            <a:off x="3322620" y="4493657"/>
            <a:ext cx="1103279" cy="961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28CAB066-AA61-C44A-9B87-E5BA9944CD71}"/>
              </a:ext>
            </a:extLst>
          </p:cNvPr>
          <p:cNvCxnSpPr/>
          <p:nvPr/>
        </p:nvCxnSpPr>
        <p:spPr>
          <a:xfrm>
            <a:off x="3870961" y="4267657"/>
            <a:ext cx="1971674" cy="987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B084F370-90A0-FC4F-AA25-ADB67E5CBFF6}"/>
              </a:ext>
            </a:extLst>
          </p:cNvPr>
          <p:cNvCxnSpPr/>
          <p:nvPr/>
        </p:nvCxnSpPr>
        <p:spPr>
          <a:xfrm flipV="1">
            <a:off x="4725613" y="3945537"/>
            <a:ext cx="950768" cy="4208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43159768-4FE5-9245-B10D-5E92414C372E}"/>
              </a:ext>
            </a:extLst>
          </p:cNvPr>
          <p:cNvCxnSpPr/>
          <p:nvPr/>
        </p:nvCxnSpPr>
        <p:spPr>
          <a:xfrm>
            <a:off x="4771852" y="4322727"/>
            <a:ext cx="1122740" cy="2956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FF54D9D4-E888-5F44-BE76-979B2FCEB74E}"/>
              </a:ext>
            </a:extLst>
          </p:cNvPr>
          <p:cNvCxnSpPr/>
          <p:nvPr/>
        </p:nvCxnSpPr>
        <p:spPr>
          <a:xfrm flipH="1" flipV="1">
            <a:off x="2262967" y="4802791"/>
            <a:ext cx="950768" cy="2649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196B4DED-F8F9-654B-BC10-A1D612C054AB}"/>
              </a:ext>
            </a:extLst>
          </p:cNvPr>
          <p:cNvCxnSpPr/>
          <p:nvPr/>
        </p:nvCxnSpPr>
        <p:spPr>
          <a:xfrm flipH="1" flipV="1">
            <a:off x="3213736" y="5083342"/>
            <a:ext cx="950768" cy="4208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FFA9A889-F670-E046-8106-7487811AC2AE}"/>
              </a:ext>
            </a:extLst>
          </p:cNvPr>
          <p:cNvCxnSpPr/>
          <p:nvPr/>
        </p:nvCxnSpPr>
        <p:spPr>
          <a:xfrm flipH="1">
            <a:off x="3213735" y="4966446"/>
            <a:ext cx="950769" cy="779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DA9E84D-2233-EF46-8481-12ED628B48C6}"/>
              </a:ext>
            </a:extLst>
          </p:cNvPr>
          <p:cNvCxnSpPr/>
          <p:nvPr/>
        </p:nvCxnSpPr>
        <p:spPr>
          <a:xfrm flipH="1" flipV="1">
            <a:off x="4098262" y="5480794"/>
            <a:ext cx="1174172" cy="623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9C02A74-B8D9-9448-B050-6D9814E6CD7D}"/>
              </a:ext>
            </a:extLst>
          </p:cNvPr>
          <p:cNvCxnSpPr/>
          <p:nvPr/>
        </p:nvCxnSpPr>
        <p:spPr>
          <a:xfrm flipH="1" flipV="1">
            <a:off x="4685348" y="4302656"/>
            <a:ext cx="950768" cy="4208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DABA549F-5242-4743-B6D7-DF98D26951A2}"/>
              </a:ext>
            </a:extLst>
          </p:cNvPr>
          <p:cNvCxnSpPr/>
          <p:nvPr/>
        </p:nvCxnSpPr>
        <p:spPr>
          <a:xfrm flipH="1" flipV="1">
            <a:off x="4422980" y="4600167"/>
            <a:ext cx="716969" cy="3374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55B2F28F-1A67-7942-9001-349839A81D6B}"/>
              </a:ext>
            </a:extLst>
          </p:cNvPr>
          <p:cNvCxnSpPr/>
          <p:nvPr/>
        </p:nvCxnSpPr>
        <p:spPr>
          <a:xfrm flipH="1" flipV="1">
            <a:off x="4160607" y="4965147"/>
            <a:ext cx="1682029" cy="3364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D3A50C2D-1D4C-CD41-9DCA-1EDE6F31E6AF}"/>
              </a:ext>
            </a:extLst>
          </p:cNvPr>
          <p:cNvCxnSpPr/>
          <p:nvPr/>
        </p:nvCxnSpPr>
        <p:spPr>
          <a:xfrm flipH="1" flipV="1">
            <a:off x="4174634" y="5483387"/>
            <a:ext cx="675408" cy="3052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24" name="Triangle 423">
            <a:extLst>
              <a:ext uri="{FF2B5EF4-FFF2-40B4-BE49-F238E27FC236}">
                <a16:creationId xmlns:a16="http://schemas.microsoft.com/office/drawing/2014/main" id="{E650A580-1246-4A4F-BFEB-9E766BEE1E6F}"/>
              </a:ext>
            </a:extLst>
          </p:cNvPr>
          <p:cNvSpPr/>
          <p:nvPr/>
        </p:nvSpPr>
        <p:spPr>
          <a:xfrm>
            <a:off x="3938502" y="4872927"/>
            <a:ext cx="164955" cy="171452"/>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3" name="Rounded Rectangle 432">
            <a:extLst>
              <a:ext uri="{FF2B5EF4-FFF2-40B4-BE49-F238E27FC236}">
                <a16:creationId xmlns:a16="http://schemas.microsoft.com/office/drawing/2014/main" id="{4D5BE916-C2CB-A549-AA35-0F8AE9BB38B2}"/>
              </a:ext>
            </a:extLst>
          </p:cNvPr>
          <p:cNvSpPr/>
          <p:nvPr/>
        </p:nvSpPr>
        <p:spPr>
          <a:xfrm>
            <a:off x="2070737" y="3837818"/>
            <a:ext cx="3940103" cy="212649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4" name="TextBox 433">
            <a:extLst>
              <a:ext uri="{FF2B5EF4-FFF2-40B4-BE49-F238E27FC236}">
                <a16:creationId xmlns:a16="http://schemas.microsoft.com/office/drawing/2014/main" id="{69CD5281-2551-5048-85A8-59002BB1F9D6}"/>
              </a:ext>
            </a:extLst>
          </p:cNvPr>
          <p:cNvSpPr txBox="1"/>
          <p:nvPr/>
        </p:nvSpPr>
        <p:spPr>
          <a:xfrm>
            <a:off x="2145788" y="5425541"/>
            <a:ext cx="1090363" cy="461665"/>
          </a:xfrm>
          <a:prstGeom prst="rect">
            <a:avLst/>
          </a:prstGeom>
          <a:noFill/>
          <a:ln w="57150">
            <a:noFill/>
          </a:ln>
        </p:spPr>
        <p:txBody>
          <a:bodyPr wrap="none" rtlCol="0">
            <a:spAutoFit/>
          </a:bodyPr>
          <a:lstStyle/>
          <a:p>
            <a:r>
              <a:rPr lang="en-US" sz="1200" dirty="0">
                <a:solidFill>
                  <a:srgbClr val="FF0000"/>
                </a:solidFill>
                <a:latin typeface="Helvetica" charset="0"/>
                <a:ea typeface="Helvetica" charset="0"/>
                <a:cs typeface="Helvetica" charset="0"/>
              </a:rPr>
              <a:t>Infrastructure</a:t>
            </a:r>
          </a:p>
          <a:p>
            <a:r>
              <a:rPr lang="en-US" sz="1200" dirty="0">
                <a:solidFill>
                  <a:srgbClr val="FF0000"/>
                </a:solidFill>
                <a:latin typeface="Helvetica" charset="0"/>
                <a:ea typeface="Helvetica" charset="0"/>
                <a:cs typeface="Helvetica" charset="0"/>
              </a:rPr>
              <a:t>       buildings</a:t>
            </a:r>
          </a:p>
        </p:txBody>
      </p:sp>
      <p:cxnSp>
        <p:nvCxnSpPr>
          <p:cNvPr id="435" name="Straight Arrow Connector 434">
            <a:extLst>
              <a:ext uri="{FF2B5EF4-FFF2-40B4-BE49-F238E27FC236}">
                <a16:creationId xmlns:a16="http://schemas.microsoft.com/office/drawing/2014/main" id="{9B331D40-5545-3744-848C-638C8E507E8E}"/>
              </a:ext>
            </a:extLst>
          </p:cNvPr>
          <p:cNvCxnSpPr/>
          <p:nvPr/>
        </p:nvCxnSpPr>
        <p:spPr>
          <a:xfrm flipV="1">
            <a:off x="3120825" y="5310662"/>
            <a:ext cx="564399" cy="2304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ABE77CB-79FD-714C-BCD9-2C3B8D13FC0F}"/>
              </a:ext>
            </a:extLst>
          </p:cNvPr>
          <p:cNvSpPr/>
          <p:nvPr/>
        </p:nvSpPr>
        <p:spPr>
          <a:xfrm>
            <a:off x="1760230" y="3427344"/>
            <a:ext cx="4464357" cy="269210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2A2D76EC-95E7-D148-9A57-21F4E8B32B80}"/>
              </a:ext>
            </a:extLst>
          </p:cNvPr>
          <p:cNvCxnSpPr/>
          <p:nvPr/>
        </p:nvCxnSpPr>
        <p:spPr>
          <a:xfrm flipV="1">
            <a:off x="1415143" y="1209848"/>
            <a:ext cx="9231099" cy="2049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2C06818-0669-5446-81EA-CD8CE89645CD}"/>
              </a:ext>
            </a:extLst>
          </p:cNvPr>
          <p:cNvCxnSpPr>
            <a:cxnSpLocks/>
          </p:cNvCxnSpPr>
          <p:nvPr/>
        </p:nvCxnSpPr>
        <p:spPr>
          <a:xfrm flipH="1" flipV="1">
            <a:off x="1458688" y="1166305"/>
            <a:ext cx="9231099" cy="2049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0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Oval 5"/>
          <p:cNvSpPr/>
          <p:nvPr/>
        </p:nvSpPr>
        <p:spPr>
          <a:xfrm>
            <a:off x="2986270" y="647979"/>
            <a:ext cx="6426294" cy="6042549"/>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6" idx="0"/>
            <a:endCxn id="6" idx="4"/>
          </p:cNvCxnSpPr>
          <p:nvPr/>
        </p:nvCxnSpPr>
        <p:spPr>
          <a:xfrm>
            <a:off x="6199417" y="647979"/>
            <a:ext cx="0" cy="6042549"/>
          </a:xfrm>
          <a:prstGeom prst="line">
            <a:avLst/>
          </a:prstGeom>
          <a:ln w="1270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2"/>
            <a:endCxn id="6" idx="6"/>
          </p:cNvCxnSpPr>
          <p:nvPr/>
        </p:nvCxnSpPr>
        <p:spPr>
          <a:xfrm>
            <a:off x="2986270" y="3669253"/>
            <a:ext cx="6426294" cy="0"/>
          </a:xfrm>
          <a:prstGeom prst="line">
            <a:avLst/>
          </a:prstGeom>
          <a:ln w="127000">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Circular Arrow 14"/>
          <p:cNvSpPr/>
          <p:nvPr/>
        </p:nvSpPr>
        <p:spPr>
          <a:xfrm>
            <a:off x="14111230" y="577313"/>
            <a:ext cx="978408" cy="978408"/>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192864" y="1525496"/>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Placeholder 23" descr="Concept Ide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0207" y="1748309"/>
            <a:ext cx="961741" cy="1169444"/>
          </a:xfrm>
          <a:prstGeom prst="rect">
            <a:avLst/>
          </a:prstGeom>
          <a:solidFill>
            <a:schemeClr val="bg1"/>
          </a:solidFill>
        </p:spPr>
      </p:pic>
      <p:sp>
        <p:nvSpPr>
          <p:cNvPr id="22" name="Rectangle 21"/>
          <p:cNvSpPr/>
          <p:nvPr/>
        </p:nvSpPr>
        <p:spPr>
          <a:xfrm>
            <a:off x="7003664" y="1538584"/>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Placeholder 23" descr="Concept Idea.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53705" y="1679846"/>
            <a:ext cx="805158" cy="1403299"/>
          </a:xfrm>
          <a:prstGeom prst="rect">
            <a:avLst/>
          </a:prstGeom>
          <a:solidFill>
            <a:schemeClr val="bg1"/>
          </a:solidFill>
        </p:spPr>
      </p:pic>
      <p:sp>
        <p:nvSpPr>
          <p:cNvPr id="26" name="Rectangle 25"/>
          <p:cNvSpPr/>
          <p:nvPr/>
        </p:nvSpPr>
        <p:spPr>
          <a:xfrm>
            <a:off x="7004493" y="4248172"/>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Placeholder 23" descr="Concept Idea.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37936" y="4378059"/>
            <a:ext cx="898274" cy="1259883"/>
          </a:xfrm>
          <a:prstGeom prst="rect">
            <a:avLst/>
          </a:prstGeom>
          <a:solidFill>
            <a:schemeClr val="bg1"/>
          </a:solidFill>
        </p:spPr>
      </p:pic>
      <p:sp>
        <p:nvSpPr>
          <p:cNvPr id="32" name="Rectangle 31"/>
          <p:cNvSpPr/>
          <p:nvPr/>
        </p:nvSpPr>
        <p:spPr>
          <a:xfrm>
            <a:off x="6741004" y="861705"/>
            <a:ext cx="8777230" cy="2339102"/>
          </a:xfrm>
          <a:prstGeom prst="rect">
            <a:avLst/>
          </a:prstGeom>
        </p:spPr>
        <p:txBody>
          <a:bodyPr wrap="square">
            <a:spAutoFit/>
          </a:bodyPr>
          <a:lstStyle/>
          <a:p>
            <a:r>
              <a:rPr lang="en-US" sz="2000" dirty="0">
                <a:solidFill>
                  <a:srgbClr val="FFFFFF"/>
                </a:solidFill>
              </a:rPr>
              <a:t>		</a:t>
            </a:r>
            <a:r>
              <a:rPr lang="en-US" sz="1600" dirty="0">
                <a:solidFill>
                  <a:srgbClr val="FFFFFF"/>
                </a:solidFill>
              </a:rPr>
              <a:t> human </a:t>
            </a:r>
            <a:r>
              <a:rPr lang="en-US" dirty="0">
                <a:solidFill>
                  <a:srgbClr val="FFFFFF"/>
                </a:solidFill>
              </a:rPr>
              <a:t>activities	                	 		 	</a:t>
            </a:r>
          </a:p>
          <a:p>
            <a:r>
              <a:rPr lang="en-US" dirty="0">
                <a:solidFill>
                  <a:srgbClr val="FFFFFF"/>
                </a:solidFill>
              </a:rPr>
              <a:t>		</a:t>
            </a:r>
            <a:r>
              <a:rPr lang="zh-CN" altLang="en-US" dirty="0">
                <a:solidFill>
                  <a:srgbClr val="FFFFFF"/>
                </a:solidFill>
              </a:rPr>
              <a:t> </a:t>
            </a:r>
            <a:r>
              <a:rPr lang="en-US" dirty="0">
                <a:solidFill>
                  <a:srgbClr val="FFFFFF"/>
                </a:solidFill>
              </a:rPr>
              <a:t>commerce</a:t>
            </a:r>
          </a:p>
          <a:p>
            <a:r>
              <a:rPr lang="en-US" dirty="0">
                <a:solidFill>
                  <a:srgbClr val="FFFFFF"/>
                </a:solidFill>
              </a:rPr>
              <a:t>		 economic systems</a:t>
            </a:r>
          </a:p>
          <a:p>
            <a:r>
              <a:rPr lang="en-US" dirty="0">
                <a:solidFill>
                  <a:srgbClr val="FFFFFF"/>
                </a:solidFill>
              </a:rPr>
              <a:t>		 life styles</a:t>
            </a:r>
          </a:p>
          <a:p>
            <a:r>
              <a:rPr lang="en-US" dirty="0">
                <a:solidFill>
                  <a:srgbClr val="FFFFFF"/>
                </a:solidFill>
              </a:rPr>
              <a:t>                   	 mobility</a:t>
            </a:r>
          </a:p>
          <a:p>
            <a:r>
              <a:rPr lang="en-US" dirty="0">
                <a:solidFill>
                  <a:srgbClr val="FFFFFF"/>
                </a:solidFill>
              </a:rPr>
              <a:t>		  recreation</a:t>
            </a:r>
          </a:p>
          <a:p>
            <a:r>
              <a:rPr lang="en-US" dirty="0">
                <a:solidFill>
                  <a:srgbClr val="FFFFFF"/>
                </a:solidFill>
              </a:rPr>
              <a:t>		  food and diet</a:t>
            </a:r>
          </a:p>
          <a:p>
            <a:r>
              <a:rPr lang="en-US" dirty="0">
                <a:solidFill>
                  <a:srgbClr val="FFFFFF"/>
                </a:solidFill>
              </a:rPr>
              <a:t>                                </a:t>
            </a:r>
          </a:p>
        </p:txBody>
      </p:sp>
      <p:sp>
        <p:nvSpPr>
          <p:cNvPr id="33" name="Rounded Rectangle 32"/>
          <p:cNvSpPr/>
          <p:nvPr/>
        </p:nvSpPr>
        <p:spPr>
          <a:xfrm>
            <a:off x="8327159" y="4383151"/>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92352" y="4482228"/>
            <a:ext cx="11313354" cy="2862322"/>
          </a:xfrm>
          <a:prstGeom prst="rect">
            <a:avLst/>
          </a:prstGeom>
        </p:spPr>
        <p:txBody>
          <a:bodyPr wrap="square">
            <a:spAutoFit/>
          </a:bodyPr>
          <a:lstStyle/>
          <a:p>
            <a:r>
              <a:rPr lang="en-US" dirty="0">
                <a:solidFill>
                  <a:srgbClr val="FFFFFF"/>
                </a:solidFill>
              </a:rPr>
              <a:t>		</a:t>
            </a:r>
            <a:r>
              <a:rPr lang="en-US" sz="1400" dirty="0">
                <a:solidFill>
                  <a:srgbClr val="FFFFFF"/>
                </a:solidFill>
              </a:rPr>
              <a:t>	</a:t>
            </a:r>
            <a:r>
              <a:rPr lang="en-US" sz="1600" dirty="0">
                <a:solidFill>
                  <a:srgbClr val="FFFFFF"/>
                </a:solidFill>
              </a:rPr>
              <a:t> </a:t>
            </a:r>
            <a:r>
              <a:rPr lang="en-US" dirty="0">
                <a:solidFill>
                  <a:srgbClr val="FFFFFF"/>
                </a:solidFill>
              </a:rPr>
              <a:t>hydrological cyc</a:t>
            </a:r>
            <a:r>
              <a:rPr lang="en-US" sz="1600" dirty="0">
                <a:solidFill>
                  <a:srgbClr val="FFFFFF"/>
                </a:solidFill>
              </a:rPr>
              <a:t>le</a:t>
            </a:r>
            <a:endParaRPr lang="en-US" dirty="0">
              <a:solidFill>
                <a:srgbClr val="FFFFFF"/>
              </a:solidFill>
            </a:endParaRPr>
          </a:p>
          <a:p>
            <a:r>
              <a:rPr lang="en-US" dirty="0" err="1">
                <a:solidFill>
                  <a:srgbClr val="FFFFFF"/>
                </a:solidFill>
              </a:rPr>
              <a:t>ain</a:t>
            </a:r>
            <a:r>
              <a:rPr lang="en-US" dirty="0">
                <a:solidFill>
                  <a:srgbClr val="FFFFFF"/>
                </a:solidFill>
              </a:rPr>
              <a:t>               	 	aquatic ecosystems       	 	</a:t>
            </a:r>
          </a:p>
          <a:p>
            <a:r>
              <a:rPr lang="en-US" dirty="0">
                <a:solidFill>
                  <a:srgbClr val="FFFFFF"/>
                </a:solidFill>
              </a:rPr>
              <a:t>		    	</a:t>
            </a:r>
            <a:r>
              <a:rPr lang="zh-CN" altLang="en-US" dirty="0">
                <a:solidFill>
                  <a:srgbClr val="FFFFFF"/>
                </a:solidFill>
              </a:rPr>
              <a:t> </a:t>
            </a:r>
            <a:r>
              <a:rPr lang="en-US" dirty="0">
                <a:solidFill>
                  <a:srgbClr val="FFFFFF"/>
                </a:solidFill>
              </a:rPr>
              <a:t>ground water   </a:t>
            </a:r>
          </a:p>
          <a:p>
            <a:r>
              <a:rPr lang="en-US" dirty="0">
                <a:solidFill>
                  <a:srgbClr val="FFFFFF"/>
                </a:solidFill>
              </a:rPr>
              <a:t>		     	rain, </a:t>
            </a:r>
            <a:r>
              <a:rPr lang="zh-CN" altLang="en-US" dirty="0">
                <a:solidFill>
                  <a:srgbClr val="FFFFFF"/>
                </a:solidFill>
              </a:rPr>
              <a:t> </a:t>
            </a:r>
            <a:r>
              <a:rPr lang="en-US" dirty="0">
                <a:solidFill>
                  <a:srgbClr val="FFFFFF"/>
                </a:solidFill>
              </a:rPr>
              <a:t>dew                        	 </a:t>
            </a:r>
          </a:p>
          <a:p>
            <a:r>
              <a:rPr lang="en-US" dirty="0">
                <a:solidFill>
                  <a:srgbClr val="FFFFFF"/>
                </a:solidFill>
              </a:rPr>
              <a:t>		          	 lakes                 </a:t>
            </a:r>
          </a:p>
          <a:p>
            <a:r>
              <a:rPr lang="en-US" dirty="0">
                <a:solidFill>
                  <a:srgbClr val="FFFFFF"/>
                </a:solidFill>
              </a:rPr>
              <a:t>			</a:t>
            </a:r>
            <a:r>
              <a:rPr lang="zh-CN" altLang="en-US" dirty="0">
                <a:solidFill>
                  <a:srgbClr val="FFFFFF"/>
                </a:solidFill>
              </a:rPr>
              <a:t> </a:t>
            </a:r>
            <a:r>
              <a:rPr lang="en-US" dirty="0" err="1">
                <a:solidFill>
                  <a:srgbClr val="FFFFFF"/>
                </a:solidFill>
              </a:rPr>
              <a:t>bioswales</a:t>
            </a:r>
            <a:endParaRPr lang="en-US" dirty="0">
              <a:solidFill>
                <a:srgbClr val="FFFFFF"/>
              </a:solidFill>
            </a:endParaRPr>
          </a:p>
          <a:p>
            <a:r>
              <a:rPr lang="en-US" dirty="0">
                <a:solidFill>
                  <a:srgbClr val="FFFFFF"/>
                </a:solidFill>
              </a:rPr>
              <a:t>			 detention ponds</a:t>
            </a:r>
          </a:p>
          <a:p>
            <a:r>
              <a:rPr lang="en-US" dirty="0">
                <a:solidFill>
                  <a:srgbClr val="FFFFFF"/>
                </a:solidFill>
              </a:rPr>
              <a:t>                                                     sustainable drainage</a:t>
            </a:r>
          </a:p>
          <a:p>
            <a:r>
              <a:rPr lang="en-US" dirty="0">
                <a:solidFill>
                  <a:srgbClr val="FFFFFF"/>
                </a:solidFill>
              </a:rPr>
              <a:t>Rain 	        </a:t>
            </a:r>
          </a:p>
          <a:p>
            <a:r>
              <a:rPr lang="en-US" dirty="0">
                <a:solidFill>
                  <a:srgbClr val="FFFFFF"/>
                </a:solidFill>
              </a:rPr>
              <a:t>                                </a:t>
            </a:r>
          </a:p>
        </p:txBody>
      </p:sp>
      <p:sp>
        <p:nvSpPr>
          <p:cNvPr id="36" name="Rectangle 35"/>
          <p:cNvSpPr/>
          <p:nvPr/>
        </p:nvSpPr>
        <p:spPr>
          <a:xfrm>
            <a:off x="8497294" y="4237669"/>
            <a:ext cx="9200519" cy="2492990"/>
          </a:xfrm>
          <a:prstGeom prst="rect">
            <a:avLst/>
          </a:prstGeom>
          <a:ln>
            <a:noFill/>
          </a:ln>
        </p:spPr>
        <p:txBody>
          <a:bodyPr wrap="square">
            <a:spAutoFit/>
          </a:bodyPr>
          <a:lstStyle/>
          <a:p>
            <a:endParaRPr lang="en-US" sz="1200" dirty="0">
              <a:solidFill>
                <a:srgbClr val="FFFFFF"/>
              </a:solidFill>
            </a:endParaRPr>
          </a:p>
          <a:p>
            <a:r>
              <a:rPr lang="en-US" dirty="0">
                <a:solidFill>
                  <a:srgbClr val="FFFFFF"/>
                </a:solidFill>
              </a:rPr>
              <a:t>built structures</a:t>
            </a:r>
          </a:p>
          <a:p>
            <a:r>
              <a:rPr lang="en-US" dirty="0">
                <a:solidFill>
                  <a:srgbClr val="FFFFFF"/>
                </a:solidFill>
              </a:rPr>
              <a:t>production systems</a:t>
            </a:r>
          </a:p>
          <a:p>
            <a:r>
              <a:rPr lang="en-US" dirty="0">
                <a:solidFill>
                  <a:srgbClr val="FFFFFF"/>
                </a:solidFill>
              </a:rPr>
              <a:t>(energy, artifacts,</a:t>
            </a:r>
          </a:p>
          <a:p>
            <a:r>
              <a:rPr lang="en-US" dirty="0">
                <a:solidFill>
                  <a:srgbClr val="FFFFFF"/>
                </a:solidFill>
              </a:rPr>
              <a:t>Food products)		 	</a:t>
            </a:r>
          </a:p>
          <a:p>
            <a:r>
              <a:rPr lang="en-US" dirty="0">
                <a:solidFill>
                  <a:srgbClr val="FFFFFF"/>
                </a:solidFill>
              </a:rPr>
              <a:t> materials &amp; waste</a:t>
            </a:r>
          </a:p>
          <a:p>
            <a:r>
              <a:rPr lang="en-US" dirty="0">
                <a:solidFill>
                  <a:srgbClr val="FFFFFF"/>
                </a:solidFill>
              </a:rPr>
              <a:t> buildings</a:t>
            </a:r>
          </a:p>
          <a:p>
            <a:r>
              <a:rPr lang="en-US" dirty="0">
                <a:solidFill>
                  <a:srgbClr val="FFFFFF"/>
                </a:solidFill>
              </a:rPr>
              <a:t> cities</a:t>
            </a:r>
          </a:p>
          <a:p>
            <a:r>
              <a:rPr lang="en-US" dirty="0">
                <a:solidFill>
                  <a:srgbClr val="FFFFFF"/>
                </a:solidFill>
              </a:rPr>
              <a:t> utilities                                </a:t>
            </a:r>
          </a:p>
        </p:txBody>
      </p:sp>
      <p:sp>
        <p:nvSpPr>
          <p:cNvPr id="37" name="Rectangle 36"/>
          <p:cNvSpPr/>
          <p:nvPr/>
        </p:nvSpPr>
        <p:spPr>
          <a:xfrm>
            <a:off x="4194006" y="3149124"/>
            <a:ext cx="966931" cy="400110"/>
          </a:xfrm>
          <a:prstGeom prst="rect">
            <a:avLst/>
          </a:prstGeom>
        </p:spPr>
        <p:txBody>
          <a:bodyPr wrap="none">
            <a:spAutoFit/>
          </a:bodyPr>
          <a:lstStyle/>
          <a:p>
            <a:r>
              <a:rPr lang="en-US"/>
              <a:t> </a:t>
            </a:r>
            <a:r>
              <a:rPr lang="en-US" sz="2000">
                <a:solidFill>
                  <a:srgbClr val="FFFFFF"/>
                </a:solidFill>
                <a:latin typeface="Helvetica"/>
                <a:cs typeface="Helvetica"/>
              </a:rPr>
              <a:t>nature</a:t>
            </a:r>
            <a:endParaRPr lang="en-US" sz="2000">
              <a:latin typeface="Helvetica"/>
              <a:cs typeface="Helvetica"/>
            </a:endParaRPr>
          </a:p>
        </p:txBody>
      </p:sp>
      <p:sp>
        <p:nvSpPr>
          <p:cNvPr id="38" name="Rectangle 37"/>
          <p:cNvSpPr/>
          <p:nvPr/>
        </p:nvSpPr>
        <p:spPr>
          <a:xfrm>
            <a:off x="7029366" y="3142863"/>
            <a:ext cx="1097125" cy="400110"/>
          </a:xfrm>
          <a:prstGeom prst="rect">
            <a:avLst/>
          </a:prstGeom>
        </p:spPr>
        <p:txBody>
          <a:bodyPr wrap="none">
            <a:spAutoFit/>
          </a:bodyPr>
          <a:lstStyle/>
          <a:p>
            <a:r>
              <a:rPr lang="en-US" sz="2000">
                <a:solidFill>
                  <a:srgbClr val="FFFFFF"/>
                </a:solidFill>
                <a:latin typeface="Helvetica"/>
                <a:cs typeface="Helvetica"/>
              </a:rPr>
              <a:t>humans</a:t>
            </a:r>
            <a:endParaRPr lang="en-US" sz="2000">
              <a:latin typeface="Helvetica"/>
              <a:cs typeface="Helvetica"/>
            </a:endParaRPr>
          </a:p>
        </p:txBody>
      </p:sp>
      <p:sp>
        <p:nvSpPr>
          <p:cNvPr id="39" name="Rectangle 38"/>
          <p:cNvSpPr/>
          <p:nvPr/>
        </p:nvSpPr>
        <p:spPr>
          <a:xfrm>
            <a:off x="4309897" y="3806768"/>
            <a:ext cx="811841" cy="400110"/>
          </a:xfrm>
          <a:prstGeom prst="rect">
            <a:avLst/>
          </a:prstGeom>
        </p:spPr>
        <p:txBody>
          <a:bodyPr wrap="none">
            <a:spAutoFit/>
          </a:bodyPr>
          <a:lstStyle/>
          <a:p>
            <a:r>
              <a:rPr lang="en-US" sz="2000">
                <a:solidFill>
                  <a:srgbClr val="FFFFFF"/>
                </a:solidFill>
                <a:latin typeface="Helvetica"/>
                <a:cs typeface="Helvetica"/>
              </a:rPr>
              <a:t>water</a:t>
            </a:r>
            <a:endParaRPr lang="en-US" sz="2000">
              <a:latin typeface="Helvetica"/>
              <a:cs typeface="Helvetica"/>
            </a:endParaRPr>
          </a:p>
        </p:txBody>
      </p:sp>
      <p:sp>
        <p:nvSpPr>
          <p:cNvPr id="40" name="Rectangle 39"/>
          <p:cNvSpPr/>
          <p:nvPr/>
        </p:nvSpPr>
        <p:spPr>
          <a:xfrm>
            <a:off x="6850180" y="3788743"/>
            <a:ext cx="1665841" cy="461665"/>
          </a:xfrm>
          <a:prstGeom prst="rect">
            <a:avLst/>
          </a:prstGeom>
        </p:spPr>
        <p:txBody>
          <a:bodyPr wrap="none">
            <a:spAutoFit/>
          </a:bodyPr>
          <a:lstStyle/>
          <a:p>
            <a:pPr>
              <a:lnSpc>
                <a:spcPct val="60000"/>
              </a:lnSpc>
            </a:pPr>
            <a:r>
              <a:rPr lang="en-US" sz="2000">
                <a:solidFill>
                  <a:srgbClr val="FFFFFF"/>
                </a:solidFill>
                <a:latin typeface="Helvetica"/>
                <a:cs typeface="Helvetica"/>
              </a:rPr>
              <a:t>      built </a:t>
            </a:r>
          </a:p>
          <a:p>
            <a:pPr>
              <a:lnSpc>
                <a:spcPct val="60000"/>
              </a:lnSpc>
            </a:pPr>
            <a:r>
              <a:rPr lang="en-US" sz="2000">
                <a:solidFill>
                  <a:srgbClr val="FFFFFF"/>
                </a:solidFill>
                <a:latin typeface="Helvetica"/>
                <a:cs typeface="Helvetica"/>
              </a:rPr>
              <a:t>environment </a:t>
            </a:r>
            <a:endParaRPr lang="en-US" sz="2000">
              <a:latin typeface="Helvetica"/>
              <a:cs typeface="Helvetica"/>
            </a:endParaRPr>
          </a:p>
        </p:txBody>
      </p:sp>
      <p:sp>
        <p:nvSpPr>
          <p:cNvPr id="41" name="Rectangle 40"/>
          <p:cNvSpPr/>
          <p:nvPr/>
        </p:nvSpPr>
        <p:spPr>
          <a:xfrm>
            <a:off x="-746890" y="691692"/>
            <a:ext cx="8565585" cy="2585323"/>
          </a:xfrm>
          <a:prstGeom prst="rect">
            <a:avLst/>
          </a:prstGeom>
        </p:spPr>
        <p:txBody>
          <a:bodyPr wrap="square">
            <a:spAutoFit/>
          </a:bodyPr>
          <a:lstStyle/>
          <a:p>
            <a:r>
              <a:rPr lang="en-US" dirty="0">
                <a:solidFill>
                  <a:srgbClr val="FFFFFF"/>
                </a:solidFill>
              </a:rPr>
              <a:t> 			ecology/nature</a:t>
            </a:r>
          </a:p>
          <a:p>
            <a:r>
              <a:rPr lang="en-US" dirty="0">
                <a:solidFill>
                  <a:srgbClr val="FFFFFF"/>
                </a:solidFill>
              </a:rPr>
              <a:t>                          		climate </a:t>
            </a:r>
          </a:p>
          <a:p>
            <a:r>
              <a:rPr lang="en-US" dirty="0">
                <a:solidFill>
                  <a:srgbClr val="FFFFFF"/>
                </a:solidFill>
              </a:rPr>
              <a:t>			</a:t>
            </a:r>
            <a:r>
              <a:rPr lang="en-US" dirty="0" err="1">
                <a:solidFill>
                  <a:srgbClr val="FFFFFF"/>
                </a:solidFill>
              </a:rPr>
              <a:t>ececosystems</a:t>
            </a:r>
            <a:endParaRPr lang="en-US" altLang="zh-CN" dirty="0">
              <a:solidFill>
                <a:srgbClr val="FFFFFF"/>
              </a:solidFill>
            </a:endParaRPr>
          </a:p>
          <a:p>
            <a:r>
              <a:rPr lang="en-US" dirty="0">
                <a:solidFill>
                  <a:srgbClr val="FFFFFF"/>
                </a:solidFill>
              </a:rPr>
              <a:t>			flora &amp; fauna</a:t>
            </a:r>
            <a:endParaRPr lang="en-US" altLang="zh-CN" dirty="0">
              <a:solidFill>
                <a:srgbClr val="FFFFFF"/>
              </a:solidFill>
            </a:endParaRPr>
          </a:p>
          <a:p>
            <a:r>
              <a:rPr lang="en-US" dirty="0">
                <a:solidFill>
                  <a:srgbClr val="FFFFFF"/>
                </a:solidFill>
              </a:rPr>
              <a:t>		     	</a:t>
            </a:r>
            <a:r>
              <a:rPr lang="en-US" dirty="0" err="1">
                <a:solidFill>
                  <a:srgbClr val="FFFFFF"/>
                </a:solidFill>
              </a:rPr>
              <a:t>naturall</a:t>
            </a:r>
            <a:r>
              <a:rPr lang="en-US" dirty="0">
                <a:solidFill>
                  <a:srgbClr val="FFFFFF"/>
                </a:solidFill>
              </a:rPr>
              <a:t> resources</a:t>
            </a:r>
          </a:p>
          <a:p>
            <a:r>
              <a:rPr lang="en-US" dirty="0">
                <a:solidFill>
                  <a:srgbClr val="FFFFFF"/>
                </a:solidFill>
              </a:rPr>
              <a:t>	 	    </a:t>
            </a:r>
            <a:r>
              <a:rPr lang="zh-CN" altLang="en-US" dirty="0">
                <a:solidFill>
                  <a:srgbClr val="FFFFFF"/>
                </a:solidFill>
              </a:rPr>
              <a:t>   </a:t>
            </a:r>
            <a:r>
              <a:rPr lang="en-US" altLang="zh-CN" dirty="0">
                <a:solidFill>
                  <a:srgbClr val="FFFFFF"/>
                </a:solidFill>
              </a:rPr>
              <a:t>	</a:t>
            </a:r>
            <a:r>
              <a:rPr lang="zh-CN" altLang="en-US" dirty="0">
                <a:solidFill>
                  <a:srgbClr val="FFFFFF"/>
                </a:solidFill>
              </a:rPr>
              <a:t> </a:t>
            </a:r>
            <a:r>
              <a:rPr lang="en-US" dirty="0">
                <a:solidFill>
                  <a:srgbClr val="FFFFFF"/>
                </a:solidFill>
              </a:rPr>
              <a:t>physical environment</a:t>
            </a:r>
          </a:p>
          <a:p>
            <a:r>
              <a:rPr lang="en-US" dirty="0">
                <a:solidFill>
                  <a:srgbClr val="FFFFFF"/>
                </a:solidFill>
              </a:rPr>
              <a:t>		  	</a:t>
            </a:r>
            <a:r>
              <a:rPr lang="en-US" dirty="0">
                <a:solidFill>
                  <a:schemeClr val="bg1"/>
                </a:solidFill>
              </a:rPr>
              <a:t>biogeochemical</a:t>
            </a:r>
            <a:endParaRPr lang="en-US" dirty="0">
              <a:solidFill>
                <a:srgbClr val="FFFFFF"/>
              </a:solidFill>
            </a:endParaRPr>
          </a:p>
          <a:p>
            <a:r>
              <a:rPr lang="en-US" dirty="0">
                <a:solidFill>
                  <a:srgbClr val="FFFFFF"/>
                </a:solidFill>
              </a:rPr>
              <a:t>                          		cycles</a:t>
            </a:r>
          </a:p>
          <a:p>
            <a:r>
              <a:rPr lang="en-US" dirty="0">
                <a:solidFill>
                  <a:srgbClr val="FFFFFF"/>
                </a:solidFill>
              </a:rPr>
              <a:t>                                </a:t>
            </a:r>
          </a:p>
        </p:txBody>
      </p:sp>
      <p:sp>
        <p:nvSpPr>
          <p:cNvPr id="45" name="Rounded Rectangle 44"/>
          <p:cNvSpPr/>
          <p:nvPr/>
        </p:nvSpPr>
        <p:spPr>
          <a:xfrm>
            <a:off x="1800264" y="4422977"/>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241242" y="4222240"/>
            <a:ext cx="1142922" cy="1654613"/>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pic>
        <p:nvPicPr>
          <p:cNvPr id="30" name="Picture 2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79722" y="4653320"/>
            <a:ext cx="1075922" cy="727745"/>
          </a:xfrm>
          <a:prstGeom prst="rect">
            <a:avLst/>
          </a:prstGeom>
        </p:spPr>
      </p:pic>
      <p:sp>
        <p:nvSpPr>
          <p:cNvPr id="2" name="TextBox 1"/>
          <p:cNvSpPr txBox="1"/>
          <p:nvPr/>
        </p:nvSpPr>
        <p:spPr>
          <a:xfrm>
            <a:off x="5428947" y="3357335"/>
            <a:ext cx="1705723" cy="461665"/>
          </a:xfrm>
          <a:prstGeom prst="rect">
            <a:avLst/>
          </a:prstGeom>
          <a:noFill/>
        </p:spPr>
        <p:txBody>
          <a:bodyPr wrap="none" rtlCol="0">
            <a:spAutoFit/>
          </a:bodyPr>
          <a:lstStyle/>
          <a:p>
            <a:r>
              <a:rPr lang="en-US" sz="2400" u="sng" err="1">
                <a:solidFill>
                  <a:srgbClr val="FFFF00"/>
                </a:solidFill>
              </a:rPr>
              <a:t>biointegrate</a:t>
            </a:r>
            <a:endParaRPr lang="en-US" sz="2400" u="sng">
              <a:solidFill>
                <a:srgbClr val="FFFF00"/>
              </a:solidFill>
            </a:endParaRPr>
          </a:p>
        </p:txBody>
      </p:sp>
      <p:sp>
        <p:nvSpPr>
          <p:cNvPr id="31" name="Circular Arrow 30"/>
          <p:cNvSpPr/>
          <p:nvPr/>
        </p:nvSpPr>
        <p:spPr>
          <a:xfrm>
            <a:off x="5558827" y="2841297"/>
            <a:ext cx="1288857" cy="1200475"/>
          </a:xfrm>
          <a:prstGeom prst="circular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4"/>
              </a:solidFill>
            </a:endParaRPr>
          </a:p>
        </p:txBody>
      </p:sp>
      <p:sp>
        <p:nvSpPr>
          <p:cNvPr id="34" name="Circular Arrow 33"/>
          <p:cNvSpPr/>
          <p:nvPr/>
        </p:nvSpPr>
        <p:spPr>
          <a:xfrm rot="10800000">
            <a:off x="5558826" y="3222502"/>
            <a:ext cx="1281402" cy="1200475"/>
          </a:xfrm>
          <a:prstGeom prst="circularArrow">
            <a:avLst>
              <a:gd name="adj1" fmla="val 12500"/>
              <a:gd name="adj2" fmla="val 1142319"/>
              <a:gd name="adj3" fmla="val 20457681"/>
              <a:gd name="adj4" fmla="val 10799997"/>
              <a:gd name="adj5" fmla="val 12500"/>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4"/>
              </a:solidFill>
            </a:endParaRPr>
          </a:p>
        </p:txBody>
      </p:sp>
      <p:sp>
        <p:nvSpPr>
          <p:cNvPr id="47" name="TextBox 46"/>
          <p:cNvSpPr txBox="1"/>
          <p:nvPr/>
        </p:nvSpPr>
        <p:spPr>
          <a:xfrm>
            <a:off x="3157558" y="-964819"/>
            <a:ext cx="6083717" cy="400110"/>
          </a:xfrm>
          <a:prstGeom prst="rect">
            <a:avLst/>
          </a:prstGeom>
          <a:solidFill>
            <a:schemeClr val="tx1"/>
          </a:solidFill>
        </p:spPr>
        <p:txBody>
          <a:bodyPr wrap="none" rtlCol="0">
            <a:spAutoFit/>
          </a:bodyPr>
          <a:lstStyle/>
          <a:p>
            <a:r>
              <a:rPr lang="en-US" sz="2000" dirty="0">
                <a:solidFill>
                  <a:schemeClr val="bg1"/>
                </a:solidFill>
                <a:latin typeface="Helvetica" charset="0"/>
                <a:ea typeface="Helvetica" charset="0"/>
                <a:cs typeface="Helvetica" charset="0"/>
              </a:rPr>
              <a:t>ecological design as </a:t>
            </a:r>
            <a:r>
              <a:rPr lang="en-US" sz="2000" dirty="0" err="1">
                <a:solidFill>
                  <a:schemeClr val="bg1"/>
                </a:solidFill>
                <a:latin typeface="Helvetica" charset="0"/>
                <a:ea typeface="Helvetica" charset="0"/>
                <a:cs typeface="Helvetica" charset="0"/>
              </a:rPr>
              <a:t>biointegration</a:t>
            </a:r>
            <a:r>
              <a:rPr lang="en-US" sz="2000" dirty="0">
                <a:solidFill>
                  <a:schemeClr val="bg1"/>
                </a:solidFill>
                <a:latin typeface="Helvetica" charset="0"/>
                <a:ea typeface="Helvetica" charset="0"/>
                <a:cs typeface="Helvetica" charset="0"/>
              </a:rPr>
              <a:t> of infrastructures</a:t>
            </a:r>
          </a:p>
        </p:txBody>
      </p:sp>
      <p:sp>
        <p:nvSpPr>
          <p:cNvPr id="42" name="Rounded Rectangle 41"/>
          <p:cNvSpPr/>
          <p:nvPr/>
        </p:nvSpPr>
        <p:spPr>
          <a:xfrm>
            <a:off x="1792495" y="686810"/>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8323977" y="681802"/>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93A959C-266B-BE4C-9EDF-0B67B0CAF753}"/>
              </a:ext>
            </a:extLst>
          </p:cNvPr>
          <p:cNvSpPr/>
          <p:nvPr/>
        </p:nvSpPr>
        <p:spPr>
          <a:xfrm>
            <a:off x="69550" y="33215"/>
            <a:ext cx="12122450" cy="3024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8A57B73-3490-0D40-A1CF-CBEF26CBA1FE}"/>
              </a:ext>
            </a:extLst>
          </p:cNvPr>
          <p:cNvSpPr txBox="1"/>
          <p:nvPr/>
        </p:nvSpPr>
        <p:spPr>
          <a:xfrm>
            <a:off x="69550" y="-56648"/>
            <a:ext cx="12259732" cy="461665"/>
          </a:xfrm>
          <a:prstGeom prst="rect">
            <a:avLst/>
          </a:prstGeom>
          <a:noFill/>
        </p:spPr>
        <p:txBody>
          <a:bodyPr wrap="square" rtlCol="0">
            <a:spAutoFit/>
          </a:bodyPr>
          <a:lstStyle/>
          <a:p>
            <a:r>
              <a:rPr lang="en-US" sz="2400" dirty="0">
                <a:solidFill>
                  <a:schemeClr val="bg1"/>
                </a:solidFill>
                <a:latin typeface="Helvetica" pitchFamily="2" charset="0"/>
              </a:rPr>
              <a:t>ecological design defined as </a:t>
            </a:r>
            <a:r>
              <a:rPr lang="en-US" sz="2400" dirty="0">
                <a:solidFill>
                  <a:srgbClr val="FFFF00"/>
                </a:solidFill>
                <a:latin typeface="Helvetica" pitchFamily="2" charset="0"/>
              </a:rPr>
              <a:t>the </a:t>
            </a:r>
            <a:r>
              <a:rPr lang="en-US" sz="2400" dirty="0" err="1">
                <a:solidFill>
                  <a:srgbClr val="FFFF00"/>
                </a:solidFill>
                <a:latin typeface="Helvetica" pitchFamily="2" charset="0"/>
              </a:rPr>
              <a:t>biointegrating</a:t>
            </a:r>
            <a:r>
              <a:rPr lang="en-US" sz="2400" dirty="0">
                <a:solidFill>
                  <a:srgbClr val="FFFF00"/>
                </a:solidFill>
                <a:latin typeface="Helvetica" pitchFamily="2" charset="0"/>
              </a:rPr>
              <a:t> of four sets of infrastructures</a:t>
            </a:r>
            <a:endParaRPr lang="en-US" sz="2000" dirty="0">
              <a:solidFill>
                <a:srgbClr val="FFFF00"/>
              </a:solidFill>
              <a:latin typeface="Helvetica" pitchFamily="2" charset="0"/>
            </a:endParaRPr>
          </a:p>
        </p:txBody>
      </p:sp>
    </p:spTree>
    <p:extLst>
      <p:ext uri="{BB962C8B-B14F-4D97-AF65-F5344CB8AC3E}">
        <p14:creationId xmlns:p14="http://schemas.microsoft.com/office/powerpoint/2010/main" val="128562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key </a:t>
            </a:r>
            <a:r>
              <a:rPr lang="en-US" sz="4900" dirty="0" err="1">
                <a:solidFill>
                  <a:schemeClr val="bg1"/>
                </a:solidFill>
                <a:latin typeface="Helvetica" pitchFamily="2" charset="0"/>
              </a:rPr>
              <a:t>factors</a:t>
            </a:r>
            <a:r>
              <a:rPr lang="en-US" sz="3100" dirty="0" err="1">
                <a:solidFill>
                  <a:srgbClr val="00B0F0"/>
                </a:solidFill>
                <a:latin typeface="Helvetica" pitchFamily="2" charset="0"/>
              </a:rPr>
              <a:t>m</a:t>
            </a:r>
            <a:br>
              <a:rPr lang="en-US" sz="4900" dirty="0">
                <a:solidFill>
                  <a:schemeClr val="bg1"/>
                </a:solidFill>
                <a:latin typeface="Helvetica" pitchFamily="2" charset="0"/>
              </a:rPr>
            </a:br>
            <a:r>
              <a:rPr lang="en-US" sz="3600" dirty="0">
                <a:solidFill>
                  <a:srgbClr val="FFFF00"/>
                </a:solidFill>
                <a:latin typeface="Helvetica" pitchFamily="2" charset="0"/>
              </a:rPr>
              <a:t>• resilience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biointegration</a:t>
            </a:r>
            <a:r>
              <a:rPr lang="en-US" sz="3600" dirty="0">
                <a:solidFill>
                  <a:srgbClr val="FFFF00"/>
                </a:solidFill>
                <a:latin typeface="Helvetica" pitchFamily="2" charset="0"/>
              </a:rPr>
              <a:t> </a:t>
            </a:r>
            <a:r>
              <a:rPr lang="en-US" sz="3600" dirty="0">
                <a:solidFill>
                  <a:schemeClr val="bg1"/>
                </a:solidFill>
                <a:latin typeface="Helvetica" pitchFamily="2" charset="0"/>
              </a:rPr>
              <a:t>-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chemeClr val="accent4"/>
                </a:solidFill>
                <a:latin typeface="Helvetica" pitchFamily="2" charset="0"/>
              </a:rPr>
              <a:t>• </a:t>
            </a:r>
            <a:r>
              <a:rPr lang="en-US" sz="3600" dirty="0" err="1">
                <a:solidFill>
                  <a:srgbClr val="FFFF00"/>
                </a:solidFill>
                <a:latin typeface="Helvetica" pitchFamily="2" charset="0"/>
              </a:rPr>
              <a:t>ecocentricity</a:t>
            </a:r>
            <a:r>
              <a:rPr lang="en-US" sz="3600" dirty="0">
                <a:solidFill>
                  <a:schemeClr val="accent4"/>
                </a:solidFill>
                <a:latin typeface="Helvetica" pitchFamily="2" charset="0"/>
              </a:rPr>
              <a:t> </a:t>
            </a:r>
            <a:r>
              <a:rPr lang="en-US" sz="3600" dirty="0">
                <a:solidFill>
                  <a:schemeClr val="bg1"/>
                </a:solidFill>
                <a:latin typeface="Helvetica" pitchFamily="2" charset="0"/>
              </a:rPr>
              <a:t>-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chemeClr val="accent4"/>
                </a:solidFill>
                <a:latin typeface="Helvetica" pitchFamily="2" charset="0"/>
              </a:rPr>
              <a:t>• </a:t>
            </a:r>
            <a:r>
              <a:rPr lang="en-US" sz="3600" dirty="0" err="1">
                <a:solidFill>
                  <a:srgbClr val="FFFF00"/>
                </a:solidFill>
                <a:latin typeface="Helvetica" pitchFamily="2" charset="0"/>
              </a:rPr>
              <a:t>frastructure</a:t>
            </a:r>
            <a:r>
              <a:rPr lang="en-US" sz="3600" dirty="0" err="1">
                <a:solidFill>
                  <a:schemeClr val="accent4"/>
                </a:solidFill>
                <a:latin typeface="Helvetica" pitchFamily="2" charset="0"/>
              </a:rPr>
              <a:t>in</a:t>
            </a:r>
            <a:r>
              <a:rPr lang="en-US" sz="3600" dirty="0">
                <a:solidFill>
                  <a:schemeClr val="accent4"/>
                </a:solidFill>
                <a:latin typeface="Helvetica" pitchFamily="2" charset="0"/>
              </a:rPr>
              <a:t> </a:t>
            </a:r>
            <a:r>
              <a:rPr lang="en-US" sz="3600" dirty="0">
                <a:solidFill>
                  <a:schemeClr val="bg1"/>
                </a:solidFill>
                <a:latin typeface="Helvetica" pitchFamily="2" charset="0"/>
              </a:rPr>
              <a:t>-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chemeClr val="accent4"/>
                </a:solidFill>
                <a:latin typeface="Helvetica" pitchFamily="2" charset="0"/>
              </a:rPr>
              <a:t>• </a:t>
            </a:r>
            <a:r>
              <a:rPr lang="en-US" sz="3600" dirty="0">
                <a:solidFill>
                  <a:srgbClr val="FFFF00"/>
                </a:solidFill>
                <a:latin typeface="Helvetica" pitchFamily="2" charset="0"/>
              </a:rPr>
              <a:t>constructed ecosystems</a:t>
            </a:r>
            <a:r>
              <a:rPr lang="en-US" sz="3600" dirty="0">
                <a:solidFill>
                  <a:schemeClr val="accent4"/>
                </a:solidFill>
                <a:latin typeface="Helvetica" pitchFamily="2" charset="0"/>
              </a:rPr>
              <a:t> </a:t>
            </a:r>
            <a:r>
              <a:rPr lang="en-US" sz="3600" dirty="0">
                <a:solidFill>
                  <a:schemeClr val="bg1"/>
                </a:solidFill>
                <a:latin typeface="Helvetica" pitchFamily="2" charset="0"/>
              </a:rPr>
              <a:t>-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rgbClr val="FFFF00"/>
                </a:solidFill>
                <a:latin typeface="Helvetica" pitchFamily="2" charset="0"/>
              </a:rPr>
              <a:t>• ecosystem services </a:t>
            </a:r>
            <a:r>
              <a:rPr lang="en-US" sz="3600" dirty="0">
                <a:solidFill>
                  <a:schemeClr val="bg1"/>
                </a:solidFill>
                <a:latin typeface="Helvetica" pitchFamily="2" charset="0"/>
              </a:rPr>
              <a:t>-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Tree>
    <p:extLst>
      <p:ext uri="{BB962C8B-B14F-4D97-AF65-F5344CB8AC3E}">
        <p14:creationId xmlns:p14="http://schemas.microsoft.com/office/powerpoint/2010/main" val="1083993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key </a:t>
            </a:r>
            <a:r>
              <a:rPr lang="en-US" sz="4900" dirty="0" err="1">
                <a:solidFill>
                  <a:schemeClr val="bg1"/>
                </a:solidFill>
                <a:latin typeface="Helvetica" pitchFamily="2" charset="0"/>
              </a:rPr>
              <a:t>factors</a:t>
            </a:r>
            <a:r>
              <a:rPr lang="en-US" sz="3100" dirty="0" err="1">
                <a:solidFill>
                  <a:srgbClr val="00B0F0"/>
                </a:solidFill>
                <a:latin typeface="Helvetica" pitchFamily="2" charset="0"/>
              </a:rPr>
              <a:t>m</a:t>
            </a:r>
            <a:br>
              <a:rPr lang="en-US" sz="4900" dirty="0">
                <a:solidFill>
                  <a:schemeClr val="bg1"/>
                </a:solidFill>
                <a:latin typeface="Helvetica" pitchFamily="2" charset="0"/>
              </a:rPr>
            </a:br>
            <a:r>
              <a:rPr lang="en-US" sz="3600" dirty="0">
                <a:solidFill>
                  <a:srgbClr val="FFFF00"/>
                </a:solidFill>
                <a:latin typeface="Helvetica" pitchFamily="2" charset="0"/>
              </a:rPr>
              <a:t>• resilience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biointegration</a:t>
            </a:r>
            <a:r>
              <a:rPr lang="en-US" sz="3600" dirty="0">
                <a:solidFill>
                  <a:srgbClr val="FFFF00"/>
                </a:solidFill>
                <a:latin typeface="Helvetica" pitchFamily="2" charset="0"/>
              </a:rPr>
              <a:t> </a:t>
            </a:r>
            <a:r>
              <a:rPr lang="en-US" sz="3600" dirty="0">
                <a:solidFill>
                  <a:schemeClr val="bg1"/>
                </a:solidFill>
                <a:latin typeface="Helvetica" pitchFamily="2" charset="0"/>
              </a:rPr>
              <a:t>-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ecocentricity</a:t>
            </a:r>
            <a:r>
              <a:rPr lang="en-US" sz="3600" dirty="0">
                <a:solidFill>
                  <a:srgbClr val="FFFF00"/>
                </a:solidFill>
                <a:latin typeface="Helvetica" pitchFamily="2" charset="0"/>
              </a:rPr>
              <a:t> </a:t>
            </a:r>
            <a:r>
              <a:rPr lang="en-US" sz="3600" dirty="0">
                <a:solidFill>
                  <a:schemeClr val="bg1"/>
                </a:solidFill>
                <a:latin typeface="Helvetica" pitchFamily="2" charset="0"/>
              </a:rPr>
              <a:t>-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rgbClr val="FFFF00"/>
                </a:solidFill>
                <a:latin typeface="Helvetica" pitchFamily="2" charset="0"/>
              </a:rPr>
              <a:t>• infrastructure </a:t>
            </a:r>
            <a:r>
              <a:rPr lang="en-US" sz="3600" dirty="0">
                <a:solidFill>
                  <a:schemeClr val="bg1"/>
                </a:solidFill>
                <a:latin typeface="Helvetica" pitchFamily="2" charset="0"/>
              </a:rPr>
              <a:t>-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rgbClr val="FFFF00"/>
                </a:solidFill>
                <a:latin typeface="Helvetica" pitchFamily="2" charset="0"/>
              </a:rPr>
              <a:t>• constructed ecosystems </a:t>
            </a:r>
            <a:r>
              <a:rPr lang="en-US" sz="3600" dirty="0">
                <a:solidFill>
                  <a:schemeClr val="bg1"/>
                </a:solidFill>
                <a:latin typeface="Helvetica" pitchFamily="2" charset="0"/>
              </a:rPr>
              <a:t>-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rgbClr val="FFFF00"/>
                </a:solidFill>
                <a:latin typeface="Helvetica" pitchFamily="2" charset="0"/>
              </a:rPr>
              <a:t>• ecosystem services </a:t>
            </a:r>
            <a:r>
              <a:rPr lang="en-US" sz="3600" dirty="0">
                <a:solidFill>
                  <a:schemeClr val="bg1"/>
                </a:solidFill>
                <a:latin typeface="Helvetica" pitchFamily="2" charset="0"/>
              </a:rPr>
              <a:t>-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
        <p:nvSpPr>
          <p:cNvPr id="3" name="Rectangle 2">
            <a:extLst>
              <a:ext uri="{FF2B5EF4-FFF2-40B4-BE49-F238E27FC236}">
                <a16:creationId xmlns:a16="http://schemas.microsoft.com/office/drawing/2014/main" id="{CB239635-F1F0-434F-8550-E8B9A8A77607}"/>
              </a:ext>
            </a:extLst>
          </p:cNvPr>
          <p:cNvSpPr/>
          <p:nvPr/>
        </p:nvSpPr>
        <p:spPr>
          <a:xfrm>
            <a:off x="224853" y="4431506"/>
            <a:ext cx="11812249" cy="92939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84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338470" y="1754370"/>
            <a:ext cx="7775575" cy="585788"/>
          </a:xfrm>
          <a:prstGeom prst="rect">
            <a:avLst/>
          </a:prstGeom>
          <a:noFill/>
          <a:ln w="3175">
            <a:noFill/>
            <a:miter lim="800000"/>
            <a:headEnd/>
            <a:tailEnd/>
          </a:ln>
        </p:spPr>
        <p:txBody>
          <a:bodyPr>
            <a:prstTxWarp prst="textNoShape">
              <a:avLst/>
            </a:prstTxWarp>
            <a:spAutoFit/>
          </a:bodyPr>
          <a:lstStyle/>
          <a:p>
            <a:pPr eaLnBrk="0" hangingPunct="0">
              <a:lnSpc>
                <a:spcPct val="80000"/>
              </a:lnSpc>
            </a:pPr>
            <a:endParaRPr lang="en-US" sz="2800">
              <a:solidFill>
                <a:schemeClr val="bg1"/>
              </a:solidFill>
              <a:latin typeface="Helvetica" pitchFamily="-65" charset="0"/>
            </a:endParaRPr>
          </a:p>
          <a:p>
            <a:pPr eaLnBrk="0" hangingPunct="0">
              <a:buFontTx/>
              <a:buChar char="•"/>
            </a:pPr>
            <a:endParaRPr lang="en-US" sz="1000">
              <a:solidFill>
                <a:schemeClr val="bg1"/>
              </a:solidFill>
              <a:latin typeface="Helvetica" pitchFamily="-65" charset="0"/>
            </a:endParaRPr>
          </a:p>
        </p:txBody>
      </p:sp>
      <p:pic>
        <p:nvPicPr>
          <p:cNvPr id="8" name="Picture 7"/>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8984537" y="982593"/>
            <a:ext cx="22669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p:nvPr/>
        </p:nvSpPr>
        <p:spPr>
          <a:xfrm>
            <a:off x="9136180" y="1166921"/>
            <a:ext cx="1942347" cy="1992705"/>
          </a:xfrm>
          <a:prstGeom prst="ellipse">
            <a:avLst/>
          </a:prstGeom>
          <a:noFill/>
          <a:ln w="76200" cmpd="sng">
            <a:solidFill>
              <a:srgbClr val="03F6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940786" y="6509972"/>
            <a:ext cx="2507077" cy="523220"/>
          </a:xfrm>
          <a:prstGeom prst="rect">
            <a:avLst/>
          </a:prstGeom>
          <a:solidFill>
            <a:schemeClr val="tx1"/>
          </a:solidFill>
        </p:spPr>
        <p:txBody>
          <a:bodyPr wrap="square">
            <a:spAutoFit/>
          </a:bodyPr>
          <a:lstStyle/>
          <a:p>
            <a:r>
              <a:rPr lang="en-US" sz="1400" dirty="0">
                <a:latin typeface="Helvetica"/>
                <a:cs typeface="Helvetica"/>
              </a:rPr>
              <a:t>Increasingly synthetic</a:t>
            </a:r>
          </a:p>
          <a:p>
            <a:r>
              <a:rPr lang="en-US" sz="1400" dirty="0">
                <a:latin typeface="Helvetica"/>
                <a:cs typeface="Helvetica"/>
              </a:rPr>
              <a:t>loss of ecosystem services </a:t>
            </a:r>
            <a:endParaRPr lang="en-US" sz="1400" dirty="0"/>
          </a:p>
        </p:txBody>
      </p:sp>
      <p:sp>
        <p:nvSpPr>
          <p:cNvPr id="25" name="Rectangle 24"/>
          <p:cNvSpPr/>
          <p:nvPr/>
        </p:nvSpPr>
        <p:spPr>
          <a:xfrm>
            <a:off x="8631193" y="6543823"/>
            <a:ext cx="2212141" cy="707886"/>
          </a:xfrm>
          <a:prstGeom prst="rect">
            <a:avLst/>
          </a:prstGeom>
        </p:spPr>
        <p:txBody>
          <a:bodyPr wrap="square">
            <a:spAutoFit/>
          </a:bodyPr>
          <a:lstStyle/>
          <a:p>
            <a:r>
              <a:rPr lang="en-US" sz="2000" dirty="0">
                <a:latin typeface="Helvetica" charset="0"/>
                <a:ea typeface="Helvetica" charset="0"/>
                <a:cs typeface="Helvetica" charset="0"/>
              </a:rPr>
              <a:t>environmental </a:t>
            </a:r>
          </a:p>
          <a:p>
            <a:r>
              <a:rPr lang="en-US" sz="2000" dirty="0">
                <a:latin typeface="Helvetica" charset="0"/>
                <a:ea typeface="Helvetica" charset="0"/>
                <a:cs typeface="Helvetica" charset="0"/>
              </a:rPr>
              <a:t>impairment</a:t>
            </a:r>
          </a:p>
        </p:txBody>
      </p:sp>
      <p:sp>
        <p:nvSpPr>
          <p:cNvPr id="26" name="Rectangle 25"/>
          <p:cNvSpPr>
            <a:spLocks noChangeArrowheads="1"/>
          </p:cNvSpPr>
          <p:nvPr/>
        </p:nvSpPr>
        <p:spPr bwMode="auto">
          <a:xfrm>
            <a:off x="5460737" y="1833121"/>
            <a:ext cx="1364476" cy="923330"/>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dirty="0">
                <a:solidFill>
                  <a:srgbClr val="5FF74C"/>
                </a:solidFill>
                <a:latin typeface="Helvetica" charset="0"/>
                <a:ea typeface="Helvetica" charset="0"/>
                <a:cs typeface="Helvetica" charset="0"/>
              </a:rPr>
              <a:t>community </a:t>
            </a:r>
          </a:p>
          <a:p>
            <a:pPr eaLnBrk="0" hangingPunct="0"/>
            <a:r>
              <a:rPr lang="en-US" dirty="0">
                <a:solidFill>
                  <a:srgbClr val="5FF74C"/>
                </a:solidFill>
                <a:latin typeface="Helvetica" charset="0"/>
                <a:ea typeface="Helvetica" charset="0"/>
                <a:cs typeface="Helvetica" charset="0"/>
              </a:rPr>
              <a:t>of plants &amp; </a:t>
            </a:r>
          </a:p>
          <a:p>
            <a:pPr eaLnBrk="0" hangingPunct="0"/>
            <a:r>
              <a:rPr lang="en-US" dirty="0">
                <a:solidFill>
                  <a:srgbClr val="5FF74C"/>
                </a:solidFill>
                <a:latin typeface="Helvetica" charset="0"/>
                <a:ea typeface="Helvetica" charset="0"/>
                <a:cs typeface="Helvetica" charset="0"/>
              </a:rPr>
              <a:t>animals</a:t>
            </a:r>
          </a:p>
        </p:txBody>
      </p:sp>
      <p:sp>
        <p:nvSpPr>
          <p:cNvPr id="27" name="Rectangle 26"/>
          <p:cNvSpPr>
            <a:spLocks noChangeArrowheads="1"/>
          </p:cNvSpPr>
          <p:nvPr/>
        </p:nvSpPr>
        <p:spPr bwMode="auto">
          <a:xfrm>
            <a:off x="5518126" y="5237515"/>
            <a:ext cx="1454244" cy="923330"/>
          </a:xfrm>
          <a:prstGeom prst="rect">
            <a:avLst/>
          </a:prstGeom>
          <a:solidFill>
            <a:schemeClr val="tx1"/>
          </a:solid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en-US" dirty="0">
                <a:solidFill>
                  <a:srgbClr val="5FF74C"/>
                </a:solidFill>
                <a:latin typeface="Helvetica" charset="0"/>
                <a:ea typeface="Helvetica" charset="0"/>
                <a:cs typeface="Helvetica" charset="0"/>
              </a:rPr>
              <a:t>physical </a:t>
            </a:r>
          </a:p>
          <a:p>
            <a:pPr eaLnBrk="0" hangingPunct="0"/>
            <a:r>
              <a:rPr lang="en-US" dirty="0">
                <a:solidFill>
                  <a:srgbClr val="5FF74C"/>
                </a:solidFill>
                <a:latin typeface="Helvetica" charset="0"/>
                <a:ea typeface="Helvetica" charset="0"/>
                <a:cs typeface="Helvetica" charset="0"/>
              </a:rPr>
              <a:t>environment</a:t>
            </a:r>
          </a:p>
          <a:p>
            <a:pPr eaLnBrk="0" hangingPunct="0"/>
            <a:endParaRPr lang="en-US" b="1" dirty="0">
              <a:solidFill>
                <a:srgbClr val="5FF74C"/>
              </a:solidFill>
              <a:latin typeface="Helvetica" charset="0"/>
              <a:ea typeface="Helvetica" charset="0"/>
              <a:cs typeface="Helvetica" charset="0"/>
            </a:endParaRPr>
          </a:p>
        </p:txBody>
      </p:sp>
      <p:sp>
        <p:nvSpPr>
          <p:cNvPr id="28" name="TextBox 27"/>
          <p:cNvSpPr txBox="1"/>
          <p:nvPr/>
        </p:nvSpPr>
        <p:spPr>
          <a:xfrm>
            <a:off x="10251052" y="3690482"/>
            <a:ext cx="1983478" cy="461665"/>
          </a:xfrm>
          <a:prstGeom prst="rect">
            <a:avLst/>
          </a:prstGeom>
          <a:solidFill>
            <a:schemeClr val="tx1"/>
          </a:solidFill>
        </p:spPr>
        <p:txBody>
          <a:bodyPr wrap="square" rtlCol="0">
            <a:spAutoFit/>
          </a:bodyPr>
          <a:lstStyle/>
          <a:p>
            <a:r>
              <a:rPr lang="en-US" sz="2400" dirty="0">
                <a:solidFill>
                  <a:srgbClr val="5FF74C"/>
                </a:solidFill>
                <a:latin typeface="Helvetica" charset="0"/>
                <a:ea typeface="Helvetica" charset="0"/>
                <a:cs typeface="Helvetica" charset="0"/>
              </a:rPr>
              <a:t>ecosystems</a:t>
            </a:r>
          </a:p>
        </p:txBody>
      </p:sp>
      <p:sp>
        <p:nvSpPr>
          <p:cNvPr id="29" name="Rectangle 5"/>
          <p:cNvSpPr>
            <a:spLocks noChangeArrowheads="1"/>
          </p:cNvSpPr>
          <p:nvPr/>
        </p:nvSpPr>
        <p:spPr bwMode="auto">
          <a:xfrm>
            <a:off x="2168828" y="1309246"/>
            <a:ext cx="200567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46F226"/>
                </a:solidFill>
                <a:latin typeface="Helvetica" charset="0"/>
                <a:ea typeface="Helvetica" charset="0"/>
                <a:cs typeface="Helvetica" charset="0"/>
              </a:rPr>
              <a:t>Plants Community</a:t>
            </a:r>
          </a:p>
          <a:p>
            <a:pPr eaLnBrk="0" hangingPunct="0"/>
            <a:endParaRPr lang="en-US" sz="1600" b="1" dirty="0">
              <a:solidFill>
                <a:srgbClr val="46F226"/>
              </a:solidFill>
              <a:latin typeface="Helvetica" charset="0"/>
              <a:ea typeface="Helvetica" charset="0"/>
              <a:cs typeface="Helvetica" charset="0"/>
            </a:endParaRPr>
          </a:p>
        </p:txBody>
      </p:sp>
      <p:sp>
        <p:nvSpPr>
          <p:cNvPr id="30" name="Rectangle 6"/>
          <p:cNvSpPr>
            <a:spLocks noChangeArrowheads="1"/>
          </p:cNvSpPr>
          <p:nvPr/>
        </p:nvSpPr>
        <p:spPr bwMode="auto">
          <a:xfrm>
            <a:off x="2168828" y="2042671"/>
            <a:ext cx="206979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46F226"/>
                </a:solidFill>
                <a:latin typeface="Helvetica" charset="0"/>
                <a:ea typeface="Helvetica" charset="0"/>
                <a:cs typeface="Helvetica" charset="0"/>
              </a:rPr>
              <a:t>Animal Community</a:t>
            </a:r>
          </a:p>
        </p:txBody>
      </p:sp>
      <p:sp>
        <p:nvSpPr>
          <p:cNvPr id="31" name="Rectangle 7"/>
          <p:cNvSpPr>
            <a:spLocks noChangeArrowheads="1"/>
          </p:cNvSpPr>
          <p:nvPr/>
        </p:nvSpPr>
        <p:spPr bwMode="auto">
          <a:xfrm>
            <a:off x="2169845" y="2703072"/>
            <a:ext cx="212249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46F226"/>
                </a:solidFill>
                <a:latin typeface="Helvetica" charset="0"/>
                <a:ea typeface="Helvetica" charset="0"/>
                <a:cs typeface="Helvetica" charset="0"/>
              </a:rPr>
              <a:t>Community of Plant</a:t>
            </a:r>
          </a:p>
          <a:p>
            <a:pPr eaLnBrk="0" hangingPunct="0"/>
            <a:r>
              <a:rPr lang="en-US" sz="1600" b="1" dirty="0">
                <a:solidFill>
                  <a:srgbClr val="46F226"/>
                </a:solidFill>
                <a:latin typeface="Helvetica" charset="0"/>
                <a:ea typeface="Helvetica" charset="0"/>
                <a:cs typeface="Helvetica" charset="0"/>
              </a:rPr>
              <a:t>&amp; Animal Microbes</a:t>
            </a:r>
          </a:p>
          <a:p>
            <a:pPr eaLnBrk="0" hangingPunct="0"/>
            <a:endParaRPr lang="en-US" sz="1200" dirty="0">
              <a:solidFill>
                <a:srgbClr val="46F226"/>
              </a:solidFill>
              <a:latin typeface="Helvetica" charset="0"/>
              <a:ea typeface="Helvetica" charset="0"/>
              <a:cs typeface="Helvetica" charset="0"/>
            </a:endParaRPr>
          </a:p>
        </p:txBody>
      </p:sp>
      <p:sp>
        <p:nvSpPr>
          <p:cNvPr id="32" name="Rectangle 31"/>
          <p:cNvSpPr>
            <a:spLocks noChangeArrowheads="1"/>
          </p:cNvSpPr>
          <p:nvPr/>
        </p:nvSpPr>
        <p:spPr bwMode="auto">
          <a:xfrm>
            <a:off x="2074212" y="4492790"/>
            <a:ext cx="234000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94F50B"/>
                </a:solidFill>
                <a:latin typeface="Helvetica" charset="0"/>
                <a:ea typeface="Helvetica" charset="0"/>
                <a:cs typeface="Helvetica" charset="0"/>
              </a:rPr>
              <a:t>Site characterized by</a:t>
            </a:r>
          </a:p>
          <a:p>
            <a:pPr eaLnBrk="0" hangingPunct="0"/>
            <a:r>
              <a:rPr lang="en-US" sz="1600" b="1" dirty="0">
                <a:solidFill>
                  <a:srgbClr val="94F50B"/>
                </a:solidFill>
                <a:latin typeface="Helvetica" charset="0"/>
                <a:ea typeface="Helvetica" charset="0"/>
                <a:cs typeface="Helvetica" charset="0"/>
              </a:rPr>
              <a:t>given climate features</a:t>
            </a:r>
          </a:p>
          <a:p>
            <a:pPr eaLnBrk="0" hangingPunct="0"/>
            <a:endParaRPr lang="en-US" sz="1200" dirty="0">
              <a:solidFill>
                <a:srgbClr val="94F50B"/>
              </a:solidFill>
              <a:latin typeface="Helvetica" charset="0"/>
              <a:ea typeface="Helvetica" charset="0"/>
              <a:cs typeface="Helvetica" charset="0"/>
            </a:endParaRPr>
          </a:p>
        </p:txBody>
      </p:sp>
      <p:sp>
        <p:nvSpPr>
          <p:cNvPr id="33" name="Rectangle 32"/>
          <p:cNvSpPr>
            <a:spLocks noChangeArrowheads="1"/>
          </p:cNvSpPr>
          <p:nvPr/>
        </p:nvSpPr>
        <p:spPr bwMode="auto">
          <a:xfrm>
            <a:off x="2085515" y="6026314"/>
            <a:ext cx="2408231"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1" dirty="0">
                <a:solidFill>
                  <a:srgbClr val="94F50B"/>
                </a:solidFill>
                <a:latin typeface="Helvetica" charset="0"/>
                <a:ea typeface="Helvetica" charset="0"/>
                <a:cs typeface="Helvetica" charset="0"/>
              </a:rPr>
              <a:t>Site characterized by</a:t>
            </a:r>
          </a:p>
          <a:p>
            <a:pPr eaLnBrk="0" hangingPunct="0"/>
            <a:r>
              <a:rPr lang="en-US" sz="1600" b="1" dirty="0">
                <a:solidFill>
                  <a:srgbClr val="94F50B"/>
                </a:solidFill>
                <a:latin typeface="Helvetica" charset="0"/>
                <a:ea typeface="Helvetica" charset="0"/>
                <a:cs typeface="Helvetica" charset="0"/>
              </a:rPr>
              <a:t>given edaphic features</a:t>
            </a:r>
          </a:p>
        </p:txBody>
      </p:sp>
      <p:sp>
        <p:nvSpPr>
          <p:cNvPr id="34" name="Line 14"/>
          <p:cNvSpPr>
            <a:spLocks noChangeShapeType="1"/>
          </p:cNvSpPr>
          <p:nvPr/>
        </p:nvSpPr>
        <p:spPr bwMode="auto">
          <a:xfrm flipH="1" flipV="1">
            <a:off x="4179487" y="4969039"/>
            <a:ext cx="1185453" cy="529027"/>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5" name="Line 15"/>
          <p:cNvSpPr>
            <a:spLocks noChangeShapeType="1"/>
          </p:cNvSpPr>
          <p:nvPr/>
        </p:nvSpPr>
        <p:spPr bwMode="auto">
          <a:xfrm flipH="1">
            <a:off x="4255702" y="5551970"/>
            <a:ext cx="1099825" cy="740749"/>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6" name="Line 16"/>
          <p:cNvSpPr>
            <a:spLocks noChangeShapeType="1"/>
          </p:cNvSpPr>
          <p:nvPr/>
        </p:nvSpPr>
        <p:spPr bwMode="auto">
          <a:xfrm flipH="1" flipV="1">
            <a:off x="4174505" y="1550116"/>
            <a:ext cx="1181022" cy="715173"/>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7" name="Line 17"/>
          <p:cNvSpPr>
            <a:spLocks noChangeShapeType="1"/>
          </p:cNvSpPr>
          <p:nvPr/>
        </p:nvSpPr>
        <p:spPr bwMode="auto">
          <a:xfrm flipH="1">
            <a:off x="4235365" y="2288258"/>
            <a:ext cx="1109758" cy="628805"/>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38" name="AutoShape 19"/>
          <p:cNvSpPr>
            <a:spLocks/>
          </p:cNvSpPr>
          <p:nvPr/>
        </p:nvSpPr>
        <p:spPr bwMode="auto">
          <a:xfrm flipH="1">
            <a:off x="1995907" y="1179071"/>
            <a:ext cx="228600" cy="2304468"/>
          </a:xfrm>
          <a:prstGeom prst="rightBracket">
            <a:avLst>
              <a:gd name="adj" fmla="val 77778"/>
            </a:avLst>
          </a:prstGeom>
          <a:noFill/>
          <a:ln w="28575">
            <a:solidFill>
              <a:srgbClr val="92D05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solidFill>
                <a:schemeClr val="bg1"/>
              </a:solidFill>
            </a:endParaRPr>
          </a:p>
        </p:txBody>
      </p:sp>
      <p:sp>
        <p:nvSpPr>
          <p:cNvPr id="39" name="AutoShape 20"/>
          <p:cNvSpPr>
            <a:spLocks/>
          </p:cNvSpPr>
          <p:nvPr/>
        </p:nvSpPr>
        <p:spPr bwMode="auto">
          <a:xfrm flipH="1">
            <a:off x="1987275" y="4432270"/>
            <a:ext cx="252413" cy="2408238"/>
          </a:xfrm>
          <a:prstGeom prst="rightBracket">
            <a:avLst>
              <a:gd name="adj" fmla="val 72258"/>
            </a:avLst>
          </a:prstGeom>
          <a:noFill/>
          <a:ln w="28575">
            <a:solidFill>
              <a:srgbClr val="94F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40" name="Text Box 22"/>
          <p:cNvSpPr txBox="1">
            <a:spLocks noChangeArrowheads="1"/>
          </p:cNvSpPr>
          <p:nvPr/>
        </p:nvSpPr>
        <p:spPr bwMode="auto">
          <a:xfrm>
            <a:off x="2886802" y="5972410"/>
            <a:ext cx="1841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charset="0"/>
                <a:ea typeface="ＭＳ Ｐゴシック" charset="0"/>
                <a:cs typeface="ＭＳ Ｐゴシック" charset="0"/>
              </a:defRPr>
            </a:lvl1pPr>
            <a:lvl2pPr marL="37931725" indent="-37474525" eaLnBrk="0" hangingPunct="0">
              <a:defRPr sz="2000">
                <a:solidFill>
                  <a:schemeClr val="tx1"/>
                </a:solidFill>
                <a:latin typeface="Times" charset="0"/>
                <a:ea typeface="ＭＳ Ｐゴシック" charset="0"/>
              </a:defRPr>
            </a:lvl2pPr>
            <a:lvl3pPr eaLnBrk="0" hangingPunct="0">
              <a:defRPr sz="2000">
                <a:solidFill>
                  <a:schemeClr val="tx1"/>
                </a:solidFill>
                <a:latin typeface="Times" charset="0"/>
                <a:ea typeface="ＭＳ Ｐゴシック" charset="0"/>
              </a:defRPr>
            </a:lvl3pPr>
            <a:lvl4pPr eaLnBrk="0" hangingPunct="0">
              <a:defRPr sz="2000">
                <a:solidFill>
                  <a:schemeClr val="tx1"/>
                </a:solidFill>
                <a:latin typeface="Times" charset="0"/>
                <a:ea typeface="ＭＳ Ｐゴシック" charset="0"/>
              </a:defRPr>
            </a:lvl4pPr>
            <a:lvl5pPr eaLnBrk="0" hangingPunct="0">
              <a:defRPr sz="2000">
                <a:solidFill>
                  <a:schemeClr val="tx1"/>
                </a:solidFill>
                <a:latin typeface="Times" charset="0"/>
                <a:ea typeface="ＭＳ Ｐゴシック" charset="0"/>
              </a:defRPr>
            </a:lvl5pPr>
            <a:lvl6pPr marL="457200" eaLnBrk="0" fontAlgn="base" hangingPunct="0">
              <a:spcBef>
                <a:spcPct val="0"/>
              </a:spcBef>
              <a:spcAft>
                <a:spcPct val="0"/>
              </a:spcAft>
              <a:defRPr sz="2000">
                <a:solidFill>
                  <a:schemeClr val="tx1"/>
                </a:solidFill>
                <a:latin typeface="Times" charset="0"/>
                <a:ea typeface="ＭＳ Ｐゴシック" charset="0"/>
              </a:defRPr>
            </a:lvl6pPr>
            <a:lvl7pPr marL="914400" eaLnBrk="0" fontAlgn="base" hangingPunct="0">
              <a:spcBef>
                <a:spcPct val="0"/>
              </a:spcBef>
              <a:spcAft>
                <a:spcPct val="0"/>
              </a:spcAft>
              <a:defRPr sz="2000">
                <a:solidFill>
                  <a:schemeClr val="tx1"/>
                </a:solidFill>
                <a:latin typeface="Times" charset="0"/>
                <a:ea typeface="ＭＳ Ｐゴシック" charset="0"/>
              </a:defRPr>
            </a:lvl7pPr>
            <a:lvl8pPr marL="1371600" eaLnBrk="0" fontAlgn="base" hangingPunct="0">
              <a:spcBef>
                <a:spcPct val="0"/>
              </a:spcBef>
              <a:spcAft>
                <a:spcPct val="0"/>
              </a:spcAft>
              <a:defRPr sz="2000">
                <a:solidFill>
                  <a:schemeClr val="tx1"/>
                </a:solidFill>
                <a:latin typeface="Times" charset="0"/>
                <a:ea typeface="ＭＳ Ｐゴシック" charset="0"/>
              </a:defRPr>
            </a:lvl8pPr>
            <a:lvl9pPr marL="1828800" eaLnBrk="0" fontAlgn="base" hangingPunct="0">
              <a:spcBef>
                <a:spcPct val="0"/>
              </a:spcBef>
              <a:spcAft>
                <a:spcPct val="0"/>
              </a:spcAft>
              <a:defRPr sz="2000">
                <a:solidFill>
                  <a:schemeClr val="tx1"/>
                </a:solidFill>
                <a:latin typeface="Times" charset="0"/>
                <a:ea typeface="ＭＳ Ｐゴシック" charset="0"/>
              </a:defRPr>
            </a:lvl9pPr>
          </a:lstStyle>
          <a:p>
            <a:endParaRPr lang="en-GB" sz="4800" b="1" baseline="30000">
              <a:solidFill>
                <a:srgbClr val="66FF33"/>
              </a:solidFill>
              <a:latin typeface="N Helvetica Narrow" charset="0"/>
            </a:endParaRPr>
          </a:p>
        </p:txBody>
      </p:sp>
      <p:sp>
        <p:nvSpPr>
          <p:cNvPr id="41" name="Rectangle 8"/>
          <p:cNvSpPr>
            <a:spLocks noChangeArrowheads="1"/>
          </p:cNvSpPr>
          <p:nvPr/>
        </p:nvSpPr>
        <p:spPr bwMode="auto">
          <a:xfrm>
            <a:off x="241556" y="1636272"/>
            <a:ext cx="1709122"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b="1" dirty="0">
                <a:solidFill>
                  <a:srgbClr val="46F226"/>
                </a:solidFill>
                <a:latin typeface="Helvetica" charset="0"/>
                <a:ea typeface="Helvetica" charset="0"/>
                <a:cs typeface="Helvetica" charset="0"/>
              </a:rPr>
              <a:t>biological </a:t>
            </a:r>
          </a:p>
          <a:p>
            <a:pPr eaLnBrk="0" hangingPunct="0"/>
            <a:r>
              <a:rPr lang="en-US" sz="2000" b="1" dirty="0">
                <a:solidFill>
                  <a:srgbClr val="46F226"/>
                </a:solidFill>
                <a:latin typeface="Helvetica" charset="0"/>
                <a:ea typeface="Helvetica" charset="0"/>
                <a:cs typeface="Helvetica" charset="0"/>
              </a:rPr>
              <a:t>constituents</a:t>
            </a:r>
            <a:endParaRPr lang="en-US" sz="2000" dirty="0">
              <a:solidFill>
                <a:srgbClr val="46F226"/>
              </a:solidFill>
              <a:latin typeface="Helvetica" charset="0"/>
              <a:ea typeface="Helvetica" charset="0"/>
              <a:cs typeface="Helvetica" charset="0"/>
            </a:endParaRPr>
          </a:p>
          <a:p>
            <a:pPr eaLnBrk="0" hangingPunct="0"/>
            <a:endParaRPr lang="en-US" sz="3200" dirty="0">
              <a:solidFill>
                <a:schemeClr val="bg1"/>
              </a:solidFill>
              <a:latin typeface="Helvetica" charset="0"/>
              <a:ea typeface="Helvetica" charset="0"/>
              <a:cs typeface="Helvetica" charset="0"/>
            </a:endParaRPr>
          </a:p>
          <a:p>
            <a:pPr eaLnBrk="0" hangingPunct="0"/>
            <a:r>
              <a:rPr lang="en-US" sz="3200" dirty="0">
                <a:solidFill>
                  <a:schemeClr val="bg1"/>
                </a:solidFill>
                <a:latin typeface="Helvetica" charset="0"/>
                <a:ea typeface="Helvetica" charset="0"/>
                <a:cs typeface="Helvetica" charset="0"/>
              </a:rPr>
              <a:t>biotic</a:t>
            </a:r>
          </a:p>
        </p:txBody>
      </p:sp>
      <p:sp>
        <p:nvSpPr>
          <p:cNvPr id="42" name="Rectangle 11"/>
          <p:cNvSpPr>
            <a:spLocks noChangeArrowheads="1"/>
          </p:cNvSpPr>
          <p:nvPr/>
        </p:nvSpPr>
        <p:spPr bwMode="auto">
          <a:xfrm>
            <a:off x="230318" y="5029365"/>
            <a:ext cx="1709122"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b="1" dirty="0">
                <a:solidFill>
                  <a:srgbClr val="94F50B"/>
                </a:solidFill>
                <a:latin typeface="Helvetica" charset="0"/>
                <a:ea typeface="Helvetica" charset="0"/>
                <a:cs typeface="Helvetica" charset="0"/>
              </a:rPr>
              <a:t>physical </a:t>
            </a:r>
          </a:p>
          <a:p>
            <a:pPr eaLnBrk="0" hangingPunct="0"/>
            <a:r>
              <a:rPr lang="en-US" sz="2000" b="1" dirty="0">
                <a:solidFill>
                  <a:srgbClr val="94F50B"/>
                </a:solidFill>
                <a:latin typeface="Helvetica" charset="0"/>
                <a:ea typeface="Helvetica" charset="0"/>
                <a:cs typeface="Helvetica" charset="0"/>
              </a:rPr>
              <a:t>constituents</a:t>
            </a:r>
          </a:p>
          <a:p>
            <a:pPr eaLnBrk="0" hangingPunct="0"/>
            <a:endParaRPr lang="en-US" sz="2000" dirty="0">
              <a:solidFill>
                <a:schemeClr val="bg1"/>
              </a:solidFill>
              <a:latin typeface="Helvetica" charset="0"/>
              <a:ea typeface="Helvetica" charset="0"/>
              <a:cs typeface="Helvetica" charset="0"/>
            </a:endParaRPr>
          </a:p>
          <a:p>
            <a:pPr eaLnBrk="0" hangingPunct="0"/>
            <a:r>
              <a:rPr lang="en-US" sz="3200" dirty="0">
                <a:solidFill>
                  <a:schemeClr val="bg1"/>
                </a:solidFill>
                <a:latin typeface="Helvetica" charset="0"/>
                <a:ea typeface="Helvetica" charset="0"/>
                <a:cs typeface="Helvetica" charset="0"/>
              </a:rPr>
              <a:t>abiotic</a:t>
            </a:r>
          </a:p>
        </p:txBody>
      </p:sp>
      <p:sp>
        <p:nvSpPr>
          <p:cNvPr id="43" name="Line 18"/>
          <p:cNvSpPr>
            <a:spLocks noChangeShapeType="1"/>
          </p:cNvSpPr>
          <p:nvPr/>
        </p:nvSpPr>
        <p:spPr bwMode="auto">
          <a:xfrm flipH="1" flipV="1">
            <a:off x="4174504" y="2245412"/>
            <a:ext cx="1174292" cy="19878"/>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44" name="Rectangle 43"/>
          <p:cNvSpPr/>
          <p:nvPr/>
        </p:nvSpPr>
        <p:spPr>
          <a:xfrm>
            <a:off x="12204607" y="1162063"/>
            <a:ext cx="1582484" cy="2308324"/>
          </a:xfrm>
          <a:prstGeom prst="rect">
            <a:avLst/>
          </a:prstGeom>
          <a:solidFill>
            <a:schemeClr val="tx1"/>
          </a:solidFill>
          <a:ln>
            <a:noFill/>
          </a:ln>
        </p:spPr>
        <p:txBody>
          <a:bodyPr wrap="none">
            <a:spAutoFit/>
          </a:bodyPr>
          <a:lstStyle/>
          <a:p>
            <a:pPr eaLnBrk="0" hangingPunct="0"/>
            <a:r>
              <a:rPr lang="en-US" dirty="0">
                <a:solidFill>
                  <a:schemeClr val="bg1"/>
                </a:solidFill>
                <a:latin typeface="Helvetica" charset="0"/>
                <a:ea typeface="Helvetica" charset="0"/>
                <a:cs typeface="Helvetica" charset="0"/>
              </a:rPr>
              <a:t>human</a:t>
            </a:r>
          </a:p>
          <a:p>
            <a:pPr eaLnBrk="0" hangingPunct="0"/>
            <a:r>
              <a:rPr lang="en-US" dirty="0">
                <a:solidFill>
                  <a:schemeClr val="bg1"/>
                </a:solidFill>
                <a:latin typeface="Helvetica" charset="0"/>
                <a:ea typeface="Helvetica" charset="0"/>
                <a:cs typeface="Helvetica" charset="0"/>
              </a:rPr>
              <a:t>communities</a:t>
            </a: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built</a:t>
            </a: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environment</a:t>
            </a:r>
            <a:r>
              <a:rPr lang="en-US" dirty="0">
                <a:solidFill>
                  <a:srgbClr val="5FF74C"/>
                </a:solidFill>
                <a:latin typeface="Helvetica" charset="0"/>
                <a:ea typeface="Helvetica" charset="0"/>
                <a:cs typeface="Helvetica" charset="0"/>
              </a:rPr>
              <a:t> </a:t>
            </a:r>
          </a:p>
        </p:txBody>
      </p:sp>
      <p:sp>
        <p:nvSpPr>
          <p:cNvPr id="45" name="Rectangle 44"/>
          <p:cNvSpPr/>
          <p:nvPr/>
        </p:nvSpPr>
        <p:spPr>
          <a:xfrm>
            <a:off x="6891115" y="3887082"/>
            <a:ext cx="1132041" cy="954107"/>
          </a:xfrm>
          <a:prstGeom prst="rect">
            <a:avLst/>
          </a:prstGeom>
          <a:solidFill>
            <a:schemeClr val="tx1"/>
          </a:solidFill>
          <a:ln>
            <a:noFill/>
          </a:ln>
        </p:spPr>
        <p:txBody>
          <a:bodyPr wrap="none">
            <a:spAutoFit/>
          </a:bodyPr>
          <a:lstStyle/>
          <a:p>
            <a:pPr eaLnBrk="0" hangingPunct="0"/>
            <a:r>
              <a:rPr lang="en-US" sz="1400" dirty="0">
                <a:latin typeface="Helvetica" charset="0"/>
                <a:ea typeface="Helvetica" charset="0"/>
                <a:cs typeface="Helvetica" charset="0"/>
              </a:rPr>
              <a:t>•structures  </a:t>
            </a:r>
          </a:p>
          <a:p>
            <a:pPr eaLnBrk="0" hangingPunct="0"/>
            <a:r>
              <a:rPr lang="en-US" sz="1400" dirty="0">
                <a:latin typeface="Helvetica" charset="0"/>
                <a:ea typeface="Helvetica" charset="0"/>
                <a:cs typeface="Helvetica" charset="0"/>
              </a:rPr>
              <a:t>•production </a:t>
            </a:r>
          </a:p>
          <a:p>
            <a:pPr eaLnBrk="0" hangingPunct="0"/>
            <a:r>
              <a:rPr lang="en-US" sz="1400" dirty="0">
                <a:latin typeface="Helvetica" charset="0"/>
                <a:ea typeface="Helvetica" charset="0"/>
                <a:cs typeface="Helvetica" charset="0"/>
              </a:rPr>
              <a:t> processes</a:t>
            </a:r>
          </a:p>
          <a:p>
            <a:pPr eaLnBrk="0" hangingPunct="0"/>
            <a:r>
              <a:rPr lang="en-US" sz="1400" dirty="0">
                <a:latin typeface="Helvetica" charset="0"/>
                <a:ea typeface="Helvetica" charset="0"/>
                <a:cs typeface="Helvetica" charset="0"/>
              </a:rPr>
              <a:t>                 </a:t>
            </a:r>
          </a:p>
        </p:txBody>
      </p:sp>
      <p:sp>
        <p:nvSpPr>
          <p:cNvPr id="46" name="Rectangle 45"/>
          <p:cNvSpPr/>
          <p:nvPr/>
        </p:nvSpPr>
        <p:spPr>
          <a:xfrm>
            <a:off x="7887227" y="4022259"/>
            <a:ext cx="1043876" cy="738664"/>
          </a:xfrm>
          <a:prstGeom prst="rect">
            <a:avLst/>
          </a:prstGeom>
          <a:solidFill>
            <a:schemeClr val="tx1"/>
          </a:solidFill>
          <a:ln>
            <a:noFill/>
          </a:ln>
        </p:spPr>
        <p:txBody>
          <a:bodyPr wrap="none">
            <a:spAutoFit/>
          </a:bodyPr>
          <a:lstStyle/>
          <a:p>
            <a:pPr eaLnBrk="0" hangingPunct="0"/>
            <a:r>
              <a:rPr lang="en-US" sz="1400" dirty="0">
                <a:solidFill>
                  <a:srgbClr val="5FF74C"/>
                </a:solidFill>
                <a:latin typeface="Helvetica" charset="0"/>
                <a:ea typeface="Helvetica" charset="0"/>
                <a:cs typeface="Helvetica" charset="0"/>
              </a:rPr>
              <a:t>•</a:t>
            </a:r>
            <a:r>
              <a:rPr lang="en-US" sz="1400" dirty="0">
                <a:latin typeface="Helvetica" charset="0"/>
                <a:ea typeface="Helvetica" charset="0"/>
                <a:cs typeface="Helvetica" charset="0"/>
              </a:rPr>
              <a:t>energy  </a:t>
            </a:r>
          </a:p>
          <a:p>
            <a:pPr eaLnBrk="0" hangingPunct="0"/>
            <a:r>
              <a:rPr lang="en-US" sz="1400" dirty="0">
                <a:latin typeface="Helvetica" charset="0"/>
                <a:ea typeface="Helvetica" charset="0"/>
                <a:cs typeface="Helvetica" charset="0"/>
              </a:rPr>
              <a:t>•artifacts</a:t>
            </a:r>
          </a:p>
          <a:p>
            <a:pPr eaLnBrk="0" hangingPunct="0"/>
            <a:r>
              <a:rPr lang="en-US" sz="1400" dirty="0">
                <a:latin typeface="Helvetica" charset="0"/>
                <a:ea typeface="Helvetica" charset="0"/>
                <a:cs typeface="Helvetica" charset="0"/>
              </a:rPr>
              <a:t>•emissions</a:t>
            </a:r>
          </a:p>
        </p:txBody>
      </p:sp>
      <p:sp>
        <p:nvSpPr>
          <p:cNvPr id="47" name="Left Bracket 46"/>
          <p:cNvSpPr/>
          <p:nvPr/>
        </p:nvSpPr>
        <p:spPr>
          <a:xfrm>
            <a:off x="6893109" y="3934391"/>
            <a:ext cx="62328" cy="729272"/>
          </a:xfrm>
          <a:prstGeom prst="lef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F74C"/>
              </a:solidFill>
            </a:endParaRPr>
          </a:p>
        </p:txBody>
      </p:sp>
      <p:sp>
        <p:nvSpPr>
          <p:cNvPr id="48" name="Left Bracket 47"/>
          <p:cNvSpPr/>
          <p:nvPr/>
        </p:nvSpPr>
        <p:spPr>
          <a:xfrm>
            <a:off x="7926040" y="4086791"/>
            <a:ext cx="62328" cy="729272"/>
          </a:xfrm>
          <a:prstGeom prst="lef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F74C"/>
              </a:solidFill>
            </a:endParaRPr>
          </a:p>
        </p:txBody>
      </p:sp>
      <p:cxnSp>
        <p:nvCxnSpPr>
          <p:cNvPr id="49" name="Straight Connector 48"/>
          <p:cNvCxnSpPr/>
          <p:nvPr/>
        </p:nvCxnSpPr>
        <p:spPr>
          <a:xfrm>
            <a:off x="7816404" y="4379381"/>
            <a:ext cx="13902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0" name="Line 13"/>
          <p:cNvSpPr>
            <a:spLocks noChangeShapeType="1"/>
          </p:cNvSpPr>
          <p:nvPr/>
        </p:nvSpPr>
        <p:spPr bwMode="auto">
          <a:xfrm flipH="1">
            <a:off x="6882717" y="3975869"/>
            <a:ext cx="3322677" cy="1807806"/>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51" name="Line 12"/>
          <p:cNvSpPr>
            <a:spLocks noChangeShapeType="1"/>
          </p:cNvSpPr>
          <p:nvPr/>
        </p:nvSpPr>
        <p:spPr bwMode="auto">
          <a:xfrm flipH="1" flipV="1">
            <a:off x="6740532" y="2139522"/>
            <a:ext cx="3464862" cy="1870197"/>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52" name="Rectangle 51"/>
          <p:cNvSpPr/>
          <p:nvPr/>
        </p:nvSpPr>
        <p:spPr>
          <a:xfrm>
            <a:off x="9507604" y="1999760"/>
            <a:ext cx="459318" cy="327025"/>
          </a:xfrm>
          <a:prstGeom prst="rect">
            <a:avLst/>
          </a:prstGeom>
          <a:noFill/>
          <a:ln w="28575">
            <a:solidFill>
              <a:srgbClr val="5FF74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F74C"/>
              </a:solidFill>
            </a:endParaRPr>
          </a:p>
        </p:txBody>
      </p:sp>
      <p:cxnSp>
        <p:nvCxnSpPr>
          <p:cNvPr id="53" name="Straight Connector 52"/>
          <p:cNvCxnSpPr/>
          <p:nvPr/>
        </p:nvCxnSpPr>
        <p:spPr>
          <a:xfrm>
            <a:off x="9966922" y="2326785"/>
            <a:ext cx="1008060" cy="1496270"/>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41ED71E2-3458-8347-BC73-AC690195526B}"/>
              </a:ext>
            </a:extLst>
          </p:cNvPr>
          <p:cNvSpPr/>
          <p:nvPr/>
        </p:nvSpPr>
        <p:spPr>
          <a:xfrm>
            <a:off x="0" y="0"/>
            <a:ext cx="12192000" cy="8378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D63B819-BD20-DE45-88C7-6FA342949C20}"/>
              </a:ext>
            </a:extLst>
          </p:cNvPr>
          <p:cNvSpPr txBox="1"/>
          <p:nvPr/>
        </p:nvSpPr>
        <p:spPr>
          <a:xfrm>
            <a:off x="38406" y="-23864"/>
            <a:ext cx="12153593" cy="830997"/>
          </a:xfrm>
          <a:prstGeom prst="rect">
            <a:avLst/>
          </a:prstGeom>
          <a:noFill/>
        </p:spPr>
        <p:txBody>
          <a:bodyPr wrap="square" rtlCol="0">
            <a:spAutoFit/>
          </a:bodyPr>
          <a:lstStyle/>
          <a:p>
            <a:r>
              <a:rPr lang="en-US" sz="2400" dirty="0">
                <a:solidFill>
                  <a:schemeClr val="bg1"/>
                </a:solidFill>
                <a:latin typeface="Helvetica" pitchFamily="2" charset="0"/>
              </a:rPr>
              <a:t>the</a:t>
            </a:r>
            <a:r>
              <a:rPr lang="en-US" sz="2400" dirty="0">
                <a:solidFill>
                  <a:srgbClr val="FFFF00"/>
                </a:solidFill>
                <a:latin typeface="Helvetica" pitchFamily="2" charset="0"/>
              </a:rPr>
              <a:t> </a:t>
            </a:r>
            <a:r>
              <a:rPr lang="en-US" sz="2400" dirty="0">
                <a:solidFill>
                  <a:schemeClr val="bg1"/>
                </a:solidFill>
                <a:latin typeface="Helvetica" pitchFamily="2" charset="0"/>
              </a:rPr>
              <a:t>ecosystem consists of both </a:t>
            </a:r>
            <a:r>
              <a:rPr lang="en-US" sz="2400" dirty="0">
                <a:solidFill>
                  <a:srgbClr val="FFFF00"/>
                </a:solidFill>
                <a:latin typeface="Helvetica" pitchFamily="2" charset="0"/>
              </a:rPr>
              <a:t>biotic </a:t>
            </a:r>
            <a:r>
              <a:rPr lang="en-US" sz="2400" dirty="0">
                <a:solidFill>
                  <a:schemeClr val="bg1"/>
                </a:solidFill>
                <a:latin typeface="Helvetica" pitchFamily="2" charset="0"/>
              </a:rPr>
              <a:t>and </a:t>
            </a:r>
            <a:r>
              <a:rPr lang="en-US" sz="2400" dirty="0" err="1">
                <a:solidFill>
                  <a:srgbClr val="FFFF00"/>
                </a:solidFill>
                <a:latin typeface="Helvetica" pitchFamily="2" charset="0"/>
              </a:rPr>
              <a:t>abotic</a:t>
            </a:r>
            <a:r>
              <a:rPr lang="en-US" sz="2400" dirty="0">
                <a:solidFill>
                  <a:srgbClr val="FFFF00"/>
                </a:solidFill>
                <a:latin typeface="Helvetica" pitchFamily="2" charset="0"/>
              </a:rPr>
              <a:t> constituents </a:t>
            </a:r>
            <a:r>
              <a:rPr lang="en-US" sz="2400" dirty="0">
                <a:solidFill>
                  <a:schemeClr val="bg1"/>
                </a:solidFill>
                <a:latin typeface="Helvetica" pitchFamily="2" charset="0"/>
              </a:rPr>
              <a:t>that act together to form a </a:t>
            </a:r>
            <a:r>
              <a:rPr lang="en-US" sz="2400" dirty="0">
                <a:solidFill>
                  <a:srgbClr val="FFFF00"/>
                </a:solidFill>
                <a:latin typeface="Helvetica" pitchFamily="2" charset="0"/>
              </a:rPr>
              <a:t>whole</a:t>
            </a:r>
          </a:p>
        </p:txBody>
      </p:sp>
    </p:spTree>
    <p:extLst>
      <p:ext uri="{BB962C8B-B14F-4D97-AF65-F5344CB8AC3E}">
        <p14:creationId xmlns:p14="http://schemas.microsoft.com/office/powerpoint/2010/main" val="371074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338470" y="1754370"/>
            <a:ext cx="7775575" cy="585788"/>
          </a:xfrm>
          <a:prstGeom prst="rect">
            <a:avLst/>
          </a:prstGeom>
          <a:noFill/>
          <a:ln w="3175">
            <a:noFill/>
            <a:miter lim="800000"/>
            <a:headEnd/>
            <a:tailEnd/>
          </a:ln>
        </p:spPr>
        <p:txBody>
          <a:bodyPr>
            <a:prstTxWarp prst="textNoShape">
              <a:avLst/>
            </a:prstTxWarp>
            <a:spAutoFit/>
          </a:bodyPr>
          <a:lstStyle/>
          <a:p>
            <a:pPr eaLnBrk="0" hangingPunct="0">
              <a:lnSpc>
                <a:spcPct val="80000"/>
              </a:lnSpc>
            </a:pPr>
            <a:endParaRPr lang="en-US" sz="2800">
              <a:solidFill>
                <a:schemeClr val="bg1"/>
              </a:solidFill>
              <a:latin typeface="Helvetica" pitchFamily="-65" charset="0"/>
            </a:endParaRPr>
          </a:p>
          <a:p>
            <a:pPr eaLnBrk="0" hangingPunct="0">
              <a:buFontTx/>
              <a:buChar char="•"/>
            </a:pPr>
            <a:endParaRPr lang="en-US" sz="1000">
              <a:solidFill>
                <a:schemeClr val="bg1"/>
              </a:solidFill>
              <a:latin typeface="Helvetica" pitchFamily="-65" charset="0"/>
            </a:endParaRPr>
          </a:p>
        </p:txBody>
      </p:sp>
      <p:pic>
        <p:nvPicPr>
          <p:cNvPr id="8" name="Picture 7"/>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8984537" y="982593"/>
            <a:ext cx="22669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p:nvPr/>
        </p:nvSpPr>
        <p:spPr>
          <a:xfrm>
            <a:off x="9136180" y="1166921"/>
            <a:ext cx="1942347" cy="1992705"/>
          </a:xfrm>
          <a:prstGeom prst="ellipse">
            <a:avLst/>
          </a:prstGeom>
          <a:noFill/>
          <a:ln w="76200" cmpd="sng">
            <a:solidFill>
              <a:srgbClr val="03F6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940786" y="6509972"/>
            <a:ext cx="2507077" cy="523220"/>
          </a:xfrm>
          <a:prstGeom prst="rect">
            <a:avLst/>
          </a:prstGeom>
          <a:solidFill>
            <a:schemeClr val="tx1"/>
          </a:solidFill>
        </p:spPr>
        <p:txBody>
          <a:bodyPr wrap="square">
            <a:spAutoFit/>
          </a:bodyPr>
          <a:lstStyle/>
          <a:p>
            <a:r>
              <a:rPr lang="en-US" sz="1400" dirty="0">
                <a:latin typeface="Helvetica"/>
                <a:cs typeface="Helvetica"/>
              </a:rPr>
              <a:t>Increasingly synthetic</a:t>
            </a:r>
          </a:p>
          <a:p>
            <a:r>
              <a:rPr lang="en-US" sz="1400" dirty="0">
                <a:latin typeface="Helvetica"/>
                <a:cs typeface="Helvetica"/>
              </a:rPr>
              <a:t>loss of ecosystem services </a:t>
            </a:r>
            <a:endParaRPr lang="en-US" sz="1400" dirty="0"/>
          </a:p>
        </p:txBody>
      </p:sp>
      <p:sp>
        <p:nvSpPr>
          <p:cNvPr id="25" name="Rectangle 24"/>
          <p:cNvSpPr/>
          <p:nvPr/>
        </p:nvSpPr>
        <p:spPr>
          <a:xfrm>
            <a:off x="8631193" y="6543823"/>
            <a:ext cx="2212141" cy="707886"/>
          </a:xfrm>
          <a:prstGeom prst="rect">
            <a:avLst/>
          </a:prstGeom>
        </p:spPr>
        <p:txBody>
          <a:bodyPr wrap="square">
            <a:spAutoFit/>
          </a:bodyPr>
          <a:lstStyle/>
          <a:p>
            <a:r>
              <a:rPr lang="en-US" sz="2000" dirty="0">
                <a:latin typeface="Helvetica" charset="0"/>
                <a:ea typeface="Helvetica" charset="0"/>
                <a:cs typeface="Helvetica" charset="0"/>
              </a:rPr>
              <a:t>environmental </a:t>
            </a:r>
          </a:p>
          <a:p>
            <a:r>
              <a:rPr lang="en-US" sz="2000" dirty="0">
                <a:latin typeface="Helvetica" charset="0"/>
                <a:ea typeface="Helvetica" charset="0"/>
                <a:cs typeface="Helvetica" charset="0"/>
              </a:rPr>
              <a:t>impairment</a:t>
            </a:r>
          </a:p>
        </p:txBody>
      </p:sp>
      <p:sp>
        <p:nvSpPr>
          <p:cNvPr id="26" name="Rectangle 25"/>
          <p:cNvSpPr>
            <a:spLocks noChangeArrowheads="1"/>
          </p:cNvSpPr>
          <p:nvPr/>
        </p:nvSpPr>
        <p:spPr bwMode="auto">
          <a:xfrm>
            <a:off x="5460737" y="1833121"/>
            <a:ext cx="1364476" cy="923330"/>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dirty="0">
                <a:solidFill>
                  <a:srgbClr val="5FF74C"/>
                </a:solidFill>
                <a:latin typeface="Helvetica" charset="0"/>
                <a:ea typeface="Helvetica" charset="0"/>
                <a:cs typeface="Helvetica" charset="0"/>
              </a:rPr>
              <a:t>community </a:t>
            </a:r>
          </a:p>
          <a:p>
            <a:pPr eaLnBrk="0" hangingPunct="0"/>
            <a:r>
              <a:rPr lang="en-US" dirty="0">
                <a:solidFill>
                  <a:srgbClr val="5FF74C"/>
                </a:solidFill>
                <a:latin typeface="Helvetica" charset="0"/>
                <a:ea typeface="Helvetica" charset="0"/>
                <a:cs typeface="Helvetica" charset="0"/>
              </a:rPr>
              <a:t>of plants &amp; </a:t>
            </a:r>
          </a:p>
          <a:p>
            <a:pPr eaLnBrk="0" hangingPunct="0"/>
            <a:r>
              <a:rPr lang="en-US" dirty="0">
                <a:solidFill>
                  <a:srgbClr val="5FF74C"/>
                </a:solidFill>
                <a:latin typeface="Helvetica" charset="0"/>
                <a:ea typeface="Helvetica" charset="0"/>
                <a:cs typeface="Helvetica" charset="0"/>
              </a:rPr>
              <a:t>animals</a:t>
            </a:r>
          </a:p>
        </p:txBody>
      </p:sp>
      <p:sp>
        <p:nvSpPr>
          <p:cNvPr id="27" name="Rectangle 26"/>
          <p:cNvSpPr>
            <a:spLocks noChangeArrowheads="1"/>
          </p:cNvSpPr>
          <p:nvPr/>
        </p:nvSpPr>
        <p:spPr bwMode="auto">
          <a:xfrm>
            <a:off x="5518126" y="5237515"/>
            <a:ext cx="1454244" cy="923330"/>
          </a:xfrm>
          <a:prstGeom prst="rect">
            <a:avLst/>
          </a:prstGeom>
          <a:solidFill>
            <a:schemeClr val="tx1"/>
          </a:solid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pPr eaLnBrk="0" hangingPunct="0"/>
            <a:r>
              <a:rPr lang="en-US" dirty="0">
                <a:solidFill>
                  <a:srgbClr val="5FF74C"/>
                </a:solidFill>
                <a:latin typeface="Helvetica" charset="0"/>
                <a:ea typeface="Helvetica" charset="0"/>
                <a:cs typeface="Helvetica" charset="0"/>
              </a:rPr>
              <a:t>physical </a:t>
            </a:r>
          </a:p>
          <a:p>
            <a:pPr eaLnBrk="0" hangingPunct="0"/>
            <a:r>
              <a:rPr lang="en-US" dirty="0">
                <a:solidFill>
                  <a:srgbClr val="5FF74C"/>
                </a:solidFill>
                <a:latin typeface="Helvetica" charset="0"/>
                <a:ea typeface="Helvetica" charset="0"/>
                <a:cs typeface="Helvetica" charset="0"/>
              </a:rPr>
              <a:t>environment</a:t>
            </a:r>
          </a:p>
          <a:p>
            <a:pPr eaLnBrk="0" hangingPunct="0"/>
            <a:endParaRPr lang="en-US" b="1" dirty="0">
              <a:solidFill>
                <a:srgbClr val="5FF74C"/>
              </a:solidFill>
              <a:latin typeface="Helvetica" charset="0"/>
              <a:ea typeface="Helvetica" charset="0"/>
              <a:cs typeface="Helvetica" charset="0"/>
            </a:endParaRPr>
          </a:p>
        </p:txBody>
      </p:sp>
      <p:sp>
        <p:nvSpPr>
          <p:cNvPr id="28" name="TextBox 27"/>
          <p:cNvSpPr txBox="1"/>
          <p:nvPr/>
        </p:nvSpPr>
        <p:spPr>
          <a:xfrm>
            <a:off x="10251052" y="3690482"/>
            <a:ext cx="1983478" cy="461665"/>
          </a:xfrm>
          <a:prstGeom prst="rect">
            <a:avLst/>
          </a:prstGeom>
          <a:solidFill>
            <a:schemeClr val="tx1"/>
          </a:solidFill>
        </p:spPr>
        <p:txBody>
          <a:bodyPr wrap="square" rtlCol="0">
            <a:spAutoFit/>
          </a:bodyPr>
          <a:lstStyle/>
          <a:p>
            <a:r>
              <a:rPr lang="en-US" sz="2400" dirty="0">
                <a:solidFill>
                  <a:srgbClr val="5FF74C"/>
                </a:solidFill>
                <a:latin typeface="Helvetica" charset="0"/>
                <a:ea typeface="Helvetica" charset="0"/>
                <a:cs typeface="Helvetica" charset="0"/>
              </a:rPr>
              <a:t>ecosystems</a:t>
            </a:r>
          </a:p>
        </p:txBody>
      </p:sp>
      <p:sp>
        <p:nvSpPr>
          <p:cNvPr id="44" name="Rectangle 43"/>
          <p:cNvSpPr/>
          <p:nvPr/>
        </p:nvSpPr>
        <p:spPr>
          <a:xfrm>
            <a:off x="12204607" y="1162063"/>
            <a:ext cx="1582484" cy="2308324"/>
          </a:xfrm>
          <a:prstGeom prst="rect">
            <a:avLst/>
          </a:prstGeom>
          <a:solidFill>
            <a:schemeClr val="tx1"/>
          </a:solidFill>
          <a:ln>
            <a:noFill/>
          </a:ln>
        </p:spPr>
        <p:txBody>
          <a:bodyPr wrap="none">
            <a:spAutoFit/>
          </a:bodyPr>
          <a:lstStyle/>
          <a:p>
            <a:pPr eaLnBrk="0" hangingPunct="0"/>
            <a:r>
              <a:rPr lang="en-US" dirty="0">
                <a:solidFill>
                  <a:schemeClr val="bg1"/>
                </a:solidFill>
                <a:latin typeface="Helvetica" charset="0"/>
                <a:ea typeface="Helvetica" charset="0"/>
                <a:cs typeface="Helvetica" charset="0"/>
              </a:rPr>
              <a:t>human</a:t>
            </a:r>
          </a:p>
          <a:p>
            <a:pPr eaLnBrk="0" hangingPunct="0"/>
            <a:r>
              <a:rPr lang="en-US" dirty="0">
                <a:solidFill>
                  <a:schemeClr val="bg1"/>
                </a:solidFill>
                <a:latin typeface="Helvetica" charset="0"/>
                <a:ea typeface="Helvetica" charset="0"/>
                <a:cs typeface="Helvetica" charset="0"/>
              </a:rPr>
              <a:t>communities</a:t>
            </a: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built</a:t>
            </a: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environment</a:t>
            </a:r>
            <a:r>
              <a:rPr lang="en-US" dirty="0">
                <a:solidFill>
                  <a:srgbClr val="5FF74C"/>
                </a:solidFill>
                <a:latin typeface="Helvetica" charset="0"/>
                <a:ea typeface="Helvetica" charset="0"/>
                <a:cs typeface="Helvetica" charset="0"/>
              </a:rPr>
              <a:t> </a:t>
            </a:r>
          </a:p>
        </p:txBody>
      </p:sp>
      <p:sp>
        <p:nvSpPr>
          <p:cNvPr id="45" name="Rectangle 44"/>
          <p:cNvSpPr/>
          <p:nvPr/>
        </p:nvSpPr>
        <p:spPr>
          <a:xfrm>
            <a:off x="6891115" y="3887082"/>
            <a:ext cx="1132041" cy="954107"/>
          </a:xfrm>
          <a:prstGeom prst="rect">
            <a:avLst/>
          </a:prstGeom>
          <a:solidFill>
            <a:schemeClr val="tx1"/>
          </a:solidFill>
          <a:ln>
            <a:noFill/>
          </a:ln>
        </p:spPr>
        <p:txBody>
          <a:bodyPr wrap="none">
            <a:spAutoFit/>
          </a:bodyPr>
          <a:lstStyle/>
          <a:p>
            <a:pPr eaLnBrk="0" hangingPunct="0"/>
            <a:r>
              <a:rPr lang="en-US" sz="1400" dirty="0">
                <a:latin typeface="Helvetica" charset="0"/>
                <a:ea typeface="Helvetica" charset="0"/>
                <a:cs typeface="Helvetica" charset="0"/>
              </a:rPr>
              <a:t>•structures  </a:t>
            </a:r>
          </a:p>
          <a:p>
            <a:pPr eaLnBrk="0" hangingPunct="0"/>
            <a:r>
              <a:rPr lang="en-US" sz="1400" dirty="0">
                <a:latin typeface="Helvetica" charset="0"/>
                <a:ea typeface="Helvetica" charset="0"/>
                <a:cs typeface="Helvetica" charset="0"/>
              </a:rPr>
              <a:t>•production </a:t>
            </a:r>
          </a:p>
          <a:p>
            <a:pPr eaLnBrk="0" hangingPunct="0"/>
            <a:r>
              <a:rPr lang="en-US" sz="1400" dirty="0">
                <a:latin typeface="Helvetica" charset="0"/>
                <a:ea typeface="Helvetica" charset="0"/>
                <a:cs typeface="Helvetica" charset="0"/>
              </a:rPr>
              <a:t> processes</a:t>
            </a:r>
          </a:p>
          <a:p>
            <a:pPr eaLnBrk="0" hangingPunct="0"/>
            <a:r>
              <a:rPr lang="en-US" sz="1400" dirty="0">
                <a:latin typeface="Helvetica" charset="0"/>
                <a:ea typeface="Helvetica" charset="0"/>
                <a:cs typeface="Helvetica" charset="0"/>
              </a:rPr>
              <a:t>                 </a:t>
            </a:r>
          </a:p>
        </p:txBody>
      </p:sp>
      <p:sp>
        <p:nvSpPr>
          <p:cNvPr id="46" name="Rectangle 45"/>
          <p:cNvSpPr/>
          <p:nvPr/>
        </p:nvSpPr>
        <p:spPr>
          <a:xfrm>
            <a:off x="7887227" y="4022259"/>
            <a:ext cx="1043876" cy="738664"/>
          </a:xfrm>
          <a:prstGeom prst="rect">
            <a:avLst/>
          </a:prstGeom>
          <a:solidFill>
            <a:schemeClr val="tx1"/>
          </a:solidFill>
          <a:ln>
            <a:noFill/>
          </a:ln>
        </p:spPr>
        <p:txBody>
          <a:bodyPr wrap="none">
            <a:spAutoFit/>
          </a:bodyPr>
          <a:lstStyle/>
          <a:p>
            <a:pPr eaLnBrk="0" hangingPunct="0"/>
            <a:r>
              <a:rPr lang="en-US" sz="1400" dirty="0">
                <a:solidFill>
                  <a:srgbClr val="5FF74C"/>
                </a:solidFill>
                <a:latin typeface="Helvetica" charset="0"/>
                <a:ea typeface="Helvetica" charset="0"/>
                <a:cs typeface="Helvetica" charset="0"/>
              </a:rPr>
              <a:t>•</a:t>
            </a:r>
            <a:r>
              <a:rPr lang="en-US" sz="1400" dirty="0">
                <a:latin typeface="Helvetica" charset="0"/>
                <a:ea typeface="Helvetica" charset="0"/>
                <a:cs typeface="Helvetica" charset="0"/>
              </a:rPr>
              <a:t>energy  </a:t>
            </a:r>
          </a:p>
          <a:p>
            <a:pPr eaLnBrk="0" hangingPunct="0"/>
            <a:r>
              <a:rPr lang="en-US" sz="1400" dirty="0">
                <a:latin typeface="Helvetica" charset="0"/>
                <a:ea typeface="Helvetica" charset="0"/>
                <a:cs typeface="Helvetica" charset="0"/>
              </a:rPr>
              <a:t>•artifacts</a:t>
            </a:r>
          </a:p>
          <a:p>
            <a:pPr eaLnBrk="0" hangingPunct="0"/>
            <a:r>
              <a:rPr lang="en-US" sz="1400" dirty="0">
                <a:latin typeface="Helvetica" charset="0"/>
                <a:ea typeface="Helvetica" charset="0"/>
                <a:cs typeface="Helvetica" charset="0"/>
              </a:rPr>
              <a:t>•emissions</a:t>
            </a:r>
          </a:p>
        </p:txBody>
      </p:sp>
      <p:sp>
        <p:nvSpPr>
          <p:cNvPr id="47" name="Left Bracket 46"/>
          <p:cNvSpPr/>
          <p:nvPr/>
        </p:nvSpPr>
        <p:spPr>
          <a:xfrm>
            <a:off x="6893109" y="3934391"/>
            <a:ext cx="62328" cy="729272"/>
          </a:xfrm>
          <a:prstGeom prst="lef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F74C"/>
              </a:solidFill>
            </a:endParaRPr>
          </a:p>
        </p:txBody>
      </p:sp>
      <p:sp>
        <p:nvSpPr>
          <p:cNvPr id="48" name="Left Bracket 47"/>
          <p:cNvSpPr/>
          <p:nvPr/>
        </p:nvSpPr>
        <p:spPr>
          <a:xfrm>
            <a:off x="7926040" y="4086791"/>
            <a:ext cx="62328" cy="729272"/>
          </a:xfrm>
          <a:prstGeom prst="leftBracke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F74C"/>
              </a:solidFill>
            </a:endParaRPr>
          </a:p>
        </p:txBody>
      </p:sp>
      <p:cxnSp>
        <p:nvCxnSpPr>
          <p:cNvPr id="49" name="Straight Connector 48"/>
          <p:cNvCxnSpPr/>
          <p:nvPr/>
        </p:nvCxnSpPr>
        <p:spPr>
          <a:xfrm>
            <a:off x="7816404" y="4379381"/>
            <a:ext cx="13902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0" name="Line 13"/>
          <p:cNvSpPr>
            <a:spLocks noChangeShapeType="1"/>
          </p:cNvSpPr>
          <p:nvPr/>
        </p:nvSpPr>
        <p:spPr bwMode="auto">
          <a:xfrm flipH="1">
            <a:off x="6882717" y="3975869"/>
            <a:ext cx="3322677" cy="1807806"/>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51" name="Line 12"/>
          <p:cNvSpPr>
            <a:spLocks noChangeShapeType="1"/>
          </p:cNvSpPr>
          <p:nvPr/>
        </p:nvSpPr>
        <p:spPr bwMode="auto">
          <a:xfrm flipH="1" flipV="1">
            <a:off x="6740532" y="2139522"/>
            <a:ext cx="3464862" cy="1870197"/>
          </a:xfrm>
          <a:prstGeom prst="line">
            <a:avLst/>
          </a:prstGeom>
          <a:noFill/>
          <a:ln w="28575">
            <a:solidFill>
              <a:srgbClr val="5FF74C"/>
            </a:solidFill>
            <a:prstDash val="solid"/>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5FF74C"/>
              </a:solidFill>
            </a:endParaRPr>
          </a:p>
        </p:txBody>
      </p:sp>
      <p:sp>
        <p:nvSpPr>
          <p:cNvPr id="52" name="Rectangle 51"/>
          <p:cNvSpPr/>
          <p:nvPr/>
        </p:nvSpPr>
        <p:spPr>
          <a:xfrm>
            <a:off x="9507604" y="1999760"/>
            <a:ext cx="459318" cy="327025"/>
          </a:xfrm>
          <a:prstGeom prst="rect">
            <a:avLst/>
          </a:prstGeom>
          <a:noFill/>
          <a:ln w="28575">
            <a:solidFill>
              <a:srgbClr val="5FF74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F74C"/>
              </a:solidFill>
            </a:endParaRPr>
          </a:p>
        </p:txBody>
      </p:sp>
      <p:cxnSp>
        <p:nvCxnSpPr>
          <p:cNvPr id="53" name="Straight Connector 52"/>
          <p:cNvCxnSpPr/>
          <p:nvPr/>
        </p:nvCxnSpPr>
        <p:spPr>
          <a:xfrm>
            <a:off x="9966922" y="2326785"/>
            <a:ext cx="1008060" cy="1496270"/>
          </a:xfrm>
          <a:prstGeom prst="line">
            <a:avLst/>
          </a:prstGeom>
          <a:ln w="38100">
            <a:solidFill>
              <a:schemeClr val="bg1"/>
            </a:solidFill>
            <a:prstDash val="solid"/>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41ED71E2-3458-8347-BC73-AC690195526B}"/>
              </a:ext>
            </a:extLst>
          </p:cNvPr>
          <p:cNvSpPr/>
          <p:nvPr/>
        </p:nvSpPr>
        <p:spPr>
          <a:xfrm>
            <a:off x="0" y="1"/>
            <a:ext cx="12192000" cy="4723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D63B819-BD20-DE45-88C7-6FA342949C20}"/>
              </a:ext>
            </a:extLst>
          </p:cNvPr>
          <p:cNvSpPr txBox="1"/>
          <p:nvPr/>
        </p:nvSpPr>
        <p:spPr>
          <a:xfrm>
            <a:off x="-21015" y="-16020"/>
            <a:ext cx="5129930" cy="461665"/>
          </a:xfrm>
          <a:prstGeom prst="rect">
            <a:avLst/>
          </a:prstGeom>
          <a:noFill/>
        </p:spPr>
        <p:txBody>
          <a:bodyPr wrap="none" rtlCol="0">
            <a:spAutoFit/>
          </a:bodyPr>
          <a:lstStyle/>
          <a:p>
            <a:r>
              <a:rPr lang="en-US" sz="2400" dirty="0">
                <a:solidFill>
                  <a:schemeClr val="bg1"/>
                </a:solidFill>
                <a:latin typeface="Helvetica" pitchFamily="2" charset="0"/>
              </a:rPr>
              <a:t> these interact in very </a:t>
            </a:r>
            <a:r>
              <a:rPr lang="en-US" sz="2400" dirty="0">
                <a:solidFill>
                  <a:srgbClr val="FFFF00"/>
                </a:solidFill>
                <a:latin typeface="Helvetica" pitchFamily="2" charset="0"/>
              </a:rPr>
              <a:t>complex ways</a:t>
            </a:r>
            <a:endParaRPr lang="en-US" sz="2000" dirty="0">
              <a:solidFill>
                <a:srgbClr val="FFFF00"/>
              </a:solidFill>
              <a:latin typeface="Helvetica" pitchFamily="2" charset="0"/>
            </a:endParaRPr>
          </a:p>
        </p:txBody>
      </p:sp>
      <p:sp>
        <p:nvSpPr>
          <p:cNvPr id="55" name="TextBox 54">
            <a:extLst>
              <a:ext uri="{FF2B5EF4-FFF2-40B4-BE49-F238E27FC236}">
                <a16:creationId xmlns:a16="http://schemas.microsoft.com/office/drawing/2014/main" id="{DA7652AE-2CE8-F442-B833-9E2AC9034BD1}"/>
              </a:ext>
            </a:extLst>
          </p:cNvPr>
          <p:cNvSpPr txBox="1"/>
          <p:nvPr/>
        </p:nvSpPr>
        <p:spPr>
          <a:xfrm>
            <a:off x="202319" y="5050089"/>
            <a:ext cx="915635" cy="369332"/>
          </a:xfrm>
          <a:prstGeom prst="rect">
            <a:avLst/>
          </a:prstGeom>
          <a:solidFill>
            <a:srgbClr val="46F226"/>
          </a:solidFill>
          <a:ln w="28575">
            <a:solidFill>
              <a:srgbClr val="FCFCFC"/>
            </a:solidFill>
          </a:ln>
        </p:spPr>
        <p:txBody>
          <a:bodyPr wrap="none" rtlCol="0">
            <a:spAutoFit/>
          </a:bodyPr>
          <a:lstStyle/>
          <a:p>
            <a:r>
              <a:rPr lang="en-US" dirty="0">
                <a:latin typeface="Helvetica" charset="0"/>
                <a:ea typeface="Helvetica" charset="0"/>
                <a:cs typeface="Helvetica" charset="0"/>
              </a:rPr>
              <a:t>climate</a:t>
            </a:r>
          </a:p>
        </p:txBody>
      </p:sp>
      <p:sp>
        <p:nvSpPr>
          <p:cNvPr id="56" name="TextBox 55">
            <a:extLst>
              <a:ext uri="{FF2B5EF4-FFF2-40B4-BE49-F238E27FC236}">
                <a16:creationId xmlns:a16="http://schemas.microsoft.com/office/drawing/2014/main" id="{3B0CF5EE-4639-7543-AE98-69CDBC67723D}"/>
              </a:ext>
            </a:extLst>
          </p:cNvPr>
          <p:cNvSpPr txBox="1"/>
          <p:nvPr/>
        </p:nvSpPr>
        <p:spPr>
          <a:xfrm>
            <a:off x="1295540" y="5908931"/>
            <a:ext cx="992579" cy="369332"/>
          </a:xfrm>
          <a:prstGeom prst="rect">
            <a:avLst/>
          </a:prstGeom>
          <a:solidFill>
            <a:srgbClr val="46F226"/>
          </a:solidFill>
          <a:ln w="28575">
            <a:solidFill>
              <a:schemeClr val="bg1"/>
            </a:solidFill>
          </a:ln>
        </p:spPr>
        <p:txBody>
          <a:bodyPr wrap="none" rtlCol="0">
            <a:spAutoFit/>
          </a:bodyPr>
          <a:lstStyle/>
          <a:p>
            <a:r>
              <a:rPr lang="en-US" dirty="0">
                <a:latin typeface="Helvetica" charset="0"/>
                <a:ea typeface="Helvetica" charset="0"/>
                <a:cs typeface="Helvetica" charset="0"/>
              </a:rPr>
              <a:t>geology</a:t>
            </a:r>
          </a:p>
        </p:txBody>
      </p:sp>
      <p:sp>
        <p:nvSpPr>
          <p:cNvPr id="58" name="TextBox 57">
            <a:extLst>
              <a:ext uri="{FF2B5EF4-FFF2-40B4-BE49-F238E27FC236}">
                <a16:creationId xmlns:a16="http://schemas.microsoft.com/office/drawing/2014/main" id="{D09A2F3A-CC07-B74D-89F2-34A431C4A8F1}"/>
              </a:ext>
            </a:extLst>
          </p:cNvPr>
          <p:cNvSpPr txBox="1"/>
          <p:nvPr/>
        </p:nvSpPr>
        <p:spPr>
          <a:xfrm>
            <a:off x="2840206" y="5908931"/>
            <a:ext cx="646331" cy="369332"/>
          </a:xfrm>
          <a:prstGeom prst="rect">
            <a:avLst/>
          </a:prstGeom>
          <a:solidFill>
            <a:srgbClr val="46F226"/>
          </a:solidFill>
          <a:ln w="28575">
            <a:solidFill>
              <a:schemeClr val="bg1"/>
            </a:solidFill>
          </a:ln>
        </p:spPr>
        <p:txBody>
          <a:bodyPr wrap="none" rtlCol="0">
            <a:spAutoFit/>
          </a:bodyPr>
          <a:lstStyle/>
          <a:p>
            <a:r>
              <a:rPr lang="en-US" dirty="0">
                <a:latin typeface="Helvetica" charset="0"/>
                <a:ea typeface="Helvetica" charset="0"/>
                <a:cs typeface="Helvetica" charset="0"/>
              </a:rPr>
              <a:t>soils</a:t>
            </a:r>
          </a:p>
        </p:txBody>
      </p:sp>
      <p:sp>
        <p:nvSpPr>
          <p:cNvPr id="59" name="TextBox 58">
            <a:extLst>
              <a:ext uri="{FF2B5EF4-FFF2-40B4-BE49-F238E27FC236}">
                <a16:creationId xmlns:a16="http://schemas.microsoft.com/office/drawing/2014/main" id="{096F6EF4-C80C-4E45-91A1-5100DDD90B97}"/>
              </a:ext>
            </a:extLst>
          </p:cNvPr>
          <p:cNvSpPr txBox="1"/>
          <p:nvPr/>
        </p:nvSpPr>
        <p:spPr>
          <a:xfrm>
            <a:off x="150645" y="2025431"/>
            <a:ext cx="2044149" cy="369332"/>
          </a:xfrm>
          <a:prstGeom prst="rect">
            <a:avLst/>
          </a:prstGeom>
          <a:solidFill>
            <a:srgbClr val="46F226"/>
          </a:solidFill>
          <a:ln>
            <a:solidFill>
              <a:srgbClr val="FCFCFC"/>
            </a:solidFill>
          </a:ln>
        </p:spPr>
        <p:txBody>
          <a:bodyPr wrap="none" rtlCol="0">
            <a:spAutoFit/>
          </a:bodyPr>
          <a:lstStyle/>
          <a:p>
            <a:r>
              <a:rPr lang="en-US" dirty="0">
                <a:latin typeface="Helvetica" charset="0"/>
                <a:ea typeface="Helvetica" charset="0"/>
                <a:cs typeface="Helvetica" charset="0"/>
              </a:rPr>
              <a:t>plant communities</a:t>
            </a:r>
          </a:p>
        </p:txBody>
      </p:sp>
      <p:sp>
        <p:nvSpPr>
          <p:cNvPr id="60" name="TextBox 59">
            <a:extLst>
              <a:ext uri="{FF2B5EF4-FFF2-40B4-BE49-F238E27FC236}">
                <a16:creationId xmlns:a16="http://schemas.microsoft.com/office/drawing/2014/main" id="{7AD78B5E-1C14-A64F-9A08-B2D77A6F715D}"/>
              </a:ext>
            </a:extLst>
          </p:cNvPr>
          <p:cNvSpPr txBox="1"/>
          <p:nvPr/>
        </p:nvSpPr>
        <p:spPr>
          <a:xfrm>
            <a:off x="3118700" y="2030297"/>
            <a:ext cx="2223686" cy="369332"/>
          </a:xfrm>
          <a:prstGeom prst="rect">
            <a:avLst/>
          </a:prstGeom>
          <a:solidFill>
            <a:srgbClr val="46F226"/>
          </a:solidFill>
          <a:ln w="28575">
            <a:solidFill>
              <a:srgbClr val="FCFCFC"/>
            </a:solidFill>
          </a:ln>
        </p:spPr>
        <p:txBody>
          <a:bodyPr wrap="none" rtlCol="0">
            <a:spAutoFit/>
          </a:bodyPr>
          <a:lstStyle/>
          <a:p>
            <a:r>
              <a:rPr lang="en-US" dirty="0">
                <a:latin typeface="Helvetica" charset="0"/>
                <a:ea typeface="Helvetica" charset="0"/>
                <a:cs typeface="Helvetica" charset="0"/>
              </a:rPr>
              <a:t>animal communities</a:t>
            </a:r>
          </a:p>
        </p:txBody>
      </p:sp>
      <p:cxnSp>
        <p:nvCxnSpPr>
          <p:cNvPr id="61" name="Straight Arrow Connector 60">
            <a:extLst>
              <a:ext uri="{FF2B5EF4-FFF2-40B4-BE49-F238E27FC236}">
                <a16:creationId xmlns:a16="http://schemas.microsoft.com/office/drawing/2014/main" id="{F10144A4-DC8A-BC43-A93C-EF63732CE0F1}"/>
              </a:ext>
            </a:extLst>
          </p:cNvPr>
          <p:cNvCxnSpPr/>
          <p:nvPr/>
        </p:nvCxnSpPr>
        <p:spPr>
          <a:xfrm>
            <a:off x="2194794" y="2172533"/>
            <a:ext cx="923906" cy="4243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267AF1E-A2F6-9B4D-B814-BC124153DEB2}"/>
              </a:ext>
            </a:extLst>
          </p:cNvPr>
          <p:cNvCxnSpPr/>
          <p:nvPr/>
        </p:nvCxnSpPr>
        <p:spPr>
          <a:xfrm flipV="1">
            <a:off x="1006749" y="2335403"/>
            <a:ext cx="2912031" cy="27073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AA6CA51-0E9E-EB49-9086-178A3780110A}"/>
              </a:ext>
            </a:extLst>
          </p:cNvPr>
          <p:cNvCxnSpPr/>
          <p:nvPr/>
        </p:nvCxnSpPr>
        <p:spPr>
          <a:xfrm flipH="1">
            <a:off x="377469" y="2394763"/>
            <a:ext cx="688455" cy="2692795"/>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DC43BEE-EA60-F547-BBC8-8A384ECBFDD5}"/>
              </a:ext>
            </a:extLst>
          </p:cNvPr>
          <p:cNvCxnSpPr/>
          <p:nvPr/>
        </p:nvCxnSpPr>
        <p:spPr>
          <a:xfrm>
            <a:off x="1108350" y="5329103"/>
            <a:ext cx="683480" cy="579828"/>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D1E4CF6-F11F-064A-AEB5-2C6E96A8B839}"/>
              </a:ext>
            </a:extLst>
          </p:cNvPr>
          <p:cNvCxnSpPr/>
          <p:nvPr/>
        </p:nvCxnSpPr>
        <p:spPr>
          <a:xfrm flipV="1">
            <a:off x="2279245" y="6157392"/>
            <a:ext cx="560961" cy="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A956F03-72F4-314F-AA11-D51E454D83DF}"/>
              </a:ext>
            </a:extLst>
          </p:cNvPr>
          <p:cNvCxnSpPr/>
          <p:nvPr/>
        </p:nvCxnSpPr>
        <p:spPr>
          <a:xfrm flipV="1">
            <a:off x="2288119" y="5396499"/>
            <a:ext cx="1964639" cy="633303"/>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75A7A11-2650-3D44-ACA4-09082C926117}"/>
              </a:ext>
            </a:extLst>
          </p:cNvPr>
          <p:cNvCxnSpPr/>
          <p:nvPr/>
        </p:nvCxnSpPr>
        <p:spPr>
          <a:xfrm>
            <a:off x="1117954" y="5234755"/>
            <a:ext cx="3108707" cy="145803"/>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D088089-EA93-DA4B-B92D-EBFFB59484CD}"/>
              </a:ext>
            </a:extLst>
          </p:cNvPr>
          <p:cNvCxnSpPr/>
          <p:nvPr/>
        </p:nvCxnSpPr>
        <p:spPr>
          <a:xfrm flipV="1">
            <a:off x="3163372" y="2426292"/>
            <a:ext cx="849395" cy="339555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4CB90C2-0916-3C42-9E01-83094DEC0D69}"/>
              </a:ext>
            </a:extLst>
          </p:cNvPr>
          <p:cNvCxnSpPr/>
          <p:nvPr/>
        </p:nvCxnSpPr>
        <p:spPr>
          <a:xfrm>
            <a:off x="1203128" y="5332594"/>
            <a:ext cx="1960244" cy="576337"/>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F933344-4E9A-0A46-B889-E4337ECE8F77}"/>
              </a:ext>
            </a:extLst>
          </p:cNvPr>
          <p:cNvCxnSpPr/>
          <p:nvPr/>
        </p:nvCxnSpPr>
        <p:spPr>
          <a:xfrm flipV="1">
            <a:off x="3466843" y="5619017"/>
            <a:ext cx="759818" cy="468404"/>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E61B3C0-1D67-F547-BAA1-1567122CD91F}"/>
              </a:ext>
            </a:extLst>
          </p:cNvPr>
          <p:cNvCxnSpPr/>
          <p:nvPr/>
        </p:nvCxnSpPr>
        <p:spPr>
          <a:xfrm>
            <a:off x="1172720" y="2394763"/>
            <a:ext cx="1990652" cy="344885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D31F46B-7C74-8A40-B3BB-863CF63BBABA}"/>
              </a:ext>
            </a:extLst>
          </p:cNvPr>
          <p:cNvCxnSpPr/>
          <p:nvPr/>
        </p:nvCxnSpPr>
        <p:spPr>
          <a:xfrm>
            <a:off x="1546362" y="2426292"/>
            <a:ext cx="2702406" cy="26911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2917CEE-46A6-A445-A7DF-E8D45EF66AEB}"/>
              </a:ext>
            </a:extLst>
          </p:cNvPr>
          <p:cNvSpPr txBox="1"/>
          <p:nvPr/>
        </p:nvSpPr>
        <p:spPr>
          <a:xfrm>
            <a:off x="4122130" y="5137128"/>
            <a:ext cx="1300356" cy="646331"/>
          </a:xfrm>
          <a:prstGeom prst="rect">
            <a:avLst/>
          </a:prstGeom>
          <a:solidFill>
            <a:srgbClr val="46F226"/>
          </a:solidFill>
          <a:ln>
            <a:solidFill>
              <a:schemeClr val="bg1"/>
            </a:solidFill>
          </a:ln>
        </p:spPr>
        <p:txBody>
          <a:bodyPr wrap="none" rtlCol="0">
            <a:spAutoFit/>
          </a:bodyPr>
          <a:lstStyle/>
          <a:p>
            <a:r>
              <a:rPr lang="en-US" dirty="0">
                <a:latin typeface="Helvetica" charset="0"/>
                <a:ea typeface="Helvetica" charset="0"/>
                <a:cs typeface="Helvetica" charset="0"/>
              </a:rPr>
              <a:t>hydrologic </a:t>
            </a:r>
          </a:p>
          <a:p>
            <a:r>
              <a:rPr lang="en-US" dirty="0">
                <a:latin typeface="Helvetica" charset="0"/>
                <a:ea typeface="Helvetica" charset="0"/>
                <a:cs typeface="Helvetica" charset="0"/>
              </a:rPr>
              <a:t>processes</a:t>
            </a:r>
          </a:p>
        </p:txBody>
      </p:sp>
      <p:cxnSp>
        <p:nvCxnSpPr>
          <p:cNvPr id="74" name="Straight Arrow Connector 73">
            <a:extLst>
              <a:ext uri="{FF2B5EF4-FFF2-40B4-BE49-F238E27FC236}">
                <a16:creationId xmlns:a16="http://schemas.microsoft.com/office/drawing/2014/main" id="{558C76AA-D0F9-DB48-87B9-9630842600DE}"/>
              </a:ext>
            </a:extLst>
          </p:cNvPr>
          <p:cNvCxnSpPr/>
          <p:nvPr/>
        </p:nvCxnSpPr>
        <p:spPr>
          <a:xfrm>
            <a:off x="4230543" y="2399629"/>
            <a:ext cx="851820" cy="28351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20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 name="Rectangle 43"/>
          <p:cNvSpPr/>
          <p:nvPr/>
        </p:nvSpPr>
        <p:spPr>
          <a:xfrm>
            <a:off x="12204607" y="1162063"/>
            <a:ext cx="1582484" cy="2308324"/>
          </a:xfrm>
          <a:prstGeom prst="rect">
            <a:avLst/>
          </a:prstGeom>
          <a:solidFill>
            <a:schemeClr val="tx1"/>
          </a:solidFill>
          <a:ln>
            <a:noFill/>
          </a:ln>
        </p:spPr>
        <p:txBody>
          <a:bodyPr wrap="none">
            <a:spAutoFit/>
          </a:bodyPr>
          <a:lstStyle/>
          <a:p>
            <a:pPr eaLnBrk="0" hangingPunct="0"/>
            <a:r>
              <a:rPr lang="en-US" dirty="0">
                <a:solidFill>
                  <a:schemeClr val="bg1"/>
                </a:solidFill>
                <a:latin typeface="Helvetica" charset="0"/>
                <a:ea typeface="Helvetica" charset="0"/>
                <a:cs typeface="Helvetica" charset="0"/>
              </a:rPr>
              <a:t>human</a:t>
            </a:r>
          </a:p>
          <a:p>
            <a:pPr eaLnBrk="0" hangingPunct="0"/>
            <a:r>
              <a:rPr lang="en-US" dirty="0">
                <a:solidFill>
                  <a:schemeClr val="bg1"/>
                </a:solidFill>
                <a:latin typeface="Helvetica" charset="0"/>
                <a:ea typeface="Helvetica" charset="0"/>
                <a:cs typeface="Helvetica" charset="0"/>
              </a:rPr>
              <a:t>communities</a:t>
            </a: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built</a:t>
            </a: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environment</a:t>
            </a:r>
            <a:r>
              <a:rPr lang="en-US" dirty="0">
                <a:solidFill>
                  <a:srgbClr val="5FF74C"/>
                </a:solidFill>
                <a:latin typeface="Helvetica" charset="0"/>
                <a:ea typeface="Helvetica" charset="0"/>
                <a:cs typeface="Helvetica" charset="0"/>
              </a:rPr>
              <a:t> </a:t>
            </a:r>
          </a:p>
        </p:txBody>
      </p:sp>
      <p:sp>
        <p:nvSpPr>
          <p:cNvPr id="54" name="Rectangle 53">
            <a:extLst>
              <a:ext uri="{FF2B5EF4-FFF2-40B4-BE49-F238E27FC236}">
                <a16:creationId xmlns:a16="http://schemas.microsoft.com/office/drawing/2014/main" id="{41ED71E2-3458-8347-BC73-AC690195526B}"/>
              </a:ext>
            </a:extLst>
          </p:cNvPr>
          <p:cNvSpPr/>
          <p:nvPr/>
        </p:nvSpPr>
        <p:spPr>
          <a:xfrm>
            <a:off x="7847" y="0"/>
            <a:ext cx="12184154" cy="4616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D63B819-BD20-DE45-88C7-6FA342949C20}"/>
              </a:ext>
            </a:extLst>
          </p:cNvPr>
          <p:cNvSpPr txBox="1"/>
          <p:nvPr/>
        </p:nvSpPr>
        <p:spPr>
          <a:xfrm>
            <a:off x="7846" y="0"/>
            <a:ext cx="12234540" cy="461665"/>
          </a:xfrm>
          <a:prstGeom prst="rect">
            <a:avLst/>
          </a:prstGeom>
          <a:noFill/>
        </p:spPr>
        <p:txBody>
          <a:bodyPr wrap="square" rtlCol="0">
            <a:spAutoFit/>
          </a:bodyPr>
          <a:lstStyle/>
          <a:p>
            <a:r>
              <a:rPr lang="en-US" sz="2400" dirty="0">
                <a:solidFill>
                  <a:schemeClr val="bg1"/>
                </a:solidFill>
                <a:latin typeface="Helvetica" pitchFamily="2" charset="0"/>
              </a:rPr>
              <a:t>creating hybrid ecosystems: the </a:t>
            </a:r>
            <a:r>
              <a:rPr lang="en-US" sz="2400" dirty="0">
                <a:solidFill>
                  <a:srgbClr val="FFFF00"/>
                </a:solidFill>
                <a:latin typeface="Helvetica" pitchFamily="2" charset="0"/>
              </a:rPr>
              <a:t>key ecosystem attributes </a:t>
            </a:r>
            <a:r>
              <a:rPr lang="en-US" sz="2400" dirty="0">
                <a:solidFill>
                  <a:schemeClr val="bg1"/>
                </a:solidFill>
                <a:latin typeface="Helvetica" pitchFamily="2" charset="0"/>
              </a:rPr>
              <a:t>to be emulated and replicated? </a:t>
            </a:r>
            <a:endParaRPr lang="en-US" sz="2000" dirty="0">
              <a:solidFill>
                <a:schemeClr val="bg1"/>
              </a:solidFill>
              <a:latin typeface="Helvetica" pitchFamily="2" charset="0"/>
            </a:endParaRPr>
          </a:p>
        </p:txBody>
      </p:sp>
      <p:sp>
        <p:nvSpPr>
          <p:cNvPr id="3" name="Rectangle 2">
            <a:extLst>
              <a:ext uri="{FF2B5EF4-FFF2-40B4-BE49-F238E27FC236}">
                <a16:creationId xmlns:a16="http://schemas.microsoft.com/office/drawing/2014/main" id="{ADC9C212-231F-8643-9EFD-70A6A3253F61}"/>
              </a:ext>
            </a:extLst>
          </p:cNvPr>
          <p:cNvSpPr/>
          <p:nvPr/>
        </p:nvSpPr>
        <p:spPr>
          <a:xfrm>
            <a:off x="304800" y="1047763"/>
            <a:ext cx="8816340" cy="5262979"/>
          </a:xfrm>
          <a:prstGeom prst="rect">
            <a:avLst/>
          </a:prstGeom>
        </p:spPr>
        <p:txBody>
          <a:bodyPr wrap="square">
            <a:spAutoFit/>
          </a:bodyPr>
          <a:lstStyle/>
          <a:p>
            <a:r>
              <a:rPr lang="en-GB" sz="2800" dirty="0">
                <a:solidFill>
                  <a:schemeClr val="bg1"/>
                </a:solidFill>
                <a:latin typeface="Helvetica" charset="0"/>
                <a:ea typeface="Helvetica" charset="0"/>
                <a:cs typeface="Helvetica" charset="0"/>
              </a:rPr>
              <a:t>• ecosystems biological structure</a:t>
            </a:r>
          </a:p>
          <a:p>
            <a:r>
              <a:rPr lang="en-GB" sz="2800" dirty="0">
                <a:solidFill>
                  <a:schemeClr val="bg1"/>
                </a:solidFill>
                <a:latin typeface="Helvetica" charset="0"/>
                <a:ea typeface="Helvetica" charset="0"/>
                <a:cs typeface="Helvetica" charset="0"/>
              </a:rPr>
              <a:t>• ecosystems biodiversity </a:t>
            </a:r>
          </a:p>
          <a:p>
            <a:r>
              <a:rPr lang="en-GB" sz="2800" dirty="0">
                <a:solidFill>
                  <a:schemeClr val="bg1"/>
                </a:solidFill>
                <a:latin typeface="Helvetica" charset="0"/>
                <a:ea typeface="Helvetica" charset="0"/>
                <a:cs typeface="Helvetica" charset="0"/>
              </a:rPr>
              <a:t>• ecosystems connectivity and nexus</a:t>
            </a:r>
          </a:p>
          <a:p>
            <a:r>
              <a:rPr lang="en-GB" sz="2800" dirty="0">
                <a:solidFill>
                  <a:schemeClr val="bg1"/>
                </a:solidFill>
                <a:latin typeface="Helvetica" charset="0"/>
                <a:ea typeface="Helvetica" charset="0"/>
                <a:cs typeface="Helvetica" charset="0"/>
              </a:rPr>
              <a:t>• ecosystems provision of ecosystem services</a:t>
            </a:r>
          </a:p>
          <a:p>
            <a:r>
              <a:rPr lang="en-GB" sz="2800" dirty="0">
                <a:solidFill>
                  <a:schemeClr val="bg1"/>
                </a:solidFill>
                <a:latin typeface="Helvetica" charset="0"/>
                <a:ea typeface="Helvetica" charset="0"/>
                <a:cs typeface="Helvetica" charset="0"/>
              </a:rPr>
              <a:t>• ecosystems </a:t>
            </a:r>
            <a:r>
              <a:rPr lang="en-GB" sz="2800" dirty="0" err="1">
                <a:solidFill>
                  <a:schemeClr val="bg1"/>
                </a:solidFill>
                <a:latin typeface="Helvetica" charset="0"/>
                <a:ea typeface="Helvetica" charset="0"/>
                <a:cs typeface="Helvetica" charset="0"/>
              </a:rPr>
              <a:t>biointegration</a:t>
            </a:r>
            <a:endParaRPr lang="en-GB" sz="2800" dirty="0">
              <a:solidFill>
                <a:schemeClr val="bg1"/>
              </a:solidFill>
              <a:latin typeface="Helvetica" charset="0"/>
              <a:ea typeface="Helvetica" charset="0"/>
              <a:cs typeface="Helvetica" charset="0"/>
            </a:endParaRPr>
          </a:p>
          <a:p>
            <a:r>
              <a:rPr lang="en-GB" sz="2800" dirty="0">
                <a:solidFill>
                  <a:schemeClr val="bg1"/>
                </a:solidFill>
                <a:latin typeface="Helvetica" charset="0"/>
                <a:ea typeface="Helvetica" charset="0"/>
                <a:cs typeface="Helvetica" charset="0"/>
              </a:rPr>
              <a:t>• ecosystems responsiveness to climate</a:t>
            </a:r>
          </a:p>
          <a:p>
            <a:r>
              <a:rPr lang="en-GB" sz="2800" dirty="0">
                <a:solidFill>
                  <a:schemeClr val="bg1"/>
                </a:solidFill>
                <a:latin typeface="Helvetica" charset="0"/>
                <a:ea typeface="Helvetica" charset="0"/>
                <a:cs typeface="Helvetica" charset="0"/>
              </a:rPr>
              <a:t>• ecosystems use and cycling of materials</a:t>
            </a:r>
          </a:p>
          <a:p>
            <a:r>
              <a:rPr lang="en-GB" sz="2800" dirty="0">
                <a:solidFill>
                  <a:schemeClr val="bg1"/>
                </a:solidFill>
                <a:latin typeface="Helvetica" charset="0"/>
                <a:ea typeface="Helvetica" charset="0"/>
                <a:cs typeface="Helvetica" charset="0"/>
              </a:rPr>
              <a:t>• ecosystems hydrology</a:t>
            </a:r>
          </a:p>
          <a:p>
            <a:r>
              <a:rPr lang="en-GB" sz="2800" dirty="0">
                <a:solidFill>
                  <a:schemeClr val="bg1"/>
                </a:solidFill>
                <a:latin typeface="Helvetica" charset="0"/>
                <a:ea typeface="Helvetica" charset="0"/>
                <a:cs typeface="Helvetica" charset="0"/>
              </a:rPr>
              <a:t>• ecosystems symbiosis</a:t>
            </a:r>
          </a:p>
          <a:p>
            <a:r>
              <a:rPr lang="en-GB" sz="2800" dirty="0">
                <a:solidFill>
                  <a:schemeClr val="bg1"/>
                </a:solidFill>
                <a:latin typeface="Helvetica" charset="0"/>
                <a:ea typeface="Helvetica" charset="0"/>
                <a:cs typeface="Helvetica" charset="0"/>
              </a:rPr>
              <a:t>• ecosystems homeostasis,</a:t>
            </a:r>
          </a:p>
          <a:p>
            <a:r>
              <a:rPr lang="en-GB" sz="2800" dirty="0">
                <a:solidFill>
                  <a:schemeClr val="bg1"/>
                </a:solidFill>
                <a:latin typeface="Helvetica" charset="0"/>
                <a:ea typeface="Helvetica" charset="0"/>
                <a:cs typeface="Helvetica" charset="0"/>
              </a:rPr>
              <a:t>• ecosystems food production</a:t>
            </a:r>
          </a:p>
          <a:p>
            <a:r>
              <a:rPr lang="en-GB" sz="2800" dirty="0">
                <a:solidFill>
                  <a:schemeClr val="bg1"/>
                </a:solidFill>
                <a:latin typeface="Helvetica" charset="0"/>
                <a:ea typeface="Helvetica" charset="0"/>
                <a:cs typeface="Helvetica" charset="0"/>
              </a:rPr>
              <a:t>• ecosystems succession</a:t>
            </a:r>
            <a:endParaRPr lang="en-US" sz="2800" dirty="0">
              <a:latin typeface="Helvetica" charset="0"/>
              <a:ea typeface="Helvetica" charset="0"/>
              <a:cs typeface="Helvetica" charset="0"/>
            </a:endParaRPr>
          </a:p>
        </p:txBody>
      </p:sp>
      <p:sp>
        <p:nvSpPr>
          <p:cNvPr id="52" name="AutoShape 20">
            <a:extLst>
              <a:ext uri="{FF2B5EF4-FFF2-40B4-BE49-F238E27FC236}">
                <a16:creationId xmlns:a16="http://schemas.microsoft.com/office/drawing/2014/main" id="{8F4211AD-775D-6D46-B851-A378B6E25D90}"/>
              </a:ext>
            </a:extLst>
          </p:cNvPr>
          <p:cNvSpPr>
            <a:spLocks/>
          </p:cNvSpPr>
          <p:nvPr/>
        </p:nvSpPr>
        <p:spPr bwMode="auto">
          <a:xfrm>
            <a:off x="7266296" y="1047763"/>
            <a:ext cx="473365" cy="5262979"/>
          </a:xfrm>
          <a:prstGeom prst="rightBracket">
            <a:avLst>
              <a:gd name="adj" fmla="val 72258"/>
            </a:avLst>
          </a:prstGeom>
          <a:noFill/>
          <a:ln w="28575">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6" name="TextBox 5">
            <a:extLst>
              <a:ext uri="{FF2B5EF4-FFF2-40B4-BE49-F238E27FC236}">
                <a16:creationId xmlns:a16="http://schemas.microsoft.com/office/drawing/2014/main" id="{27FA64D5-AA88-744A-8DDC-156511D5B17D}"/>
              </a:ext>
            </a:extLst>
          </p:cNvPr>
          <p:cNvSpPr txBox="1"/>
          <p:nvPr/>
        </p:nvSpPr>
        <p:spPr>
          <a:xfrm>
            <a:off x="7735749" y="3292205"/>
            <a:ext cx="4140877" cy="523220"/>
          </a:xfrm>
          <a:prstGeom prst="rect">
            <a:avLst/>
          </a:prstGeom>
          <a:noFill/>
        </p:spPr>
        <p:txBody>
          <a:bodyPr wrap="none" rtlCol="0">
            <a:spAutoFit/>
          </a:bodyPr>
          <a:lstStyle/>
          <a:p>
            <a:r>
              <a:rPr lang="en-US" sz="2800" dirty="0">
                <a:solidFill>
                  <a:srgbClr val="FFFF00"/>
                </a:solidFill>
                <a:latin typeface="Helvetica" pitchFamily="2" charset="0"/>
              </a:rPr>
              <a:t>key ecosystem attributes</a:t>
            </a:r>
          </a:p>
        </p:txBody>
      </p:sp>
    </p:spTree>
    <p:extLst>
      <p:ext uri="{BB962C8B-B14F-4D97-AF65-F5344CB8AC3E}">
        <p14:creationId xmlns:p14="http://schemas.microsoft.com/office/powerpoint/2010/main" val="216589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 name="Rectangle 43"/>
          <p:cNvSpPr/>
          <p:nvPr/>
        </p:nvSpPr>
        <p:spPr>
          <a:xfrm>
            <a:off x="12204607" y="1162063"/>
            <a:ext cx="1582484" cy="2308324"/>
          </a:xfrm>
          <a:prstGeom prst="rect">
            <a:avLst/>
          </a:prstGeom>
          <a:solidFill>
            <a:schemeClr val="tx1"/>
          </a:solidFill>
          <a:ln>
            <a:noFill/>
          </a:ln>
        </p:spPr>
        <p:txBody>
          <a:bodyPr wrap="none">
            <a:spAutoFit/>
          </a:bodyPr>
          <a:lstStyle/>
          <a:p>
            <a:pPr eaLnBrk="0" hangingPunct="0"/>
            <a:r>
              <a:rPr lang="en-US" dirty="0">
                <a:solidFill>
                  <a:schemeClr val="bg1"/>
                </a:solidFill>
                <a:latin typeface="Helvetica" charset="0"/>
                <a:ea typeface="Helvetica" charset="0"/>
                <a:cs typeface="Helvetica" charset="0"/>
              </a:rPr>
              <a:t>human</a:t>
            </a:r>
          </a:p>
          <a:p>
            <a:pPr eaLnBrk="0" hangingPunct="0"/>
            <a:r>
              <a:rPr lang="en-US" dirty="0">
                <a:solidFill>
                  <a:schemeClr val="bg1"/>
                </a:solidFill>
                <a:latin typeface="Helvetica" charset="0"/>
                <a:ea typeface="Helvetica" charset="0"/>
                <a:cs typeface="Helvetica" charset="0"/>
              </a:rPr>
              <a:t>communities</a:t>
            </a: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endParaRPr lang="en-US" dirty="0">
              <a:solidFill>
                <a:srgbClr val="5FF74C"/>
              </a:solidFill>
              <a:latin typeface="Helvetica" charset="0"/>
              <a:ea typeface="Helvetica" charset="0"/>
              <a:cs typeface="Helvetica" charset="0"/>
            </a:endParaRP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built</a:t>
            </a:r>
          </a:p>
          <a:p>
            <a:pPr eaLnBrk="0" hangingPunct="0"/>
            <a:r>
              <a:rPr lang="en-US" dirty="0">
                <a:solidFill>
                  <a:srgbClr val="5FF74C"/>
                </a:solidFill>
                <a:latin typeface="Helvetica" charset="0"/>
                <a:ea typeface="Helvetica" charset="0"/>
                <a:cs typeface="Helvetica" charset="0"/>
              </a:rPr>
              <a:t> </a:t>
            </a:r>
            <a:r>
              <a:rPr lang="en-US" dirty="0">
                <a:solidFill>
                  <a:schemeClr val="bg1"/>
                </a:solidFill>
                <a:latin typeface="Helvetica" charset="0"/>
                <a:ea typeface="Helvetica" charset="0"/>
                <a:cs typeface="Helvetica" charset="0"/>
              </a:rPr>
              <a:t>environment</a:t>
            </a:r>
            <a:r>
              <a:rPr lang="en-US" dirty="0">
                <a:solidFill>
                  <a:srgbClr val="5FF74C"/>
                </a:solidFill>
                <a:latin typeface="Helvetica" charset="0"/>
                <a:ea typeface="Helvetica" charset="0"/>
                <a:cs typeface="Helvetica" charset="0"/>
              </a:rPr>
              <a:t> </a:t>
            </a:r>
          </a:p>
        </p:txBody>
      </p:sp>
      <p:sp>
        <p:nvSpPr>
          <p:cNvPr id="54" name="Rectangle 53">
            <a:extLst>
              <a:ext uri="{FF2B5EF4-FFF2-40B4-BE49-F238E27FC236}">
                <a16:creationId xmlns:a16="http://schemas.microsoft.com/office/drawing/2014/main" id="{41ED71E2-3458-8347-BC73-AC690195526B}"/>
              </a:ext>
            </a:extLst>
          </p:cNvPr>
          <p:cNvSpPr/>
          <p:nvPr/>
        </p:nvSpPr>
        <p:spPr>
          <a:xfrm>
            <a:off x="7847" y="0"/>
            <a:ext cx="12184154" cy="4616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D63B819-BD20-DE45-88C7-6FA342949C20}"/>
              </a:ext>
            </a:extLst>
          </p:cNvPr>
          <p:cNvSpPr txBox="1"/>
          <p:nvPr/>
        </p:nvSpPr>
        <p:spPr>
          <a:xfrm>
            <a:off x="7846" y="0"/>
            <a:ext cx="12234540" cy="461665"/>
          </a:xfrm>
          <a:prstGeom prst="rect">
            <a:avLst/>
          </a:prstGeom>
          <a:noFill/>
        </p:spPr>
        <p:txBody>
          <a:bodyPr wrap="square" rtlCol="0">
            <a:spAutoFit/>
          </a:bodyPr>
          <a:lstStyle/>
          <a:p>
            <a:r>
              <a:rPr lang="en-US" sz="2400" dirty="0">
                <a:solidFill>
                  <a:schemeClr val="bg1"/>
                </a:solidFill>
                <a:latin typeface="Helvetica" pitchFamily="2" charset="0"/>
              </a:rPr>
              <a:t>creating hybrid ecosystems: the </a:t>
            </a:r>
            <a:r>
              <a:rPr lang="en-US" sz="2400" dirty="0">
                <a:solidFill>
                  <a:srgbClr val="FFFF00"/>
                </a:solidFill>
                <a:latin typeface="Helvetica" pitchFamily="2" charset="0"/>
              </a:rPr>
              <a:t>key ecosystem attributes </a:t>
            </a:r>
            <a:r>
              <a:rPr lang="en-US" sz="2400" dirty="0">
                <a:solidFill>
                  <a:schemeClr val="bg1"/>
                </a:solidFill>
                <a:latin typeface="Helvetica" pitchFamily="2" charset="0"/>
              </a:rPr>
              <a:t>to be emulated and replicated? </a:t>
            </a:r>
            <a:endParaRPr lang="en-US" sz="2000" dirty="0">
              <a:solidFill>
                <a:schemeClr val="bg1"/>
              </a:solidFill>
              <a:latin typeface="Helvetica" pitchFamily="2" charset="0"/>
            </a:endParaRPr>
          </a:p>
        </p:txBody>
      </p:sp>
      <p:sp>
        <p:nvSpPr>
          <p:cNvPr id="3" name="Rectangle 2">
            <a:extLst>
              <a:ext uri="{FF2B5EF4-FFF2-40B4-BE49-F238E27FC236}">
                <a16:creationId xmlns:a16="http://schemas.microsoft.com/office/drawing/2014/main" id="{ADC9C212-231F-8643-9EFD-70A6A3253F61}"/>
              </a:ext>
            </a:extLst>
          </p:cNvPr>
          <p:cNvSpPr/>
          <p:nvPr/>
        </p:nvSpPr>
        <p:spPr>
          <a:xfrm>
            <a:off x="304800" y="1047763"/>
            <a:ext cx="8816340" cy="5262979"/>
          </a:xfrm>
          <a:prstGeom prst="rect">
            <a:avLst/>
          </a:prstGeom>
        </p:spPr>
        <p:txBody>
          <a:bodyPr wrap="square">
            <a:spAutoFit/>
          </a:bodyPr>
          <a:lstStyle/>
          <a:p>
            <a:r>
              <a:rPr lang="en-GB" sz="2800" dirty="0">
                <a:solidFill>
                  <a:schemeClr val="bg1"/>
                </a:solidFill>
                <a:latin typeface="Helvetica" charset="0"/>
                <a:ea typeface="Helvetica" charset="0"/>
                <a:cs typeface="Helvetica" charset="0"/>
              </a:rPr>
              <a:t>• ecosystems biological structure</a:t>
            </a:r>
          </a:p>
          <a:p>
            <a:r>
              <a:rPr lang="en-GB" sz="2800" dirty="0">
                <a:solidFill>
                  <a:schemeClr val="bg1"/>
                </a:solidFill>
                <a:latin typeface="Helvetica" charset="0"/>
                <a:ea typeface="Helvetica" charset="0"/>
                <a:cs typeface="Helvetica" charset="0"/>
              </a:rPr>
              <a:t>• ecosystems biodiversity </a:t>
            </a:r>
          </a:p>
          <a:p>
            <a:r>
              <a:rPr lang="en-GB" sz="2800" dirty="0">
                <a:solidFill>
                  <a:schemeClr val="bg1"/>
                </a:solidFill>
                <a:latin typeface="Helvetica" charset="0"/>
                <a:ea typeface="Helvetica" charset="0"/>
                <a:cs typeface="Helvetica" charset="0"/>
              </a:rPr>
              <a:t>• ecosystems connectivity and nexus</a:t>
            </a:r>
          </a:p>
          <a:p>
            <a:r>
              <a:rPr lang="en-GB" sz="2800" dirty="0">
                <a:solidFill>
                  <a:schemeClr val="bg1"/>
                </a:solidFill>
                <a:latin typeface="Helvetica" charset="0"/>
                <a:ea typeface="Helvetica" charset="0"/>
                <a:cs typeface="Helvetica" charset="0"/>
              </a:rPr>
              <a:t>• ecosystems provision of ecosystem services</a:t>
            </a:r>
          </a:p>
          <a:p>
            <a:r>
              <a:rPr lang="en-GB" sz="2800" dirty="0">
                <a:solidFill>
                  <a:schemeClr val="bg1"/>
                </a:solidFill>
                <a:latin typeface="Helvetica" charset="0"/>
                <a:ea typeface="Helvetica" charset="0"/>
                <a:cs typeface="Helvetica" charset="0"/>
              </a:rPr>
              <a:t>• ecosystems </a:t>
            </a:r>
            <a:r>
              <a:rPr lang="en-GB" sz="2800" dirty="0" err="1">
                <a:solidFill>
                  <a:schemeClr val="bg1"/>
                </a:solidFill>
                <a:latin typeface="Helvetica" charset="0"/>
                <a:ea typeface="Helvetica" charset="0"/>
                <a:cs typeface="Helvetica" charset="0"/>
              </a:rPr>
              <a:t>biointegration</a:t>
            </a:r>
            <a:endParaRPr lang="en-GB" sz="2800" dirty="0">
              <a:solidFill>
                <a:schemeClr val="bg1"/>
              </a:solidFill>
              <a:latin typeface="Helvetica" charset="0"/>
              <a:ea typeface="Helvetica" charset="0"/>
              <a:cs typeface="Helvetica" charset="0"/>
            </a:endParaRPr>
          </a:p>
          <a:p>
            <a:r>
              <a:rPr lang="en-GB" sz="2800" dirty="0">
                <a:solidFill>
                  <a:schemeClr val="bg1"/>
                </a:solidFill>
                <a:latin typeface="Helvetica" charset="0"/>
                <a:ea typeface="Helvetica" charset="0"/>
                <a:cs typeface="Helvetica" charset="0"/>
              </a:rPr>
              <a:t>• ecosystems responsiveness to climate</a:t>
            </a:r>
          </a:p>
          <a:p>
            <a:r>
              <a:rPr lang="en-GB" sz="2800" dirty="0">
                <a:solidFill>
                  <a:schemeClr val="bg1"/>
                </a:solidFill>
                <a:latin typeface="Helvetica" charset="0"/>
                <a:ea typeface="Helvetica" charset="0"/>
                <a:cs typeface="Helvetica" charset="0"/>
              </a:rPr>
              <a:t>• ecosystems use and cycling of materials</a:t>
            </a:r>
          </a:p>
          <a:p>
            <a:r>
              <a:rPr lang="en-GB" sz="2800" dirty="0">
                <a:solidFill>
                  <a:schemeClr val="bg1"/>
                </a:solidFill>
                <a:latin typeface="Helvetica" charset="0"/>
                <a:ea typeface="Helvetica" charset="0"/>
                <a:cs typeface="Helvetica" charset="0"/>
              </a:rPr>
              <a:t>• ecosystems hydrology</a:t>
            </a:r>
          </a:p>
          <a:p>
            <a:r>
              <a:rPr lang="en-GB" sz="2800" dirty="0">
                <a:solidFill>
                  <a:schemeClr val="bg1"/>
                </a:solidFill>
                <a:latin typeface="Helvetica" charset="0"/>
                <a:ea typeface="Helvetica" charset="0"/>
                <a:cs typeface="Helvetica" charset="0"/>
              </a:rPr>
              <a:t>• ecosystems symbiosis</a:t>
            </a:r>
          </a:p>
          <a:p>
            <a:r>
              <a:rPr lang="en-GB" sz="2800" dirty="0">
                <a:solidFill>
                  <a:schemeClr val="bg1"/>
                </a:solidFill>
                <a:latin typeface="Helvetica" charset="0"/>
                <a:ea typeface="Helvetica" charset="0"/>
                <a:cs typeface="Helvetica" charset="0"/>
              </a:rPr>
              <a:t>• ecosystems homeostasis,</a:t>
            </a:r>
          </a:p>
          <a:p>
            <a:r>
              <a:rPr lang="en-GB" sz="2800" dirty="0">
                <a:solidFill>
                  <a:schemeClr val="bg1"/>
                </a:solidFill>
                <a:latin typeface="Helvetica" charset="0"/>
                <a:ea typeface="Helvetica" charset="0"/>
                <a:cs typeface="Helvetica" charset="0"/>
              </a:rPr>
              <a:t>• ecosystems food production</a:t>
            </a:r>
          </a:p>
          <a:p>
            <a:r>
              <a:rPr lang="en-GB" sz="2800" dirty="0">
                <a:solidFill>
                  <a:schemeClr val="bg1"/>
                </a:solidFill>
                <a:latin typeface="Helvetica" charset="0"/>
                <a:ea typeface="Helvetica" charset="0"/>
                <a:cs typeface="Helvetica" charset="0"/>
              </a:rPr>
              <a:t>• ecosystems succession</a:t>
            </a:r>
            <a:endParaRPr lang="en-US" sz="2800" dirty="0">
              <a:latin typeface="Helvetica" charset="0"/>
              <a:ea typeface="Helvetica" charset="0"/>
              <a:cs typeface="Helvetica" charset="0"/>
            </a:endParaRPr>
          </a:p>
        </p:txBody>
      </p:sp>
      <p:sp>
        <p:nvSpPr>
          <p:cNvPr id="52" name="AutoShape 20">
            <a:extLst>
              <a:ext uri="{FF2B5EF4-FFF2-40B4-BE49-F238E27FC236}">
                <a16:creationId xmlns:a16="http://schemas.microsoft.com/office/drawing/2014/main" id="{8F4211AD-775D-6D46-B851-A378B6E25D90}"/>
              </a:ext>
            </a:extLst>
          </p:cNvPr>
          <p:cNvSpPr>
            <a:spLocks/>
          </p:cNvSpPr>
          <p:nvPr/>
        </p:nvSpPr>
        <p:spPr bwMode="auto">
          <a:xfrm>
            <a:off x="7266296" y="1047763"/>
            <a:ext cx="473365" cy="5262979"/>
          </a:xfrm>
          <a:prstGeom prst="rightBracket">
            <a:avLst>
              <a:gd name="adj" fmla="val 72258"/>
            </a:avLst>
          </a:prstGeom>
          <a:noFill/>
          <a:ln w="28575">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6" name="TextBox 5">
            <a:extLst>
              <a:ext uri="{FF2B5EF4-FFF2-40B4-BE49-F238E27FC236}">
                <a16:creationId xmlns:a16="http://schemas.microsoft.com/office/drawing/2014/main" id="{27FA64D5-AA88-744A-8DDC-156511D5B17D}"/>
              </a:ext>
            </a:extLst>
          </p:cNvPr>
          <p:cNvSpPr txBox="1"/>
          <p:nvPr/>
        </p:nvSpPr>
        <p:spPr>
          <a:xfrm>
            <a:off x="7735749" y="3292205"/>
            <a:ext cx="4140877" cy="523220"/>
          </a:xfrm>
          <a:prstGeom prst="rect">
            <a:avLst/>
          </a:prstGeom>
          <a:noFill/>
        </p:spPr>
        <p:txBody>
          <a:bodyPr wrap="none" rtlCol="0">
            <a:spAutoFit/>
          </a:bodyPr>
          <a:lstStyle/>
          <a:p>
            <a:r>
              <a:rPr lang="en-US" sz="2800" dirty="0">
                <a:solidFill>
                  <a:srgbClr val="FFFF00"/>
                </a:solidFill>
                <a:latin typeface="Helvetica" pitchFamily="2" charset="0"/>
              </a:rPr>
              <a:t>key ecosystem attributes</a:t>
            </a:r>
          </a:p>
        </p:txBody>
      </p:sp>
      <p:sp>
        <p:nvSpPr>
          <p:cNvPr id="2" name="Rectangle 1">
            <a:extLst>
              <a:ext uri="{FF2B5EF4-FFF2-40B4-BE49-F238E27FC236}">
                <a16:creationId xmlns:a16="http://schemas.microsoft.com/office/drawing/2014/main" id="{AD78B73F-2B42-A849-BC10-C589E887E09A}"/>
              </a:ext>
            </a:extLst>
          </p:cNvPr>
          <p:cNvSpPr/>
          <p:nvPr/>
        </p:nvSpPr>
        <p:spPr>
          <a:xfrm>
            <a:off x="304800" y="1047764"/>
            <a:ext cx="5580017" cy="46713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52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3" name="Object 22"/>
          <p:cNvGraphicFramePr>
            <a:graphicFrameLocks noChangeAspect="1"/>
          </p:cNvGraphicFramePr>
          <p:nvPr>
            <p:extLst/>
          </p:nvPr>
        </p:nvGraphicFramePr>
        <p:xfrm>
          <a:off x="1546175" y="-400985"/>
          <a:ext cx="9144000" cy="7065818"/>
        </p:xfrm>
        <a:graphic>
          <a:graphicData uri="http://schemas.openxmlformats.org/presentationml/2006/ole">
            <mc:AlternateContent xmlns:mc="http://schemas.openxmlformats.org/markup-compatibility/2006">
              <mc:Choice xmlns:v="urn:schemas-microsoft-com:vml" Requires="v">
                <p:oleObj spid="_x0000_s15425" name="Acrobat Document" r:id="rId4" imgW="10071100" imgH="7785100" progId="">
                  <p:embed/>
                </p:oleObj>
              </mc:Choice>
              <mc:Fallback>
                <p:oleObj name="Acrobat Document" r:id="rId4" imgW="10071100" imgH="7785100" progId="">
                  <p:embed/>
                  <p:pic>
                    <p:nvPicPr>
                      <p:cNvPr id="23"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175" y="-400985"/>
                        <a:ext cx="9144000" cy="706581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4161275" y="2549720"/>
            <a:ext cx="1956900" cy="558386"/>
          </a:xfrm>
          <a:prstGeom prst="rect">
            <a:avLst/>
          </a:prstGeom>
          <a:solidFill>
            <a:schemeClr val="tx1"/>
          </a:solidFill>
        </p:spPr>
        <p:txBody>
          <a:bodyPr wrap="square" lIns="65306" tIns="32653" rIns="65306" bIns="32653" rtlCol="0">
            <a:spAutoFit/>
          </a:bodyPr>
          <a:lstStyle/>
          <a:p>
            <a:pPr algn="ctr"/>
            <a:r>
              <a:rPr lang="en-US" sz="1600" dirty="0">
                <a:solidFill>
                  <a:srgbClr val="FFFFFF"/>
                </a:solidFill>
                <a:latin typeface="Arial" panose="020B0604020202020204" pitchFamily="34" charset="0"/>
                <a:cs typeface="Arial" panose="020B0604020202020204" pitchFamily="34" charset="0"/>
              </a:rPr>
              <a:t>dispersed planting</a:t>
            </a:r>
          </a:p>
          <a:p>
            <a:pPr algn="ctr"/>
            <a:r>
              <a:rPr lang="en-US" sz="1600" dirty="0">
                <a:solidFill>
                  <a:srgbClr val="FFFFFF"/>
                </a:solidFill>
                <a:latin typeface="Arial" panose="020B0604020202020204" pitchFamily="34" charset="0"/>
                <a:cs typeface="Arial" panose="020B0604020202020204" pitchFamily="34" charset="0"/>
              </a:rPr>
              <a:t>“spotty” pattern</a:t>
            </a:r>
          </a:p>
        </p:txBody>
      </p:sp>
      <p:sp>
        <p:nvSpPr>
          <p:cNvPr id="25" name="TextBox 24"/>
          <p:cNvSpPr txBox="1"/>
          <p:nvPr/>
        </p:nvSpPr>
        <p:spPr>
          <a:xfrm>
            <a:off x="6458858" y="2573538"/>
            <a:ext cx="2047980" cy="558386"/>
          </a:xfrm>
          <a:prstGeom prst="rect">
            <a:avLst/>
          </a:prstGeom>
          <a:solidFill>
            <a:schemeClr val="tx1"/>
          </a:solidFill>
        </p:spPr>
        <p:txBody>
          <a:bodyPr wrap="square" lIns="65306" tIns="32653" rIns="65306" bIns="32653" rtlCol="0">
            <a:spAutoFit/>
          </a:bodyPr>
          <a:lstStyle/>
          <a:p>
            <a:pPr algn="ctr"/>
            <a:r>
              <a:rPr lang="en-US" sz="1600">
                <a:solidFill>
                  <a:srgbClr val="FFFFFF"/>
                </a:solidFill>
                <a:latin typeface="Arial" panose="020B0604020202020204" pitchFamily="34" charset="0"/>
                <a:cs typeface="Arial" panose="020B0604020202020204" pitchFamily="34" charset="0"/>
              </a:rPr>
              <a:t>“stepping stones”</a:t>
            </a:r>
          </a:p>
          <a:p>
            <a:pPr algn="ctr"/>
            <a:endParaRPr lang="en-MY" sz="1600">
              <a:solidFill>
                <a:srgbClr val="FFFFFF"/>
              </a:solidFill>
              <a:latin typeface="Arial" panose="020B0604020202020204" pitchFamily="34" charset="0"/>
              <a:cs typeface="Arial" panose="020B0604020202020204" pitchFamily="34" charset="0"/>
            </a:endParaRPr>
          </a:p>
        </p:txBody>
      </p:sp>
      <p:sp>
        <p:nvSpPr>
          <p:cNvPr id="26" name="TextBox 25"/>
          <p:cNvSpPr txBox="1"/>
          <p:nvPr/>
        </p:nvSpPr>
        <p:spPr>
          <a:xfrm>
            <a:off x="8360592" y="2498273"/>
            <a:ext cx="2236793" cy="804608"/>
          </a:xfrm>
          <a:prstGeom prst="rect">
            <a:avLst/>
          </a:prstGeom>
          <a:solidFill>
            <a:schemeClr val="tx1"/>
          </a:solidFill>
        </p:spPr>
        <p:txBody>
          <a:bodyPr wrap="square" lIns="65306" tIns="32653" rIns="65306" bIns="32653" rtlCol="0">
            <a:spAutoFit/>
          </a:bodyPr>
          <a:lstStyle/>
          <a:p>
            <a:pPr algn="ctr"/>
            <a:r>
              <a:rPr lang="en-US" sz="1600">
                <a:solidFill>
                  <a:srgbClr val="FFFFFF"/>
                </a:solidFill>
                <a:latin typeface="Arial" panose="020B0604020202020204" pitchFamily="34" charset="0"/>
                <a:cs typeface="Arial" panose="020B0604020202020204" pitchFamily="34" charset="0"/>
              </a:rPr>
              <a:t>continuous planting</a:t>
            </a:r>
          </a:p>
          <a:p>
            <a:pPr algn="ctr"/>
            <a:r>
              <a:rPr lang="en-US" sz="1600">
                <a:solidFill>
                  <a:srgbClr val="FFFFFF"/>
                </a:solidFill>
                <a:latin typeface="Arial" panose="020B0604020202020204" pitchFamily="34" charset="0"/>
                <a:cs typeface="Arial" panose="020B0604020202020204" pitchFamily="34" charset="0"/>
              </a:rPr>
              <a:t>“corridors and fingers”</a:t>
            </a:r>
          </a:p>
          <a:p>
            <a:pPr algn="ctr"/>
            <a:endParaRPr lang="en-MY" sz="1600">
              <a:solidFill>
                <a:srgbClr val="FFFFFF"/>
              </a:solidFill>
              <a:latin typeface="Arial" panose="020B0604020202020204" pitchFamily="34" charset="0"/>
              <a:cs typeface="Arial" panose="020B0604020202020204" pitchFamily="34" charset="0"/>
            </a:endParaRPr>
          </a:p>
        </p:txBody>
      </p:sp>
      <p:sp>
        <p:nvSpPr>
          <p:cNvPr id="27" name="TextBox 26"/>
          <p:cNvSpPr txBox="1"/>
          <p:nvPr/>
        </p:nvSpPr>
        <p:spPr>
          <a:xfrm>
            <a:off x="2032002" y="5658849"/>
            <a:ext cx="1534367" cy="558386"/>
          </a:xfrm>
          <a:prstGeom prst="rect">
            <a:avLst/>
          </a:prstGeom>
          <a:solidFill>
            <a:schemeClr val="tx1"/>
          </a:solidFill>
        </p:spPr>
        <p:txBody>
          <a:bodyPr wrap="square" lIns="65306" tIns="32653" rIns="65306" bIns="32653" rtlCol="0">
            <a:spAutoFit/>
          </a:bodyPr>
          <a:lstStyle/>
          <a:p>
            <a:pPr algn="ctr"/>
            <a:r>
              <a:rPr lang="en-US" sz="1600" err="1">
                <a:solidFill>
                  <a:srgbClr val="FFFFFF"/>
                </a:solidFill>
                <a:latin typeface="Arial" panose="020B0604020202020204" pitchFamily="34" charset="0"/>
                <a:cs typeface="Arial" panose="020B0604020202020204" pitchFamily="34" charset="0"/>
              </a:rPr>
              <a:t>juxtapositioning</a:t>
            </a:r>
            <a:endParaRPr lang="en-US" sz="1600">
              <a:solidFill>
                <a:srgbClr val="FFFFFF"/>
              </a:solidFill>
              <a:latin typeface="Arial" panose="020B0604020202020204" pitchFamily="34" charset="0"/>
              <a:cs typeface="Arial" panose="020B0604020202020204" pitchFamily="34" charset="0"/>
            </a:endParaRPr>
          </a:p>
          <a:p>
            <a:pPr algn="ctr"/>
            <a:endParaRPr lang="en-MY" sz="1600">
              <a:solidFill>
                <a:srgbClr val="FFFFFF"/>
              </a:solidFill>
              <a:latin typeface="Arial" panose="020B0604020202020204" pitchFamily="34" charset="0"/>
              <a:cs typeface="Arial" panose="020B0604020202020204" pitchFamily="34" charset="0"/>
            </a:endParaRPr>
          </a:p>
        </p:txBody>
      </p:sp>
      <p:sp>
        <p:nvSpPr>
          <p:cNvPr id="28" name="TextBox 27"/>
          <p:cNvSpPr txBox="1"/>
          <p:nvPr/>
        </p:nvSpPr>
        <p:spPr>
          <a:xfrm>
            <a:off x="4240247" y="5650055"/>
            <a:ext cx="1534367" cy="558386"/>
          </a:xfrm>
          <a:prstGeom prst="rect">
            <a:avLst/>
          </a:prstGeom>
          <a:solidFill>
            <a:schemeClr val="tx1"/>
          </a:solidFill>
        </p:spPr>
        <p:txBody>
          <a:bodyPr wrap="square" lIns="65306" tIns="32653" rIns="65306" bIns="32653" rtlCol="0">
            <a:spAutoFit/>
          </a:bodyPr>
          <a:lstStyle/>
          <a:p>
            <a:pPr algn="ctr"/>
            <a:r>
              <a:rPr lang="en-US" sz="1600">
                <a:solidFill>
                  <a:srgbClr val="FFFFFF"/>
                </a:solidFill>
                <a:latin typeface="Arial" panose="020B0604020202020204" pitchFamily="34" charset="0"/>
                <a:cs typeface="Arial" panose="020B0604020202020204" pitchFamily="34" charset="0"/>
              </a:rPr>
              <a:t>Intermixing</a:t>
            </a:r>
          </a:p>
          <a:p>
            <a:pPr algn="ctr"/>
            <a:endParaRPr lang="en-MY" sz="1600">
              <a:solidFill>
                <a:srgbClr val="FFFFFF"/>
              </a:solidFill>
              <a:latin typeface="Arial" panose="020B0604020202020204" pitchFamily="34" charset="0"/>
              <a:cs typeface="Arial" panose="020B0604020202020204" pitchFamily="34" charset="0"/>
            </a:endParaRPr>
          </a:p>
        </p:txBody>
      </p:sp>
      <p:sp>
        <p:nvSpPr>
          <p:cNvPr id="29" name="TextBox 28"/>
          <p:cNvSpPr txBox="1"/>
          <p:nvPr/>
        </p:nvSpPr>
        <p:spPr>
          <a:xfrm>
            <a:off x="6561989" y="5650054"/>
            <a:ext cx="1534367" cy="804608"/>
          </a:xfrm>
          <a:prstGeom prst="rect">
            <a:avLst/>
          </a:prstGeom>
          <a:solidFill>
            <a:schemeClr val="tx1"/>
          </a:solidFill>
        </p:spPr>
        <p:txBody>
          <a:bodyPr wrap="square" lIns="65306" tIns="32653" rIns="65306" bIns="32653" rtlCol="0">
            <a:spAutoFit/>
          </a:bodyPr>
          <a:lstStyle/>
          <a:p>
            <a:pPr algn="ctr"/>
            <a:r>
              <a:rPr lang="en-US" sz="1600">
                <a:solidFill>
                  <a:srgbClr val="FFFFFF"/>
                </a:solidFill>
                <a:latin typeface="Arial" panose="020B0604020202020204" pitchFamily="34" charset="0"/>
                <a:cs typeface="Arial" panose="020B0604020202020204" pitchFamily="34" charset="0"/>
              </a:rPr>
              <a:t>enhanced</a:t>
            </a:r>
          </a:p>
          <a:p>
            <a:pPr algn="ctr"/>
            <a:r>
              <a:rPr lang="en-US" sz="1600">
                <a:solidFill>
                  <a:srgbClr val="FFFFFF"/>
                </a:solidFill>
                <a:latin typeface="Arial" panose="020B0604020202020204" pitchFamily="34" charset="0"/>
                <a:cs typeface="Arial" panose="020B0604020202020204" pitchFamily="34" charset="0"/>
              </a:rPr>
              <a:t>intermixing</a:t>
            </a:r>
          </a:p>
          <a:p>
            <a:pPr algn="ctr"/>
            <a:endParaRPr lang="en-MY" sz="1600">
              <a:solidFill>
                <a:srgbClr val="FFFFFF"/>
              </a:solidFill>
              <a:latin typeface="Arial" panose="020B0604020202020204" pitchFamily="34" charset="0"/>
              <a:cs typeface="Arial" panose="020B0604020202020204" pitchFamily="34" charset="0"/>
            </a:endParaRPr>
          </a:p>
        </p:txBody>
      </p:sp>
      <p:sp>
        <p:nvSpPr>
          <p:cNvPr id="30" name="TextBox 29"/>
          <p:cNvSpPr txBox="1"/>
          <p:nvPr/>
        </p:nvSpPr>
        <p:spPr>
          <a:xfrm>
            <a:off x="8770234" y="5678093"/>
            <a:ext cx="1534367" cy="558386"/>
          </a:xfrm>
          <a:prstGeom prst="rect">
            <a:avLst/>
          </a:prstGeom>
          <a:solidFill>
            <a:schemeClr val="tx1"/>
          </a:solidFill>
        </p:spPr>
        <p:txBody>
          <a:bodyPr wrap="square" lIns="65306" tIns="32653" rIns="65306" bIns="32653" rtlCol="0">
            <a:spAutoFit/>
          </a:bodyPr>
          <a:lstStyle/>
          <a:p>
            <a:pPr algn="ctr"/>
            <a:r>
              <a:rPr lang="en-US" sz="1600">
                <a:solidFill>
                  <a:schemeClr val="bg1"/>
                </a:solidFill>
                <a:latin typeface="Arial" panose="020B0604020202020204" pitchFamily="34" charset="0"/>
                <a:cs typeface="Arial" panose="020B0604020202020204" pitchFamily="34" charset="0"/>
              </a:rPr>
              <a:t>integrating</a:t>
            </a:r>
          </a:p>
          <a:p>
            <a:pPr algn="ctr"/>
            <a:endParaRPr lang="en-MY" sz="160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4716382" y="3252197"/>
            <a:ext cx="612000" cy="2136059"/>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948269" y="3329171"/>
            <a:ext cx="612000" cy="21600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892839" y="670330"/>
            <a:ext cx="1805329" cy="175118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084679" y="691224"/>
            <a:ext cx="1805329" cy="175118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334239" y="708916"/>
            <a:ext cx="1805329" cy="175118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8506839" y="688120"/>
            <a:ext cx="1805329" cy="1751184"/>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047726" y="2506883"/>
            <a:ext cx="1549400" cy="830997"/>
          </a:xfrm>
          <a:prstGeom prst="rect">
            <a:avLst/>
          </a:prstGeom>
          <a:solidFill>
            <a:schemeClr val="tx1"/>
          </a:solidFill>
        </p:spPr>
        <p:txBody>
          <a:bodyPr wrap="square">
            <a:spAutoFit/>
          </a:bodyPr>
          <a:lstStyle/>
          <a:p>
            <a:pPr algn="ctr"/>
            <a:r>
              <a:rPr lang="en-US" sz="1600" dirty="0" err="1">
                <a:solidFill>
                  <a:srgbClr val="FFFFFF"/>
                </a:solidFill>
                <a:latin typeface="Arial" panose="020B0604020202020204" pitchFamily="34" charset="0"/>
                <a:cs typeface="Arial" panose="020B0604020202020204" pitchFamily="34" charset="0"/>
              </a:rPr>
              <a:t>centralised</a:t>
            </a:r>
            <a:r>
              <a:rPr lang="en-US" sz="1600" dirty="0">
                <a:solidFill>
                  <a:srgbClr val="FFFFFF"/>
                </a:solidFill>
                <a:latin typeface="Arial" panose="020B0604020202020204" pitchFamily="34" charset="0"/>
                <a:cs typeface="Arial" panose="020B0604020202020204" pitchFamily="34" charset="0"/>
              </a:rPr>
              <a:t> planting</a:t>
            </a:r>
          </a:p>
          <a:p>
            <a:pPr algn="ctr"/>
            <a:endParaRPr lang="en-US" sz="1600" dirty="0">
              <a:solidFill>
                <a:srgbClr val="FFFFFF"/>
              </a:solidFill>
              <a:latin typeface="Arial" panose="020B0604020202020204" pitchFamily="34" charset="0"/>
              <a:cs typeface="Arial" panose="020B0604020202020204" pitchFamily="34" charset="0"/>
            </a:endParaRPr>
          </a:p>
        </p:txBody>
      </p:sp>
      <p:sp>
        <p:nvSpPr>
          <p:cNvPr id="42" name="Rectangle 245"/>
          <p:cNvSpPr>
            <a:spLocks noChangeArrowheads="1"/>
          </p:cNvSpPr>
          <p:nvPr/>
        </p:nvSpPr>
        <p:spPr bwMode="auto">
          <a:xfrm>
            <a:off x="1524001" y="105490"/>
            <a:ext cx="65" cy="24622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zh-CN" altLang="en-US" sz="1600">
              <a:solidFill>
                <a:schemeClr val="bg1"/>
              </a:solidFill>
            </a:endParaRPr>
          </a:p>
        </p:txBody>
      </p:sp>
      <p:sp>
        <p:nvSpPr>
          <p:cNvPr id="46" name="Rectangle 1"/>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zh-CN" altLang="en-US">
              <a:latin typeface="Arial" panose="020B0604020202020204" pitchFamily="34" charset="0"/>
            </a:endParaRPr>
          </a:p>
        </p:txBody>
      </p:sp>
      <p:sp>
        <p:nvSpPr>
          <p:cNvPr id="48" name="TextBox 47"/>
          <p:cNvSpPr txBox="1"/>
          <p:nvPr/>
        </p:nvSpPr>
        <p:spPr>
          <a:xfrm>
            <a:off x="3179800" y="-101600"/>
            <a:ext cx="253596" cy="461665"/>
          </a:xfrm>
          <a:prstGeom prst="rect">
            <a:avLst/>
          </a:prstGeom>
          <a:noFill/>
        </p:spPr>
        <p:txBody>
          <a:bodyPr wrap="none" rtlCol="0">
            <a:spAutoFit/>
          </a:bodyPr>
          <a:lstStyle/>
          <a:p>
            <a:r>
              <a:rPr lang="en-US" sz="2400">
                <a:solidFill>
                  <a:srgbClr val="FFFFFF"/>
                </a:solidFill>
              </a:rPr>
              <a:t> </a:t>
            </a:r>
          </a:p>
        </p:txBody>
      </p:sp>
      <p:sp>
        <p:nvSpPr>
          <p:cNvPr id="43" name="Rectangle 42"/>
          <p:cNvSpPr/>
          <p:nvPr/>
        </p:nvSpPr>
        <p:spPr>
          <a:xfrm>
            <a:off x="2498720" y="3290685"/>
            <a:ext cx="612000" cy="2097571"/>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8682877" y="954123"/>
            <a:ext cx="1697211" cy="1287054"/>
          </a:xfrm>
          <a:custGeom>
            <a:avLst/>
            <a:gdLst>
              <a:gd name="connsiteX0" fmla="*/ 781878 w 1577008"/>
              <a:gd name="connsiteY0" fmla="*/ 13287 h 1274570"/>
              <a:gd name="connsiteX1" fmla="*/ 728869 w 1577008"/>
              <a:gd name="connsiteY1" fmla="*/ 35 h 1274570"/>
              <a:gd name="connsiteX2" fmla="*/ 662608 w 1577008"/>
              <a:gd name="connsiteY2" fmla="*/ 39791 h 1274570"/>
              <a:gd name="connsiteX3" fmla="*/ 622852 w 1577008"/>
              <a:gd name="connsiteY3" fmla="*/ 53043 h 1274570"/>
              <a:gd name="connsiteX4" fmla="*/ 530087 w 1577008"/>
              <a:gd name="connsiteY4" fmla="*/ 159061 h 1274570"/>
              <a:gd name="connsiteX5" fmla="*/ 503582 w 1577008"/>
              <a:gd name="connsiteY5" fmla="*/ 185565 h 1274570"/>
              <a:gd name="connsiteX6" fmla="*/ 410817 w 1577008"/>
              <a:gd name="connsiteY6" fmla="*/ 278330 h 1274570"/>
              <a:gd name="connsiteX7" fmla="*/ 371060 w 1577008"/>
              <a:gd name="connsiteY7" fmla="*/ 344591 h 1274570"/>
              <a:gd name="connsiteX8" fmla="*/ 344556 w 1577008"/>
              <a:gd name="connsiteY8" fmla="*/ 384348 h 1274570"/>
              <a:gd name="connsiteX9" fmla="*/ 331304 w 1577008"/>
              <a:gd name="connsiteY9" fmla="*/ 424104 h 1274570"/>
              <a:gd name="connsiteX10" fmla="*/ 278295 w 1577008"/>
              <a:gd name="connsiteY10" fmla="*/ 490365 h 1274570"/>
              <a:gd name="connsiteX11" fmla="*/ 251791 w 1577008"/>
              <a:gd name="connsiteY11" fmla="*/ 530121 h 1274570"/>
              <a:gd name="connsiteX12" fmla="*/ 238539 w 1577008"/>
              <a:gd name="connsiteY12" fmla="*/ 569878 h 1274570"/>
              <a:gd name="connsiteX13" fmla="*/ 212034 w 1577008"/>
              <a:gd name="connsiteY13" fmla="*/ 596382 h 1274570"/>
              <a:gd name="connsiteX14" fmla="*/ 185530 w 1577008"/>
              <a:gd name="connsiteY14" fmla="*/ 675895 h 1274570"/>
              <a:gd name="connsiteX15" fmla="*/ 212034 w 1577008"/>
              <a:gd name="connsiteY15" fmla="*/ 781913 h 1274570"/>
              <a:gd name="connsiteX16" fmla="*/ 198782 w 1577008"/>
              <a:gd name="connsiteY16" fmla="*/ 821669 h 1274570"/>
              <a:gd name="connsiteX17" fmla="*/ 185530 w 1577008"/>
              <a:gd name="connsiteY17" fmla="*/ 874678 h 1274570"/>
              <a:gd name="connsiteX18" fmla="*/ 145774 w 1577008"/>
              <a:gd name="connsiteY18" fmla="*/ 901182 h 1274570"/>
              <a:gd name="connsiteX19" fmla="*/ 132521 w 1577008"/>
              <a:gd name="connsiteY19" fmla="*/ 940939 h 1274570"/>
              <a:gd name="connsiteX20" fmla="*/ 79513 w 1577008"/>
              <a:gd name="connsiteY20" fmla="*/ 1007200 h 1274570"/>
              <a:gd name="connsiteX21" fmla="*/ 53008 w 1577008"/>
              <a:gd name="connsiteY21" fmla="*/ 1046956 h 1274570"/>
              <a:gd name="connsiteX22" fmla="*/ 13252 w 1577008"/>
              <a:gd name="connsiteY22" fmla="*/ 1166226 h 1274570"/>
              <a:gd name="connsiteX23" fmla="*/ 0 w 1577008"/>
              <a:gd name="connsiteY23" fmla="*/ 1205982 h 1274570"/>
              <a:gd name="connsiteX24" fmla="*/ 13252 w 1577008"/>
              <a:gd name="connsiteY24" fmla="*/ 1245739 h 1274570"/>
              <a:gd name="connsiteX25" fmla="*/ 159026 w 1577008"/>
              <a:gd name="connsiteY25" fmla="*/ 1245739 h 1274570"/>
              <a:gd name="connsiteX26" fmla="*/ 477078 w 1577008"/>
              <a:gd name="connsiteY26" fmla="*/ 1258991 h 1274570"/>
              <a:gd name="connsiteX27" fmla="*/ 516834 w 1577008"/>
              <a:gd name="connsiteY27" fmla="*/ 1232487 h 1274570"/>
              <a:gd name="connsiteX28" fmla="*/ 556591 w 1577008"/>
              <a:gd name="connsiteY28" fmla="*/ 1219235 h 1274570"/>
              <a:gd name="connsiteX29" fmla="*/ 609600 w 1577008"/>
              <a:gd name="connsiteY29" fmla="*/ 1166226 h 1274570"/>
              <a:gd name="connsiteX30" fmla="*/ 636104 w 1577008"/>
              <a:gd name="connsiteY30" fmla="*/ 1139721 h 1274570"/>
              <a:gd name="connsiteX31" fmla="*/ 689113 w 1577008"/>
              <a:gd name="connsiteY31" fmla="*/ 1073461 h 1274570"/>
              <a:gd name="connsiteX32" fmla="*/ 702365 w 1577008"/>
              <a:gd name="connsiteY32" fmla="*/ 1020452 h 1274570"/>
              <a:gd name="connsiteX33" fmla="*/ 728869 w 1577008"/>
              <a:gd name="connsiteY33" fmla="*/ 940939 h 1274570"/>
              <a:gd name="connsiteX34" fmla="*/ 715617 w 1577008"/>
              <a:gd name="connsiteY34" fmla="*/ 901182 h 1274570"/>
              <a:gd name="connsiteX35" fmla="*/ 689113 w 1577008"/>
              <a:gd name="connsiteY35" fmla="*/ 861426 h 1274570"/>
              <a:gd name="connsiteX36" fmla="*/ 728869 w 1577008"/>
              <a:gd name="connsiteY36" fmla="*/ 768661 h 1274570"/>
              <a:gd name="connsiteX37" fmla="*/ 755374 w 1577008"/>
              <a:gd name="connsiteY37" fmla="*/ 689148 h 1274570"/>
              <a:gd name="connsiteX38" fmla="*/ 781878 w 1577008"/>
              <a:gd name="connsiteY38" fmla="*/ 649391 h 1274570"/>
              <a:gd name="connsiteX39" fmla="*/ 795130 w 1577008"/>
              <a:gd name="connsiteY39" fmla="*/ 609635 h 1274570"/>
              <a:gd name="connsiteX40" fmla="*/ 834887 w 1577008"/>
              <a:gd name="connsiteY40" fmla="*/ 596382 h 1274570"/>
              <a:gd name="connsiteX41" fmla="*/ 848139 w 1577008"/>
              <a:gd name="connsiteY41" fmla="*/ 556626 h 1274570"/>
              <a:gd name="connsiteX42" fmla="*/ 874643 w 1577008"/>
              <a:gd name="connsiteY42" fmla="*/ 530121 h 1274570"/>
              <a:gd name="connsiteX43" fmla="*/ 993913 w 1577008"/>
              <a:gd name="connsiteY43" fmla="*/ 463861 h 1274570"/>
              <a:gd name="connsiteX44" fmla="*/ 1020417 w 1577008"/>
              <a:gd name="connsiteY44" fmla="*/ 437356 h 1274570"/>
              <a:gd name="connsiteX45" fmla="*/ 1099930 w 1577008"/>
              <a:gd name="connsiteY45" fmla="*/ 397600 h 1274570"/>
              <a:gd name="connsiteX46" fmla="*/ 1192695 w 1577008"/>
              <a:gd name="connsiteY46" fmla="*/ 331339 h 1274570"/>
              <a:gd name="connsiteX47" fmla="*/ 1272208 w 1577008"/>
              <a:gd name="connsiteY47" fmla="*/ 238574 h 1274570"/>
              <a:gd name="connsiteX48" fmla="*/ 1298713 w 1577008"/>
              <a:gd name="connsiteY48" fmla="*/ 212069 h 1274570"/>
              <a:gd name="connsiteX49" fmla="*/ 1351721 w 1577008"/>
              <a:gd name="connsiteY49" fmla="*/ 145808 h 1274570"/>
              <a:gd name="connsiteX50" fmla="*/ 1391478 w 1577008"/>
              <a:gd name="connsiteY50" fmla="*/ 132556 h 1274570"/>
              <a:gd name="connsiteX51" fmla="*/ 1417982 w 1577008"/>
              <a:gd name="connsiteY51" fmla="*/ 92800 h 1274570"/>
              <a:gd name="connsiteX52" fmla="*/ 1497495 w 1577008"/>
              <a:gd name="connsiteY52" fmla="*/ 39791 h 1274570"/>
              <a:gd name="connsiteX53" fmla="*/ 1524000 w 1577008"/>
              <a:gd name="connsiteY53" fmla="*/ 13287 h 1274570"/>
              <a:gd name="connsiteX54" fmla="*/ 1577008 w 1577008"/>
              <a:gd name="connsiteY54" fmla="*/ 35 h 127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77008" h="1274570">
                <a:moveTo>
                  <a:pt x="781878" y="13287"/>
                </a:moveTo>
                <a:cubicBezTo>
                  <a:pt x="764208" y="8870"/>
                  <a:pt x="747082" y="35"/>
                  <a:pt x="728869" y="35"/>
                </a:cubicBezTo>
                <a:cubicBezTo>
                  <a:pt x="678816" y="35"/>
                  <a:pt x="697599" y="18797"/>
                  <a:pt x="662608" y="39791"/>
                </a:cubicBezTo>
                <a:cubicBezTo>
                  <a:pt x="650630" y="46978"/>
                  <a:pt x="636104" y="48626"/>
                  <a:pt x="622852" y="53043"/>
                </a:cubicBezTo>
                <a:cubicBezTo>
                  <a:pt x="459355" y="216540"/>
                  <a:pt x="617756" y="49476"/>
                  <a:pt x="530087" y="159061"/>
                </a:cubicBezTo>
                <a:cubicBezTo>
                  <a:pt x="522282" y="168817"/>
                  <a:pt x="511079" y="175570"/>
                  <a:pt x="503582" y="185565"/>
                </a:cubicBezTo>
                <a:cubicBezTo>
                  <a:pt x="432698" y="280077"/>
                  <a:pt x="485235" y="253525"/>
                  <a:pt x="410817" y="278330"/>
                </a:cubicBezTo>
                <a:cubicBezTo>
                  <a:pt x="359050" y="330099"/>
                  <a:pt x="405466" y="275779"/>
                  <a:pt x="371060" y="344591"/>
                </a:cubicBezTo>
                <a:cubicBezTo>
                  <a:pt x="363937" y="358837"/>
                  <a:pt x="351679" y="370102"/>
                  <a:pt x="344556" y="384348"/>
                </a:cubicBezTo>
                <a:cubicBezTo>
                  <a:pt x="338309" y="396842"/>
                  <a:pt x="337551" y="411610"/>
                  <a:pt x="331304" y="424104"/>
                </a:cubicBezTo>
                <a:cubicBezTo>
                  <a:pt x="304109" y="478494"/>
                  <a:pt x="311168" y="449275"/>
                  <a:pt x="278295" y="490365"/>
                </a:cubicBezTo>
                <a:cubicBezTo>
                  <a:pt x="268345" y="502802"/>
                  <a:pt x="260626" y="516869"/>
                  <a:pt x="251791" y="530121"/>
                </a:cubicBezTo>
                <a:cubicBezTo>
                  <a:pt x="247374" y="543373"/>
                  <a:pt x="245726" y="557900"/>
                  <a:pt x="238539" y="569878"/>
                </a:cubicBezTo>
                <a:cubicBezTo>
                  <a:pt x="232111" y="580592"/>
                  <a:pt x="217622" y="585207"/>
                  <a:pt x="212034" y="596382"/>
                </a:cubicBezTo>
                <a:cubicBezTo>
                  <a:pt x="199540" y="621370"/>
                  <a:pt x="185530" y="675895"/>
                  <a:pt x="185530" y="675895"/>
                </a:cubicBezTo>
                <a:cubicBezTo>
                  <a:pt x="195987" y="707267"/>
                  <a:pt x="212034" y="749930"/>
                  <a:pt x="212034" y="781913"/>
                </a:cubicBezTo>
                <a:cubicBezTo>
                  <a:pt x="212034" y="795882"/>
                  <a:pt x="202619" y="808238"/>
                  <a:pt x="198782" y="821669"/>
                </a:cubicBezTo>
                <a:cubicBezTo>
                  <a:pt x="193778" y="839182"/>
                  <a:pt x="195633" y="859523"/>
                  <a:pt x="185530" y="874678"/>
                </a:cubicBezTo>
                <a:cubicBezTo>
                  <a:pt x="176695" y="887930"/>
                  <a:pt x="159026" y="892347"/>
                  <a:pt x="145774" y="901182"/>
                </a:cubicBezTo>
                <a:cubicBezTo>
                  <a:pt x="141356" y="914434"/>
                  <a:pt x="138768" y="928445"/>
                  <a:pt x="132521" y="940939"/>
                </a:cubicBezTo>
                <a:cubicBezTo>
                  <a:pt x="105331" y="995319"/>
                  <a:pt x="112380" y="966116"/>
                  <a:pt x="79513" y="1007200"/>
                </a:cubicBezTo>
                <a:cubicBezTo>
                  <a:pt x="69563" y="1019637"/>
                  <a:pt x="61843" y="1033704"/>
                  <a:pt x="53008" y="1046956"/>
                </a:cubicBezTo>
                <a:lnTo>
                  <a:pt x="13252" y="1166226"/>
                </a:lnTo>
                <a:lnTo>
                  <a:pt x="0" y="1205982"/>
                </a:lnTo>
                <a:cubicBezTo>
                  <a:pt x="4417" y="1219234"/>
                  <a:pt x="1123" y="1238808"/>
                  <a:pt x="13252" y="1245739"/>
                </a:cubicBezTo>
                <a:cubicBezTo>
                  <a:pt x="61605" y="1273369"/>
                  <a:pt x="111162" y="1255312"/>
                  <a:pt x="159026" y="1245739"/>
                </a:cubicBezTo>
                <a:cubicBezTo>
                  <a:pt x="333745" y="1289418"/>
                  <a:pt x="228687" y="1274515"/>
                  <a:pt x="477078" y="1258991"/>
                </a:cubicBezTo>
                <a:cubicBezTo>
                  <a:pt x="490330" y="1250156"/>
                  <a:pt x="502588" y="1239610"/>
                  <a:pt x="516834" y="1232487"/>
                </a:cubicBezTo>
                <a:cubicBezTo>
                  <a:pt x="529328" y="1226240"/>
                  <a:pt x="545224" y="1227354"/>
                  <a:pt x="556591" y="1219235"/>
                </a:cubicBezTo>
                <a:cubicBezTo>
                  <a:pt x="576925" y="1204711"/>
                  <a:pt x="591930" y="1183896"/>
                  <a:pt x="609600" y="1166226"/>
                </a:cubicBezTo>
                <a:cubicBezTo>
                  <a:pt x="618435" y="1157391"/>
                  <a:pt x="629173" y="1150117"/>
                  <a:pt x="636104" y="1139721"/>
                </a:cubicBezTo>
                <a:cubicBezTo>
                  <a:pt x="669539" y="1089569"/>
                  <a:pt x="651346" y="1111227"/>
                  <a:pt x="689113" y="1073461"/>
                </a:cubicBezTo>
                <a:cubicBezTo>
                  <a:pt x="693530" y="1055791"/>
                  <a:pt x="697131" y="1037897"/>
                  <a:pt x="702365" y="1020452"/>
                </a:cubicBezTo>
                <a:cubicBezTo>
                  <a:pt x="710393" y="993692"/>
                  <a:pt x="728869" y="940939"/>
                  <a:pt x="728869" y="940939"/>
                </a:cubicBezTo>
                <a:cubicBezTo>
                  <a:pt x="724452" y="927687"/>
                  <a:pt x="721864" y="913676"/>
                  <a:pt x="715617" y="901182"/>
                </a:cubicBezTo>
                <a:cubicBezTo>
                  <a:pt x="708494" y="886936"/>
                  <a:pt x="691365" y="877193"/>
                  <a:pt x="689113" y="861426"/>
                </a:cubicBezTo>
                <a:cubicBezTo>
                  <a:pt x="684079" y="826189"/>
                  <a:pt x="711630" y="794519"/>
                  <a:pt x="728869" y="768661"/>
                </a:cubicBezTo>
                <a:cubicBezTo>
                  <a:pt x="737704" y="742157"/>
                  <a:pt x="739877" y="712394"/>
                  <a:pt x="755374" y="689148"/>
                </a:cubicBezTo>
                <a:cubicBezTo>
                  <a:pt x="764209" y="675896"/>
                  <a:pt x="774755" y="663637"/>
                  <a:pt x="781878" y="649391"/>
                </a:cubicBezTo>
                <a:cubicBezTo>
                  <a:pt x="788125" y="636897"/>
                  <a:pt x="785253" y="619512"/>
                  <a:pt x="795130" y="609635"/>
                </a:cubicBezTo>
                <a:cubicBezTo>
                  <a:pt x="805008" y="599757"/>
                  <a:pt x="821635" y="600800"/>
                  <a:pt x="834887" y="596382"/>
                </a:cubicBezTo>
                <a:cubicBezTo>
                  <a:pt x="839304" y="583130"/>
                  <a:pt x="840952" y="568604"/>
                  <a:pt x="848139" y="556626"/>
                </a:cubicBezTo>
                <a:cubicBezTo>
                  <a:pt x="854567" y="545912"/>
                  <a:pt x="864648" y="537618"/>
                  <a:pt x="874643" y="530121"/>
                </a:cubicBezTo>
                <a:cubicBezTo>
                  <a:pt x="947550" y="475441"/>
                  <a:pt x="931931" y="484521"/>
                  <a:pt x="993913" y="463861"/>
                </a:cubicBezTo>
                <a:cubicBezTo>
                  <a:pt x="1002748" y="455026"/>
                  <a:pt x="1009703" y="443784"/>
                  <a:pt x="1020417" y="437356"/>
                </a:cubicBezTo>
                <a:cubicBezTo>
                  <a:pt x="1098805" y="390323"/>
                  <a:pt x="1021733" y="464626"/>
                  <a:pt x="1099930" y="397600"/>
                </a:cubicBezTo>
                <a:cubicBezTo>
                  <a:pt x="1179967" y="328997"/>
                  <a:pt x="1119645" y="355689"/>
                  <a:pt x="1192695" y="331339"/>
                </a:cubicBezTo>
                <a:cubicBezTo>
                  <a:pt x="1320300" y="203734"/>
                  <a:pt x="1191476" y="339489"/>
                  <a:pt x="1272208" y="238574"/>
                </a:cubicBezTo>
                <a:cubicBezTo>
                  <a:pt x="1280013" y="228817"/>
                  <a:pt x="1290908" y="221826"/>
                  <a:pt x="1298713" y="212069"/>
                </a:cubicBezTo>
                <a:cubicBezTo>
                  <a:pt x="1315379" y="191236"/>
                  <a:pt x="1327110" y="160575"/>
                  <a:pt x="1351721" y="145808"/>
                </a:cubicBezTo>
                <a:cubicBezTo>
                  <a:pt x="1363699" y="138621"/>
                  <a:pt x="1378226" y="136973"/>
                  <a:pt x="1391478" y="132556"/>
                </a:cubicBezTo>
                <a:cubicBezTo>
                  <a:pt x="1400313" y="119304"/>
                  <a:pt x="1405996" y="103288"/>
                  <a:pt x="1417982" y="92800"/>
                </a:cubicBezTo>
                <a:cubicBezTo>
                  <a:pt x="1441955" y="71824"/>
                  <a:pt x="1474970" y="62315"/>
                  <a:pt x="1497495" y="39791"/>
                </a:cubicBezTo>
                <a:cubicBezTo>
                  <a:pt x="1506330" y="30956"/>
                  <a:pt x="1513286" y="19715"/>
                  <a:pt x="1524000" y="13287"/>
                </a:cubicBezTo>
                <a:cubicBezTo>
                  <a:pt x="1548415" y="-1362"/>
                  <a:pt x="1555964" y="35"/>
                  <a:pt x="1577008" y="35"/>
                </a:cubicBezTo>
              </a:path>
            </a:pathLst>
          </a:cu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04281" y="-1545279"/>
            <a:ext cx="9270888" cy="523220"/>
          </a:xfrm>
          <a:prstGeom prst="rect">
            <a:avLst/>
          </a:prstGeom>
          <a:solidFill>
            <a:srgbClr val="FF0000"/>
          </a:solidFill>
        </p:spPr>
        <p:txBody>
          <a:bodyPr wrap="square" rtlCol="0">
            <a:spAutoFit/>
          </a:bodyPr>
          <a:lstStyle/>
          <a:p>
            <a:r>
              <a:rPr lang="en-US" sz="2800" dirty="0">
                <a:solidFill>
                  <a:schemeClr val="bg1"/>
                </a:solidFill>
                <a:latin typeface="Helvetica" charset="0"/>
                <a:ea typeface="Helvetica" charset="0"/>
                <a:cs typeface="Helvetica" charset="0"/>
              </a:rPr>
              <a:t>augment built systems with biotic constituents as habitats</a:t>
            </a:r>
          </a:p>
        </p:txBody>
      </p:sp>
      <p:cxnSp>
        <p:nvCxnSpPr>
          <p:cNvPr id="4" name="Straight Connector 3"/>
          <p:cNvCxnSpPr/>
          <p:nvPr/>
        </p:nvCxnSpPr>
        <p:spPr>
          <a:xfrm>
            <a:off x="9401908" y="1195754"/>
            <a:ext cx="281354" cy="328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058400" y="903324"/>
            <a:ext cx="122016" cy="133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9775169" y="1026007"/>
            <a:ext cx="275364" cy="2211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174399" y="1714510"/>
            <a:ext cx="283467" cy="2719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9174400" y="1258280"/>
            <a:ext cx="235103" cy="1991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F2909DB-09C1-F646-B49E-F8CB1CD83950}"/>
              </a:ext>
            </a:extLst>
          </p:cNvPr>
          <p:cNvSpPr/>
          <p:nvPr/>
        </p:nvSpPr>
        <p:spPr>
          <a:xfrm>
            <a:off x="0" y="0"/>
            <a:ext cx="12192000" cy="40730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037CBA10-5E77-734E-84FC-5F912383B642}"/>
              </a:ext>
            </a:extLst>
          </p:cNvPr>
          <p:cNvSpPr txBox="1"/>
          <p:nvPr/>
        </p:nvSpPr>
        <p:spPr>
          <a:xfrm>
            <a:off x="230318" y="-23078"/>
            <a:ext cx="11449986" cy="400110"/>
          </a:xfrm>
          <a:prstGeom prst="rect">
            <a:avLst/>
          </a:prstGeom>
          <a:noFill/>
        </p:spPr>
        <p:txBody>
          <a:bodyPr wrap="square" rtlCol="0">
            <a:spAutoFit/>
          </a:bodyPr>
          <a:lstStyle/>
          <a:p>
            <a:r>
              <a:rPr lang="en-US" sz="2000" dirty="0">
                <a:solidFill>
                  <a:schemeClr val="bg1"/>
                </a:solidFill>
                <a:latin typeface="Helvetica" pitchFamily="2" charset="0"/>
              </a:rPr>
              <a:t>provision of ecosystem </a:t>
            </a:r>
            <a:r>
              <a:rPr lang="en-US" sz="2000" dirty="0" err="1">
                <a:solidFill>
                  <a:schemeClr val="bg1"/>
                </a:solidFill>
                <a:latin typeface="Helvetica" pitchFamily="2" charset="0"/>
              </a:rPr>
              <a:t>servces</a:t>
            </a:r>
            <a:r>
              <a:rPr lang="en-US" sz="2000" dirty="0">
                <a:solidFill>
                  <a:schemeClr val="bg1"/>
                </a:solidFill>
                <a:latin typeface="Helvetica" pitchFamily="2" charset="0"/>
              </a:rPr>
              <a:t> </a:t>
            </a:r>
            <a:r>
              <a:rPr lang="en-US" sz="2000" dirty="0">
                <a:solidFill>
                  <a:srgbClr val="FFFF00"/>
                </a:solidFill>
                <a:latin typeface="Helvetica" pitchFamily="2" charset="0"/>
              </a:rPr>
              <a:t>by augmenting </a:t>
            </a:r>
            <a:r>
              <a:rPr lang="en-US" sz="2000" dirty="0">
                <a:solidFill>
                  <a:schemeClr val="bg1"/>
                </a:solidFill>
                <a:latin typeface="Helvetica" pitchFamily="2" charset="0"/>
              </a:rPr>
              <a:t>the </a:t>
            </a:r>
            <a:r>
              <a:rPr lang="en-US" sz="2000" dirty="0" err="1">
                <a:solidFill>
                  <a:schemeClr val="bg1"/>
                </a:solidFill>
                <a:latin typeface="Helvetica" pitchFamily="2" charset="0"/>
              </a:rPr>
              <a:t>buiil</a:t>
            </a:r>
            <a:r>
              <a:rPr lang="en-US" sz="2000" dirty="0">
                <a:solidFill>
                  <a:schemeClr val="bg1"/>
                </a:solidFill>
                <a:latin typeface="Helvetica" pitchFamily="2" charset="0"/>
              </a:rPr>
              <a:t> environment </a:t>
            </a:r>
          </a:p>
        </p:txBody>
      </p:sp>
      <p:cxnSp>
        <p:nvCxnSpPr>
          <p:cNvPr id="47" name="Straight Connector 46">
            <a:extLst>
              <a:ext uri="{FF2B5EF4-FFF2-40B4-BE49-F238E27FC236}">
                <a16:creationId xmlns:a16="http://schemas.microsoft.com/office/drawing/2014/main" id="{9D89C1A7-CFB4-464A-84A1-7B77A5759614}"/>
              </a:ext>
            </a:extLst>
          </p:cNvPr>
          <p:cNvCxnSpPr>
            <a:cxnSpLocks/>
          </p:cNvCxnSpPr>
          <p:nvPr/>
        </p:nvCxnSpPr>
        <p:spPr>
          <a:xfrm>
            <a:off x="9510880" y="1259432"/>
            <a:ext cx="275364" cy="2211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D29453-18D7-9C47-B511-0B5E73608187}"/>
              </a:ext>
            </a:extLst>
          </p:cNvPr>
          <p:cNvCxnSpPr/>
          <p:nvPr/>
        </p:nvCxnSpPr>
        <p:spPr>
          <a:xfrm flipH="1" flipV="1">
            <a:off x="9409812" y="972774"/>
            <a:ext cx="235103" cy="1991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8D04421-8FEF-3743-B752-7B40E3DF2FD2}"/>
              </a:ext>
            </a:extLst>
          </p:cNvPr>
          <p:cNvCxnSpPr>
            <a:cxnSpLocks/>
          </p:cNvCxnSpPr>
          <p:nvPr/>
        </p:nvCxnSpPr>
        <p:spPr>
          <a:xfrm>
            <a:off x="9008012" y="1444135"/>
            <a:ext cx="255820" cy="2157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00D0E4-D35E-FD46-8BD2-A8E5A30978F8}"/>
              </a:ext>
            </a:extLst>
          </p:cNvPr>
          <p:cNvCxnSpPr>
            <a:cxnSpLocks/>
          </p:cNvCxnSpPr>
          <p:nvPr/>
        </p:nvCxnSpPr>
        <p:spPr>
          <a:xfrm>
            <a:off x="9021611" y="1977844"/>
            <a:ext cx="206517" cy="188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26013C-FDF7-CA40-B962-D787FF82820D}"/>
              </a:ext>
            </a:extLst>
          </p:cNvPr>
          <p:cNvCxnSpPr>
            <a:cxnSpLocks/>
          </p:cNvCxnSpPr>
          <p:nvPr/>
        </p:nvCxnSpPr>
        <p:spPr>
          <a:xfrm>
            <a:off x="8914704" y="1707160"/>
            <a:ext cx="206517" cy="188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9C434B-5F03-B74D-972F-B3DB82C8E1BA}"/>
              </a:ext>
            </a:extLst>
          </p:cNvPr>
          <p:cNvSpPr txBox="1"/>
          <p:nvPr/>
        </p:nvSpPr>
        <p:spPr>
          <a:xfrm>
            <a:off x="10318680" y="1002656"/>
            <a:ext cx="1918923" cy="923330"/>
          </a:xfrm>
          <a:prstGeom prst="rect">
            <a:avLst/>
          </a:prstGeom>
          <a:noFill/>
        </p:spPr>
        <p:txBody>
          <a:bodyPr wrap="none" rtlCol="0">
            <a:spAutoFit/>
          </a:bodyPr>
          <a:lstStyle/>
          <a:p>
            <a:r>
              <a:rPr lang="en-US" dirty="0">
                <a:solidFill>
                  <a:schemeClr val="bg1"/>
                </a:solidFill>
              </a:rPr>
              <a:t>close weaving of</a:t>
            </a:r>
          </a:p>
          <a:p>
            <a:r>
              <a:rPr lang="en-US" dirty="0">
                <a:solidFill>
                  <a:schemeClr val="bg1"/>
                </a:solidFill>
              </a:rPr>
              <a:t>biotic constituents</a:t>
            </a:r>
          </a:p>
          <a:p>
            <a:r>
              <a:rPr lang="en-US" dirty="0">
                <a:solidFill>
                  <a:schemeClr val="bg1"/>
                </a:solidFill>
              </a:rPr>
              <a:t>Into urban fabric</a:t>
            </a:r>
          </a:p>
        </p:txBody>
      </p:sp>
    </p:spTree>
    <p:extLst>
      <p:ext uri="{BB962C8B-B14F-4D97-AF65-F5344CB8AC3E}">
        <p14:creationId xmlns:p14="http://schemas.microsoft.com/office/powerpoint/2010/main" val="3342614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key </a:t>
            </a:r>
            <a:r>
              <a:rPr lang="en-US" sz="4900" dirty="0" err="1">
                <a:solidFill>
                  <a:schemeClr val="bg1"/>
                </a:solidFill>
                <a:latin typeface="Helvetica" pitchFamily="2" charset="0"/>
              </a:rPr>
              <a:t>factors</a:t>
            </a:r>
            <a:r>
              <a:rPr lang="en-US" sz="3100" dirty="0" err="1">
                <a:solidFill>
                  <a:srgbClr val="00B0F0"/>
                </a:solidFill>
                <a:latin typeface="Helvetica" pitchFamily="2" charset="0"/>
              </a:rPr>
              <a:t>m</a:t>
            </a:r>
            <a:br>
              <a:rPr lang="en-US" sz="4900" dirty="0">
                <a:solidFill>
                  <a:schemeClr val="bg1"/>
                </a:solidFill>
                <a:latin typeface="Helvetica" pitchFamily="2" charset="0"/>
              </a:rPr>
            </a:br>
            <a:r>
              <a:rPr lang="en-US" sz="3600" dirty="0">
                <a:solidFill>
                  <a:srgbClr val="FFFF00"/>
                </a:solidFill>
                <a:latin typeface="Helvetica" pitchFamily="2" charset="0"/>
              </a:rPr>
              <a:t>• resilience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biointegration</a:t>
            </a:r>
            <a:r>
              <a:rPr lang="en-US" sz="3600" dirty="0">
                <a:solidFill>
                  <a:srgbClr val="FFFF00"/>
                </a:solidFill>
                <a:latin typeface="Helvetica" pitchFamily="2" charset="0"/>
              </a:rPr>
              <a:t> </a:t>
            </a:r>
            <a:r>
              <a:rPr lang="en-US" sz="3600" dirty="0">
                <a:solidFill>
                  <a:schemeClr val="bg1"/>
                </a:solidFill>
                <a:latin typeface="Helvetica" pitchFamily="2" charset="0"/>
              </a:rPr>
              <a:t>-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ecocentricity</a:t>
            </a:r>
            <a:r>
              <a:rPr lang="en-US" sz="3600" dirty="0">
                <a:solidFill>
                  <a:srgbClr val="FFFF00"/>
                </a:solidFill>
                <a:latin typeface="Helvetica" pitchFamily="2" charset="0"/>
              </a:rPr>
              <a:t> </a:t>
            </a:r>
            <a:r>
              <a:rPr lang="en-US" sz="3600" dirty="0">
                <a:solidFill>
                  <a:schemeClr val="bg1"/>
                </a:solidFill>
                <a:latin typeface="Helvetica" pitchFamily="2" charset="0"/>
              </a:rPr>
              <a:t>-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rgbClr val="FFFF00"/>
                </a:solidFill>
                <a:latin typeface="Helvetica" pitchFamily="2" charset="0"/>
              </a:rPr>
              <a:t>• infrastructure </a:t>
            </a:r>
            <a:r>
              <a:rPr lang="en-US" sz="3600" dirty="0">
                <a:solidFill>
                  <a:schemeClr val="bg1"/>
                </a:solidFill>
                <a:latin typeface="Helvetica" pitchFamily="2" charset="0"/>
              </a:rPr>
              <a:t>-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rgbClr val="FFFF00"/>
                </a:solidFill>
                <a:latin typeface="Helvetica" pitchFamily="2" charset="0"/>
              </a:rPr>
              <a:t>• constructed ecosystems </a:t>
            </a:r>
            <a:r>
              <a:rPr lang="en-US" sz="3600" dirty="0">
                <a:solidFill>
                  <a:schemeClr val="bg1"/>
                </a:solidFill>
                <a:latin typeface="Helvetica" pitchFamily="2" charset="0"/>
              </a:rPr>
              <a:t>-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rgbClr val="FFFF00"/>
                </a:solidFill>
                <a:latin typeface="Helvetica" pitchFamily="2" charset="0"/>
              </a:rPr>
              <a:t>• ecosystem services </a:t>
            </a:r>
            <a:r>
              <a:rPr lang="en-US" sz="3600" dirty="0">
                <a:solidFill>
                  <a:schemeClr val="bg1"/>
                </a:solidFill>
                <a:latin typeface="Helvetica" pitchFamily="2" charset="0"/>
              </a:rPr>
              <a:t>-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
        <p:nvSpPr>
          <p:cNvPr id="3" name="Rectangle 2">
            <a:extLst>
              <a:ext uri="{FF2B5EF4-FFF2-40B4-BE49-F238E27FC236}">
                <a16:creationId xmlns:a16="http://schemas.microsoft.com/office/drawing/2014/main" id="{CB239635-F1F0-434F-8550-E8B9A8A77607}"/>
              </a:ext>
            </a:extLst>
          </p:cNvPr>
          <p:cNvSpPr/>
          <p:nvPr/>
        </p:nvSpPr>
        <p:spPr>
          <a:xfrm>
            <a:off x="129319" y="5373201"/>
            <a:ext cx="11812249" cy="92939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14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 name="Rectangle 80"/>
          <p:cNvSpPr/>
          <p:nvPr/>
        </p:nvSpPr>
        <p:spPr>
          <a:xfrm>
            <a:off x="177840" y="444337"/>
            <a:ext cx="4576045" cy="6555641"/>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production of </a:t>
            </a:r>
            <a:r>
              <a:rPr lang="en-US" sz="2000" dirty="0">
                <a:solidFill>
                  <a:srgbClr val="FFFF00"/>
                </a:solidFill>
                <a:latin typeface="Helvetica" charset="0"/>
                <a:ea typeface="Calibri" charset="0"/>
                <a:cs typeface="Times New Roman" charset="0"/>
              </a:rPr>
              <a:t>oxygen</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biological and  </a:t>
            </a:r>
          </a:p>
          <a:p>
            <a:r>
              <a:rPr lang="en-US" sz="2000" dirty="0">
                <a:solidFill>
                  <a:schemeClr val="bg1"/>
                </a:solidFill>
                <a:latin typeface="Helvetica" charset="0"/>
                <a:ea typeface="Calibri" charset="0"/>
                <a:cs typeface="Times New Roman" charset="0"/>
              </a:rPr>
              <a:t>  </a:t>
            </a:r>
            <a:r>
              <a:rPr lang="en-US" sz="2000" dirty="0">
                <a:solidFill>
                  <a:srgbClr val="FFFF00"/>
                </a:solidFill>
                <a:latin typeface="Helvetica" charset="0"/>
                <a:ea typeface="Calibri" charset="0"/>
                <a:cs typeface="Times New Roman" charset="0"/>
              </a:rPr>
              <a:t>genetic diversity</a:t>
            </a:r>
            <a:endParaRPr lang="en-US" sz="2000" dirty="0">
              <a:solidFill>
                <a:srgbClr val="FFFF00"/>
              </a:solidFill>
              <a:latin typeface="Calibri" charset="0"/>
              <a:ea typeface="Calibri" charset="0"/>
              <a:cs typeface="Times New Roman" charset="0"/>
            </a:endParaRPr>
          </a:p>
          <a:p>
            <a:r>
              <a:rPr lang="en-US" sz="2000" dirty="0">
                <a:solidFill>
                  <a:srgbClr val="FFC000"/>
                </a:solidFill>
                <a:latin typeface="Helvetica" charset="0"/>
                <a:ea typeface="Calibri" charset="0"/>
                <a:cs typeface="Times New Roman" charset="0"/>
              </a:rPr>
              <a:t>• </a:t>
            </a:r>
            <a:r>
              <a:rPr lang="en-US" sz="2000" dirty="0">
                <a:solidFill>
                  <a:schemeClr val="bg1"/>
                </a:solidFill>
                <a:latin typeface="Helvetica" charset="0"/>
                <a:ea typeface="Calibri" charset="0"/>
                <a:cs typeface="Times New Roman" charset="0"/>
              </a:rPr>
              <a:t>purification of </a:t>
            </a:r>
            <a:r>
              <a:rPr lang="en-US" sz="2000" dirty="0">
                <a:solidFill>
                  <a:srgbClr val="FFFF00"/>
                </a:solidFill>
                <a:latin typeface="Helvetica" charset="0"/>
                <a:ea typeface="Calibri" charset="0"/>
                <a:cs typeface="Times New Roman" charset="0"/>
              </a:rPr>
              <a:t>water and air</a:t>
            </a:r>
            <a:endParaRPr lang="en-US" sz="2000" dirty="0">
              <a:solidFill>
                <a:srgbClr val="FFFF00"/>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storage, cycling and global  </a:t>
            </a:r>
          </a:p>
          <a:p>
            <a:r>
              <a:rPr lang="en-US" sz="2000" dirty="0">
                <a:solidFill>
                  <a:schemeClr val="bg1"/>
                </a:solidFill>
                <a:latin typeface="Helvetica" charset="0"/>
                <a:ea typeface="Calibri" charset="0"/>
                <a:cs typeface="Times New Roman" charset="0"/>
              </a:rPr>
              <a:t>  distribution of </a:t>
            </a:r>
            <a:r>
              <a:rPr lang="en-US" sz="2000" dirty="0">
                <a:solidFill>
                  <a:srgbClr val="FFFF00"/>
                </a:solidFill>
                <a:latin typeface="Helvetica" charset="0"/>
                <a:ea typeface="Calibri" charset="0"/>
                <a:cs typeface="Times New Roman" charset="0"/>
              </a:rPr>
              <a:t>freshwater</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chemical </a:t>
            </a:r>
          </a:p>
          <a:p>
            <a:r>
              <a:rPr lang="en-US" sz="2000" dirty="0">
                <a:solidFill>
                  <a:schemeClr val="bg1"/>
                </a:solidFill>
                <a:latin typeface="Helvetica" charset="0"/>
                <a:ea typeface="Calibri" charset="0"/>
                <a:cs typeface="Times New Roman" charset="0"/>
              </a:rPr>
              <a:t> composition of the </a:t>
            </a:r>
            <a:r>
              <a:rPr lang="en-US" sz="2000" dirty="0">
                <a:solidFill>
                  <a:srgbClr val="FFFF00"/>
                </a:solidFill>
                <a:latin typeface="Helvetica" charset="0"/>
                <a:ea typeface="Calibri" charset="0"/>
                <a:cs typeface="Times New Roman" charset="0"/>
              </a:rPr>
              <a:t>atmosphere</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migration and </a:t>
            </a:r>
          </a:p>
          <a:p>
            <a:r>
              <a:rPr lang="en-US" sz="2000" dirty="0">
                <a:solidFill>
                  <a:schemeClr val="bg1"/>
                </a:solidFill>
                <a:latin typeface="Helvetica" charset="0"/>
                <a:ea typeface="Calibri" charset="0"/>
                <a:cs typeface="Times New Roman" charset="0"/>
              </a:rPr>
              <a:t>  nursery </a:t>
            </a:r>
            <a:r>
              <a:rPr lang="en-US" sz="2000" dirty="0">
                <a:solidFill>
                  <a:srgbClr val="FFFF00"/>
                </a:solidFill>
                <a:latin typeface="Helvetica" charset="0"/>
                <a:ea typeface="Calibri" charset="0"/>
                <a:cs typeface="Times New Roman" charset="0"/>
              </a:rPr>
              <a:t>habitats </a:t>
            </a:r>
            <a:r>
              <a:rPr lang="en-US" sz="2000" dirty="0">
                <a:solidFill>
                  <a:schemeClr val="bg1"/>
                </a:solidFill>
                <a:latin typeface="Helvetica" charset="0"/>
                <a:ea typeface="Calibri" charset="0"/>
                <a:cs typeface="Times New Roman" charset="0"/>
              </a:rPr>
              <a:t>for wildlife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decomposition of organic </a:t>
            </a:r>
          </a:p>
          <a:p>
            <a:r>
              <a:rPr lang="en-US" sz="2000" dirty="0">
                <a:solidFill>
                  <a:schemeClr val="bg1"/>
                </a:solidFill>
                <a:latin typeface="Helvetica" charset="0"/>
                <a:ea typeface="Calibri" charset="0"/>
                <a:cs typeface="Times New Roman" charset="0"/>
              </a:rPr>
              <a:t>  </a:t>
            </a:r>
            <a:r>
              <a:rPr lang="en-US" sz="2000" dirty="0">
                <a:solidFill>
                  <a:srgbClr val="FFFF00"/>
                </a:solidFill>
                <a:latin typeface="Helvetica" charset="0"/>
                <a:ea typeface="Calibri" charset="0"/>
                <a:cs typeface="Times New Roman" charset="0"/>
              </a:rPr>
              <a:t>wastes</a:t>
            </a:r>
            <a:endParaRPr lang="en-US" sz="2000" dirty="0">
              <a:solidFill>
                <a:srgbClr val="FFFF00"/>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sequestration </a:t>
            </a:r>
            <a:r>
              <a:rPr lang="en-US" sz="2000" dirty="0">
                <a:solidFill>
                  <a:schemeClr val="bg1"/>
                </a:solidFill>
                <a:latin typeface="Helvetica" charset="0"/>
                <a:ea typeface="Calibri" charset="0"/>
                <a:cs typeface="Times New Roman" charset="0"/>
              </a:rPr>
              <a:t>and </a:t>
            </a:r>
          </a:p>
          <a:p>
            <a:r>
              <a:rPr lang="en-US" sz="2000" dirty="0">
                <a:solidFill>
                  <a:schemeClr val="bg1"/>
                </a:solidFill>
                <a:latin typeface="Helvetica" charset="0"/>
                <a:ea typeface="Calibri" charset="0"/>
                <a:cs typeface="Times New Roman" charset="0"/>
              </a:rPr>
              <a:t>  detoxification of human and </a:t>
            </a:r>
          </a:p>
          <a:p>
            <a:r>
              <a:rPr lang="en-US" sz="2000" dirty="0">
                <a:solidFill>
                  <a:schemeClr val="bg1"/>
                </a:solidFill>
                <a:latin typeface="Helvetica" charset="0"/>
                <a:ea typeface="Calibri" charset="0"/>
                <a:cs typeface="Times New Roman" charset="0"/>
              </a:rPr>
              <a:t>  industrial waste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*natural pest and </a:t>
            </a:r>
            <a:r>
              <a:rPr lang="en-US" sz="2000" dirty="0">
                <a:solidFill>
                  <a:srgbClr val="FFFF00"/>
                </a:solidFill>
                <a:latin typeface="Helvetica" charset="0"/>
                <a:ea typeface="Calibri" charset="0"/>
                <a:cs typeface="Times New Roman" charset="0"/>
              </a:rPr>
              <a:t>disease </a:t>
            </a:r>
          </a:p>
          <a:p>
            <a:r>
              <a:rPr lang="en-US" sz="2000" dirty="0">
                <a:solidFill>
                  <a:srgbClr val="FFFF00"/>
                </a:solidFill>
                <a:latin typeface="Helvetica" charset="0"/>
                <a:ea typeface="Calibri" charset="0"/>
                <a:cs typeface="Times New Roman" charset="0"/>
              </a:rPr>
              <a:t>  control </a:t>
            </a:r>
            <a:r>
              <a:rPr lang="en-US" sz="2000" dirty="0">
                <a:solidFill>
                  <a:schemeClr val="bg1"/>
                </a:solidFill>
                <a:latin typeface="Helvetica" charset="0"/>
                <a:ea typeface="Calibri" charset="0"/>
                <a:cs typeface="Times New Roman" charset="0"/>
              </a:rPr>
              <a:t>by insects, birds, bats, and </a:t>
            </a:r>
          </a:p>
          <a:p>
            <a:r>
              <a:rPr lang="en-US" sz="2000" dirty="0">
                <a:solidFill>
                  <a:schemeClr val="bg1"/>
                </a:solidFill>
                <a:latin typeface="Helvetica" charset="0"/>
                <a:ea typeface="Calibri" charset="0"/>
                <a:cs typeface="Times New Roman" charset="0"/>
              </a:rPr>
              <a:t> other organisms</a:t>
            </a:r>
          </a:p>
          <a:p>
            <a:r>
              <a:rPr lang="en-US" sz="2000" dirty="0">
                <a:solidFill>
                  <a:schemeClr val="bg1"/>
                </a:solidFill>
                <a:latin typeface="Helvetica" charset="0"/>
                <a:ea typeface="Calibri" charset="0"/>
                <a:cs typeface="Times New Roman" charset="0"/>
              </a:rPr>
              <a:t>• production of </a:t>
            </a:r>
            <a:r>
              <a:rPr lang="en-US" sz="2000" dirty="0">
                <a:solidFill>
                  <a:srgbClr val="FFFF00"/>
                </a:solidFill>
                <a:latin typeface="Helvetica" charset="0"/>
                <a:ea typeface="Calibri" charset="0"/>
                <a:cs typeface="Times New Roman" charset="0"/>
              </a:rPr>
              <a:t>genetic library </a:t>
            </a:r>
            <a:r>
              <a:rPr lang="en-US" sz="2000" dirty="0">
                <a:solidFill>
                  <a:schemeClr val="bg1"/>
                </a:solidFill>
                <a:latin typeface="Helvetica" charset="0"/>
                <a:ea typeface="Calibri" charset="0"/>
                <a:cs typeface="Times New Roman" charset="0"/>
              </a:rPr>
              <a:t>for food,   </a:t>
            </a:r>
          </a:p>
          <a:p>
            <a:r>
              <a:rPr lang="en-US" sz="2000" dirty="0">
                <a:solidFill>
                  <a:schemeClr val="bg1"/>
                </a:solidFill>
                <a:latin typeface="Helvetica" charset="0"/>
                <a:ea typeface="Calibri" charset="0"/>
                <a:cs typeface="Times New Roman" charset="0"/>
              </a:rPr>
              <a:t> fibers, pharmaceuticals, and materials</a:t>
            </a:r>
            <a:endParaRPr lang="en-US" sz="2000" dirty="0">
              <a:solidFill>
                <a:schemeClr val="bg1"/>
              </a:solidFill>
              <a:latin typeface="Calibri" charset="0"/>
              <a:ea typeface="Calibri" charset="0"/>
              <a:cs typeface="Times New Roman" charset="0"/>
            </a:endParaRPr>
          </a:p>
          <a:p>
            <a:endParaRPr lang="en-US" sz="2000" dirty="0">
              <a:solidFill>
                <a:schemeClr val="bg1"/>
              </a:solidFill>
              <a:latin typeface="Calibri" charset="0"/>
              <a:ea typeface="Calibri" charset="0"/>
              <a:cs typeface="Times New Roman" charset="0"/>
            </a:endParaRPr>
          </a:p>
        </p:txBody>
      </p:sp>
      <p:sp>
        <p:nvSpPr>
          <p:cNvPr id="36" name="Rectangle 35"/>
          <p:cNvSpPr/>
          <p:nvPr/>
        </p:nvSpPr>
        <p:spPr>
          <a:xfrm>
            <a:off x="4514040" y="444337"/>
            <a:ext cx="4967454" cy="5324535"/>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fixation of </a:t>
            </a:r>
            <a:r>
              <a:rPr lang="en-US" sz="2000" dirty="0">
                <a:solidFill>
                  <a:srgbClr val="FFFF00"/>
                </a:solidFill>
                <a:latin typeface="Helvetica" charset="0"/>
                <a:ea typeface="Calibri" charset="0"/>
                <a:cs typeface="Times New Roman" charset="0"/>
              </a:rPr>
              <a:t>solar energy </a:t>
            </a:r>
            <a:r>
              <a:rPr lang="en-US" sz="2000" dirty="0">
                <a:solidFill>
                  <a:schemeClr val="bg1"/>
                </a:solidFill>
                <a:latin typeface="Helvetica" charset="0"/>
                <a:ea typeface="Calibri" charset="0"/>
                <a:cs typeface="Times New Roman" charset="0"/>
              </a:rPr>
              <a:t>and </a:t>
            </a:r>
          </a:p>
          <a:p>
            <a:r>
              <a:rPr lang="en-US" sz="2000" dirty="0">
                <a:solidFill>
                  <a:schemeClr val="bg1"/>
                </a:solidFill>
                <a:latin typeface="Helvetica" charset="0"/>
                <a:ea typeface="Calibri" charset="0"/>
                <a:cs typeface="Times New Roman" charset="0"/>
              </a:rPr>
              <a:t>  conversion into raw materials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management of </a:t>
            </a:r>
            <a:r>
              <a:rPr lang="en-US" sz="2000" dirty="0">
                <a:solidFill>
                  <a:srgbClr val="FFFF00"/>
                </a:solidFill>
                <a:latin typeface="Helvetica" charset="0"/>
                <a:ea typeface="Calibri" charset="0"/>
                <a:cs typeface="Times New Roman" charset="0"/>
              </a:rPr>
              <a:t>soil erosion </a:t>
            </a:r>
            <a:r>
              <a:rPr lang="en-US" sz="2000" dirty="0">
                <a:solidFill>
                  <a:schemeClr val="bg1"/>
                </a:solidFill>
                <a:latin typeface="Helvetica" charset="0"/>
                <a:ea typeface="Calibri" charset="0"/>
                <a:cs typeface="Times New Roman" charset="0"/>
              </a:rPr>
              <a:t>and </a:t>
            </a:r>
          </a:p>
          <a:p>
            <a:r>
              <a:rPr lang="en-US" sz="2000" dirty="0">
                <a:solidFill>
                  <a:schemeClr val="bg1"/>
                </a:solidFill>
                <a:latin typeface="Helvetica" charset="0"/>
                <a:ea typeface="Calibri" charset="0"/>
                <a:cs typeface="Times New Roman" charset="0"/>
              </a:rPr>
              <a:t>  sediment control</a:t>
            </a:r>
            <a:endParaRPr lang="en-US" sz="2000" dirty="0">
              <a:solidFill>
                <a:schemeClr val="bg1"/>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flood </a:t>
            </a:r>
            <a:r>
              <a:rPr lang="en-US" sz="2000" dirty="0">
                <a:solidFill>
                  <a:schemeClr val="bg1"/>
                </a:solidFill>
                <a:latin typeface="Helvetica" charset="0"/>
                <a:ea typeface="Calibri" charset="0"/>
                <a:cs typeface="Times New Roman" charset="0"/>
              </a:rPr>
              <a:t>prevention and regulation of </a:t>
            </a:r>
          </a:p>
          <a:p>
            <a:r>
              <a:rPr lang="en-US" sz="2000" dirty="0">
                <a:solidFill>
                  <a:schemeClr val="bg1"/>
                </a:solidFill>
                <a:latin typeface="Helvetica" charset="0"/>
                <a:ea typeface="Calibri" charset="0"/>
                <a:cs typeface="Times New Roman" charset="0"/>
              </a:rPr>
              <a:t>  runoff</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protection against harmful </a:t>
            </a:r>
            <a:r>
              <a:rPr lang="en-US" sz="2000" dirty="0">
                <a:solidFill>
                  <a:srgbClr val="FFFF00"/>
                </a:solidFill>
                <a:latin typeface="Helvetica" charset="0"/>
                <a:ea typeface="Calibri" charset="0"/>
                <a:cs typeface="Times New Roman" charset="0"/>
              </a:rPr>
              <a:t>cosmic  </a:t>
            </a:r>
          </a:p>
          <a:p>
            <a:r>
              <a:rPr lang="en-US" sz="2000" dirty="0">
                <a:solidFill>
                  <a:srgbClr val="FFFF00"/>
                </a:solidFill>
                <a:latin typeface="Helvetica" charset="0"/>
                <a:ea typeface="Calibri" charset="0"/>
                <a:cs typeface="Times New Roman" charset="0"/>
              </a:rPr>
              <a:t>  radiation</a:t>
            </a:r>
            <a:endParaRPr lang="en-US" sz="2000" dirty="0">
              <a:solidFill>
                <a:srgbClr val="FFFF00"/>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regulation of the chemical</a:t>
            </a:r>
          </a:p>
          <a:p>
            <a:r>
              <a:rPr lang="en-US" sz="2000" dirty="0">
                <a:solidFill>
                  <a:srgbClr val="FFFF00"/>
                </a:solidFill>
                <a:latin typeface="Helvetica" charset="0"/>
                <a:ea typeface="Calibri" charset="0"/>
                <a:cs typeface="Times New Roman" charset="0"/>
              </a:rPr>
              <a:t>  composition </a:t>
            </a:r>
            <a:r>
              <a:rPr lang="en-US" sz="2000" dirty="0">
                <a:solidFill>
                  <a:schemeClr val="bg1"/>
                </a:solidFill>
                <a:latin typeface="Helvetica" charset="0"/>
                <a:ea typeface="Calibri" charset="0"/>
                <a:cs typeface="Times New Roman" charset="0"/>
              </a:rPr>
              <a:t>of the oceans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local and global </a:t>
            </a:r>
          </a:p>
          <a:p>
            <a:r>
              <a:rPr lang="en-US" sz="2000" dirty="0">
                <a:solidFill>
                  <a:schemeClr val="bg1"/>
                </a:solidFill>
                <a:latin typeface="Helvetica" charset="0"/>
                <a:ea typeface="Calibri" charset="0"/>
                <a:cs typeface="Times New Roman" charset="0"/>
              </a:rPr>
              <a:t>  </a:t>
            </a:r>
            <a:r>
              <a:rPr lang="en-US" sz="2000" dirty="0">
                <a:solidFill>
                  <a:srgbClr val="FFFF00"/>
                </a:solidFill>
                <a:latin typeface="Helvetica" charset="0"/>
                <a:ea typeface="Calibri" charset="0"/>
                <a:cs typeface="Times New Roman" charset="0"/>
              </a:rPr>
              <a:t>climate</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formation of topsoil and </a:t>
            </a:r>
          </a:p>
          <a:p>
            <a:r>
              <a:rPr lang="en-US" sz="2000" dirty="0">
                <a:solidFill>
                  <a:schemeClr val="bg1"/>
                </a:solidFill>
                <a:latin typeface="Helvetica" charset="0"/>
                <a:ea typeface="Calibri" charset="0"/>
                <a:cs typeface="Times New Roman" charset="0"/>
              </a:rPr>
              <a:t>  maintenance of </a:t>
            </a:r>
            <a:r>
              <a:rPr lang="en-US" sz="2000" dirty="0">
                <a:solidFill>
                  <a:srgbClr val="FFFF00"/>
                </a:solidFill>
                <a:latin typeface="Helvetica" charset="0"/>
                <a:ea typeface="Calibri" charset="0"/>
                <a:cs typeface="Times New Roman" charset="0"/>
              </a:rPr>
              <a:t>soil fertility</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production of grasslands, </a:t>
            </a:r>
          </a:p>
          <a:p>
            <a:r>
              <a:rPr lang="en-US" sz="2000" dirty="0">
                <a:solidFill>
                  <a:schemeClr val="bg1"/>
                </a:solidFill>
                <a:latin typeface="Helvetica" charset="0"/>
                <a:ea typeface="Calibri" charset="0"/>
                <a:cs typeface="Times New Roman" charset="0"/>
              </a:rPr>
              <a:t>  fertilizers, and </a:t>
            </a:r>
            <a:r>
              <a:rPr lang="en-US" sz="2000" dirty="0">
                <a:solidFill>
                  <a:srgbClr val="FFFF00"/>
                </a:solidFill>
                <a:latin typeface="Helvetica" charset="0"/>
                <a:ea typeface="Calibri" charset="0"/>
                <a:cs typeface="Times New Roman" charset="0"/>
              </a:rPr>
              <a:t>food</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storage and </a:t>
            </a:r>
            <a:r>
              <a:rPr lang="en-US" sz="2000" dirty="0">
                <a:solidFill>
                  <a:srgbClr val="FFFF00"/>
                </a:solidFill>
                <a:latin typeface="Helvetica" charset="0"/>
                <a:ea typeface="Calibri" charset="0"/>
                <a:cs typeface="Times New Roman" charset="0"/>
              </a:rPr>
              <a:t>recycling </a:t>
            </a:r>
            <a:r>
              <a:rPr lang="en-US" sz="2000" dirty="0">
                <a:solidFill>
                  <a:schemeClr val="bg1"/>
                </a:solidFill>
                <a:latin typeface="Helvetica" charset="0"/>
                <a:ea typeface="Calibri" charset="0"/>
                <a:cs typeface="Times New Roman" charset="0"/>
              </a:rPr>
              <a:t>of nutrients</a:t>
            </a:r>
            <a:endParaRPr lang="en-US" sz="2000" dirty="0">
              <a:solidFill>
                <a:schemeClr val="bg1"/>
              </a:solidFill>
              <a:latin typeface="Calibri" charset="0"/>
              <a:ea typeface="Calibri" charset="0"/>
              <a:cs typeface="Times New Roman" charset="0"/>
            </a:endParaRPr>
          </a:p>
        </p:txBody>
      </p:sp>
      <p:pic>
        <p:nvPicPr>
          <p:cNvPr id="5" name="Picture 4"/>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9272484" y="682679"/>
            <a:ext cx="22669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a:xfrm>
            <a:off x="9424127" y="788630"/>
            <a:ext cx="1942347" cy="1992705"/>
          </a:xfrm>
          <a:prstGeom prst="ellipse">
            <a:avLst/>
          </a:prstGeom>
          <a:noFill/>
          <a:ln w="76200" cmpd="sng">
            <a:solidFill>
              <a:srgbClr val="03F6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540857" y="3262722"/>
            <a:ext cx="2767873" cy="830997"/>
          </a:xfrm>
          <a:prstGeom prst="rect">
            <a:avLst/>
          </a:prstGeom>
          <a:solidFill>
            <a:schemeClr val="tx1"/>
          </a:solidFill>
        </p:spPr>
        <p:txBody>
          <a:bodyPr wrap="square" rtlCol="0">
            <a:spAutoFit/>
          </a:bodyPr>
          <a:lstStyle/>
          <a:p>
            <a:r>
              <a:rPr lang="en-US" sz="2400" dirty="0">
                <a:solidFill>
                  <a:srgbClr val="64F22B"/>
                </a:solidFill>
                <a:latin typeface="Helvetica" charset="0"/>
                <a:ea typeface="Helvetica" charset="0"/>
                <a:cs typeface="Helvetica" charset="0"/>
              </a:rPr>
              <a:t> </a:t>
            </a:r>
            <a:r>
              <a:rPr lang="en-US" sz="2000" dirty="0">
                <a:solidFill>
                  <a:srgbClr val="64F22B"/>
                </a:solidFill>
                <a:latin typeface="Helvetica" charset="0"/>
                <a:ea typeface="Helvetica" charset="0"/>
                <a:cs typeface="Helvetica" charset="0"/>
              </a:rPr>
              <a:t>ecosystem</a:t>
            </a:r>
          </a:p>
          <a:p>
            <a:r>
              <a:rPr lang="en-US" sz="2400" dirty="0">
                <a:solidFill>
                  <a:srgbClr val="92D050"/>
                </a:solidFill>
                <a:latin typeface="Helvetica" charset="0"/>
                <a:ea typeface="Helvetica" charset="0"/>
                <a:cs typeface="Helvetica" charset="0"/>
              </a:rPr>
              <a:t> services</a:t>
            </a:r>
          </a:p>
        </p:txBody>
      </p:sp>
      <p:sp>
        <p:nvSpPr>
          <p:cNvPr id="9" name="AutoShape 20"/>
          <p:cNvSpPr>
            <a:spLocks/>
          </p:cNvSpPr>
          <p:nvPr/>
        </p:nvSpPr>
        <p:spPr bwMode="auto">
          <a:xfrm>
            <a:off x="8468359" y="370619"/>
            <a:ext cx="369236" cy="6176485"/>
          </a:xfrm>
          <a:prstGeom prst="rightBracket">
            <a:avLst>
              <a:gd name="adj" fmla="val 72258"/>
            </a:avLst>
          </a:prstGeom>
          <a:noFill/>
          <a:ln w="285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cxnSp>
        <p:nvCxnSpPr>
          <p:cNvPr id="4" name="Straight Connector 3"/>
          <p:cNvCxnSpPr/>
          <p:nvPr/>
        </p:nvCxnSpPr>
        <p:spPr>
          <a:xfrm flipV="1">
            <a:off x="8837595" y="3609474"/>
            <a:ext cx="803856"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124796" y="1645467"/>
            <a:ext cx="595597" cy="1763815"/>
          </a:xfrm>
          <a:prstGeom prst="line">
            <a:avLst/>
          </a:prstGeom>
          <a:ln w="38100">
            <a:solidFill>
              <a:schemeClr val="bg1"/>
            </a:solidFill>
            <a:prstDash val="solid"/>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7F381FD8-7FE0-F549-B035-83045C4BB823}"/>
              </a:ext>
            </a:extLst>
          </p:cNvPr>
          <p:cNvSpPr/>
          <p:nvPr/>
        </p:nvSpPr>
        <p:spPr>
          <a:xfrm>
            <a:off x="0" y="17464"/>
            <a:ext cx="12192000" cy="3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ec</a:t>
            </a:r>
            <a:endParaRPr lang="en-US" dirty="0"/>
          </a:p>
        </p:txBody>
      </p:sp>
      <p:sp>
        <p:nvSpPr>
          <p:cNvPr id="2" name="TextBox 1">
            <a:extLst>
              <a:ext uri="{FF2B5EF4-FFF2-40B4-BE49-F238E27FC236}">
                <a16:creationId xmlns:a16="http://schemas.microsoft.com/office/drawing/2014/main" id="{C9B79B15-922A-4D4C-9935-12529E90B970}"/>
              </a:ext>
            </a:extLst>
          </p:cNvPr>
          <p:cNvSpPr txBox="1"/>
          <p:nvPr/>
        </p:nvSpPr>
        <p:spPr>
          <a:xfrm>
            <a:off x="177840" y="-86623"/>
            <a:ext cx="10713189" cy="461665"/>
          </a:xfrm>
          <a:prstGeom prst="rect">
            <a:avLst/>
          </a:prstGeom>
          <a:noFill/>
        </p:spPr>
        <p:txBody>
          <a:bodyPr wrap="none" rtlCol="0">
            <a:spAutoFit/>
          </a:bodyPr>
          <a:lstStyle/>
          <a:p>
            <a:r>
              <a:rPr lang="en-US" sz="2400" dirty="0">
                <a:solidFill>
                  <a:schemeClr val="bg1"/>
                </a:solidFill>
                <a:latin typeface="Helvetica" pitchFamily="2" charset="0"/>
              </a:rPr>
              <a:t>emulation of provision of key ecosystem services without human intervention</a:t>
            </a:r>
          </a:p>
        </p:txBody>
      </p:sp>
    </p:spTree>
    <p:extLst>
      <p:ext uri="{BB962C8B-B14F-4D97-AF65-F5344CB8AC3E}">
        <p14:creationId xmlns:p14="http://schemas.microsoft.com/office/powerpoint/2010/main" val="4198739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 name="Rectangle 80"/>
          <p:cNvSpPr/>
          <p:nvPr/>
        </p:nvSpPr>
        <p:spPr>
          <a:xfrm>
            <a:off x="177840" y="444337"/>
            <a:ext cx="4576045" cy="6555641"/>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production of </a:t>
            </a:r>
            <a:r>
              <a:rPr lang="en-US" sz="2000" dirty="0">
                <a:solidFill>
                  <a:srgbClr val="FFFF00"/>
                </a:solidFill>
                <a:latin typeface="Helvetica" charset="0"/>
                <a:ea typeface="Calibri" charset="0"/>
                <a:cs typeface="Times New Roman" charset="0"/>
              </a:rPr>
              <a:t>oxygen</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biological and  </a:t>
            </a:r>
          </a:p>
          <a:p>
            <a:r>
              <a:rPr lang="en-US" sz="2000" dirty="0">
                <a:solidFill>
                  <a:schemeClr val="bg1"/>
                </a:solidFill>
                <a:latin typeface="Helvetica" charset="0"/>
                <a:ea typeface="Calibri" charset="0"/>
                <a:cs typeface="Times New Roman" charset="0"/>
              </a:rPr>
              <a:t>  </a:t>
            </a:r>
            <a:r>
              <a:rPr lang="en-US" sz="2000" dirty="0">
                <a:solidFill>
                  <a:srgbClr val="FFFF00"/>
                </a:solidFill>
                <a:latin typeface="Helvetica" charset="0"/>
                <a:ea typeface="Calibri" charset="0"/>
                <a:cs typeface="Times New Roman" charset="0"/>
              </a:rPr>
              <a:t>genetic diversity</a:t>
            </a:r>
            <a:endParaRPr lang="en-US" sz="2000" dirty="0">
              <a:solidFill>
                <a:srgbClr val="FFFF00"/>
              </a:solidFill>
              <a:latin typeface="Calibri" charset="0"/>
              <a:ea typeface="Calibri" charset="0"/>
              <a:cs typeface="Times New Roman" charset="0"/>
            </a:endParaRPr>
          </a:p>
          <a:p>
            <a:r>
              <a:rPr lang="en-US" sz="2000" dirty="0">
                <a:solidFill>
                  <a:srgbClr val="FFC000"/>
                </a:solidFill>
                <a:latin typeface="Helvetica" charset="0"/>
                <a:ea typeface="Calibri" charset="0"/>
                <a:cs typeface="Times New Roman" charset="0"/>
              </a:rPr>
              <a:t>• </a:t>
            </a:r>
            <a:r>
              <a:rPr lang="en-US" sz="2000" dirty="0">
                <a:solidFill>
                  <a:schemeClr val="bg1"/>
                </a:solidFill>
                <a:latin typeface="Helvetica" charset="0"/>
                <a:ea typeface="Calibri" charset="0"/>
                <a:cs typeface="Times New Roman" charset="0"/>
              </a:rPr>
              <a:t>purification of </a:t>
            </a:r>
            <a:r>
              <a:rPr lang="en-US" sz="2000" dirty="0">
                <a:solidFill>
                  <a:srgbClr val="FFFF00"/>
                </a:solidFill>
                <a:latin typeface="Helvetica" charset="0"/>
                <a:ea typeface="Calibri" charset="0"/>
                <a:cs typeface="Times New Roman" charset="0"/>
              </a:rPr>
              <a:t>water and air</a:t>
            </a:r>
            <a:endParaRPr lang="en-US" sz="2000" dirty="0">
              <a:solidFill>
                <a:srgbClr val="FFFF00"/>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storage, cycling and global  </a:t>
            </a:r>
          </a:p>
          <a:p>
            <a:r>
              <a:rPr lang="en-US" sz="2000" dirty="0">
                <a:solidFill>
                  <a:schemeClr val="bg1"/>
                </a:solidFill>
                <a:latin typeface="Helvetica" charset="0"/>
                <a:ea typeface="Calibri" charset="0"/>
                <a:cs typeface="Times New Roman" charset="0"/>
              </a:rPr>
              <a:t>  distribution of </a:t>
            </a:r>
            <a:r>
              <a:rPr lang="en-US" sz="2000" dirty="0">
                <a:solidFill>
                  <a:srgbClr val="FFFF00"/>
                </a:solidFill>
                <a:latin typeface="Helvetica" charset="0"/>
                <a:ea typeface="Calibri" charset="0"/>
                <a:cs typeface="Times New Roman" charset="0"/>
              </a:rPr>
              <a:t>freshwater</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chemical </a:t>
            </a:r>
          </a:p>
          <a:p>
            <a:r>
              <a:rPr lang="en-US" sz="2000" dirty="0">
                <a:solidFill>
                  <a:schemeClr val="bg1"/>
                </a:solidFill>
                <a:latin typeface="Helvetica" charset="0"/>
                <a:ea typeface="Calibri" charset="0"/>
                <a:cs typeface="Times New Roman" charset="0"/>
              </a:rPr>
              <a:t> composition of the </a:t>
            </a:r>
            <a:r>
              <a:rPr lang="en-US" sz="2000" dirty="0">
                <a:solidFill>
                  <a:srgbClr val="FFFF00"/>
                </a:solidFill>
                <a:latin typeface="Helvetica" charset="0"/>
                <a:ea typeface="Calibri" charset="0"/>
                <a:cs typeface="Times New Roman" charset="0"/>
              </a:rPr>
              <a:t>atmosphere</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migration and </a:t>
            </a:r>
          </a:p>
          <a:p>
            <a:r>
              <a:rPr lang="en-US" sz="2000" dirty="0">
                <a:solidFill>
                  <a:schemeClr val="bg1"/>
                </a:solidFill>
                <a:latin typeface="Helvetica" charset="0"/>
                <a:ea typeface="Calibri" charset="0"/>
                <a:cs typeface="Times New Roman" charset="0"/>
              </a:rPr>
              <a:t>  nursery </a:t>
            </a:r>
            <a:r>
              <a:rPr lang="en-US" sz="2000" dirty="0">
                <a:solidFill>
                  <a:srgbClr val="FFFF00"/>
                </a:solidFill>
                <a:latin typeface="Helvetica" charset="0"/>
                <a:ea typeface="Calibri" charset="0"/>
                <a:cs typeface="Times New Roman" charset="0"/>
              </a:rPr>
              <a:t>habitats </a:t>
            </a:r>
            <a:r>
              <a:rPr lang="en-US" sz="2000" dirty="0">
                <a:solidFill>
                  <a:schemeClr val="bg1"/>
                </a:solidFill>
                <a:latin typeface="Helvetica" charset="0"/>
                <a:ea typeface="Calibri" charset="0"/>
                <a:cs typeface="Times New Roman" charset="0"/>
              </a:rPr>
              <a:t>for wildlife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decomposition of organic </a:t>
            </a:r>
          </a:p>
          <a:p>
            <a:r>
              <a:rPr lang="en-US" sz="2000" dirty="0">
                <a:solidFill>
                  <a:schemeClr val="bg1"/>
                </a:solidFill>
                <a:latin typeface="Helvetica" charset="0"/>
                <a:ea typeface="Calibri" charset="0"/>
                <a:cs typeface="Times New Roman" charset="0"/>
              </a:rPr>
              <a:t>  </a:t>
            </a:r>
            <a:r>
              <a:rPr lang="en-US" sz="2000" dirty="0">
                <a:solidFill>
                  <a:srgbClr val="FFFF00"/>
                </a:solidFill>
                <a:latin typeface="Helvetica" charset="0"/>
                <a:ea typeface="Calibri" charset="0"/>
                <a:cs typeface="Times New Roman" charset="0"/>
              </a:rPr>
              <a:t>wastes</a:t>
            </a:r>
            <a:endParaRPr lang="en-US" sz="2000" dirty="0">
              <a:solidFill>
                <a:srgbClr val="FFFF00"/>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sequestration </a:t>
            </a:r>
            <a:r>
              <a:rPr lang="en-US" sz="2000" dirty="0">
                <a:solidFill>
                  <a:schemeClr val="bg1"/>
                </a:solidFill>
                <a:latin typeface="Helvetica" charset="0"/>
                <a:ea typeface="Calibri" charset="0"/>
                <a:cs typeface="Times New Roman" charset="0"/>
              </a:rPr>
              <a:t>and </a:t>
            </a:r>
          </a:p>
          <a:p>
            <a:r>
              <a:rPr lang="en-US" sz="2000" dirty="0">
                <a:solidFill>
                  <a:schemeClr val="bg1"/>
                </a:solidFill>
                <a:latin typeface="Helvetica" charset="0"/>
                <a:ea typeface="Calibri" charset="0"/>
                <a:cs typeface="Times New Roman" charset="0"/>
              </a:rPr>
              <a:t>  detoxification of human and </a:t>
            </a:r>
          </a:p>
          <a:p>
            <a:r>
              <a:rPr lang="en-US" sz="2000" dirty="0">
                <a:solidFill>
                  <a:schemeClr val="bg1"/>
                </a:solidFill>
                <a:latin typeface="Helvetica" charset="0"/>
                <a:ea typeface="Calibri" charset="0"/>
                <a:cs typeface="Times New Roman" charset="0"/>
              </a:rPr>
              <a:t>  industrial waste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*natural pest and </a:t>
            </a:r>
            <a:r>
              <a:rPr lang="en-US" sz="2000" dirty="0">
                <a:solidFill>
                  <a:srgbClr val="FFFF00"/>
                </a:solidFill>
                <a:latin typeface="Helvetica" charset="0"/>
                <a:ea typeface="Calibri" charset="0"/>
                <a:cs typeface="Times New Roman" charset="0"/>
              </a:rPr>
              <a:t>disease </a:t>
            </a:r>
          </a:p>
          <a:p>
            <a:r>
              <a:rPr lang="en-US" sz="2000" dirty="0">
                <a:solidFill>
                  <a:srgbClr val="FFFF00"/>
                </a:solidFill>
                <a:latin typeface="Helvetica" charset="0"/>
                <a:ea typeface="Calibri" charset="0"/>
                <a:cs typeface="Times New Roman" charset="0"/>
              </a:rPr>
              <a:t>  control </a:t>
            </a:r>
            <a:r>
              <a:rPr lang="en-US" sz="2000" dirty="0">
                <a:solidFill>
                  <a:schemeClr val="bg1"/>
                </a:solidFill>
                <a:latin typeface="Helvetica" charset="0"/>
                <a:ea typeface="Calibri" charset="0"/>
                <a:cs typeface="Times New Roman" charset="0"/>
              </a:rPr>
              <a:t>by insects, birds, bats, and </a:t>
            </a:r>
          </a:p>
          <a:p>
            <a:r>
              <a:rPr lang="en-US" sz="2000" dirty="0">
                <a:solidFill>
                  <a:schemeClr val="bg1"/>
                </a:solidFill>
                <a:latin typeface="Helvetica" charset="0"/>
                <a:ea typeface="Calibri" charset="0"/>
                <a:cs typeface="Times New Roman" charset="0"/>
              </a:rPr>
              <a:t> other organisms</a:t>
            </a:r>
          </a:p>
          <a:p>
            <a:r>
              <a:rPr lang="en-US" sz="2000" dirty="0">
                <a:solidFill>
                  <a:schemeClr val="bg1"/>
                </a:solidFill>
                <a:latin typeface="Helvetica" charset="0"/>
                <a:ea typeface="Calibri" charset="0"/>
                <a:cs typeface="Times New Roman" charset="0"/>
              </a:rPr>
              <a:t>• production of </a:t>
            </a:r>
            <a:r>
              <a:rPr lang="en-US" sz="2000" dirty="0">
                <a:solidFill>
                  <a:srgbClr val="FFFF00"/>
                </a:solidFill>
                <a:latin typeface="Helvetica" charset="0"/>
                <a:ea typeface="Calibri" charset="0"/>
                <a:cs typeface="Times New Roman" charset="0"/>
              </a:rPr>
              <a:t>genetic library </a:t>
            </a:r>
            <a:r>
              <a:rPr lang="en-US" sz="2000" dirty="0">
                <a:solidFill>
                  <a:schemeClr val="bg1"/>
                </a:solidFill>
                <a:latin typeface="Helvetica" charset="0"/>
                <a:ea typeface="Calibri" charset="0"/>
                <a:cs typeface="Times New Roman" charset="0"/>
              </a:rPr>
              <a:t>for food,   </a:t>
            </a:r>
          </a:p>
          <a:p>
            <a:r>
              <a:rPr lang="en-US" sz="2000" dirty="0">
                <a:solidFill>
                  <a:schemeClr val="bg1"/>
                </a:solidFill>
                <a:latin typeface="Helvetica" charset="0"/>
                <a:ea typeface="Calibri" charset="0"/>
                <a:cs typeface="Times New Roman" charset="0"/>
              </a:rPr>
              <a:t> fibers, pharmaceuticals, and materials</a:t>
            </a:r>
            <a:endParaRPr lang="en-US" sz="2000" dirty="0">
              <a:solidFill>
                <a:schemeClr val="bg1"/>
              </a:solidFill>
              <a:latin typeface="Calibri" charset="0"/>
              <a:ea typeface="Calibri" charset="0"/>
              <a:cs typeface="Times New Roman" charset="0"/>
            </a:endParaRPr>
          </a:p>
          <a:p>
            <a:endParaRPr lang="en-US" sz="2000" dirty="0">
              <a:solidFill>
                <a:schemeClr val="bg1"/>
              </a:solidFill>
              <a:latin typeface="Calibri" charset="0"/>
              <a:ea typeface="Calibri" charset="0"/>
              <a:cs typeface="Times New Roman" charset="0"/>
            </a:endParaRPr>
          </a:p>
        </p:txBody>
      </p:sp>
      <p:sp>
        <p:nvSpPr>
          <p:cNvPr id="36" name="Rectangle 35"/>
          <p:cNvSpPr/>
          <p:nvPr/>
        </p:nvSpPr>
        <p:spPr>
          <a:xfrm>
            <a:off x="4514040" y="444337"/>
            <a:ext cx="4967454" cy="5324535"/>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fixation of </a:t>
            </a:r>
            <a:r>
              <a:rPr lang="en-US" sz="2000" dirty="0">
                <a:solidFill>
                  <a:srgbClr val="FFFF00"/>
                </a:solidFill>
                <a:latin typeface="Helvetica" charset="0"/>
                <a:ea typeface="Calibri" charset="0"/>
                <a:cs typeface="Times New Roman" charset="0"/>
              </a:rPr>
              <a:t>solar energy </a:t>
            </a:r>
            <a:r>
              <a:rPr lang="en-US" sz="2000" dirty="0">
                <a:solidFill>
                  <a:schemeClr val="bg1"/>
                </a:solidFill>
                <a:latin typeface="Helvetica" charset="0"/>
                <a:ea typeface="Calibri" charset="0"/>
                <a:cs typeface="Times New Roman" charset="0"/>
              </a:rPr>
              <a:t>and </a:t>
            </a:r>
          </a:p>
          <a:p>
            <a:r>
              <a:rPr lang="en-US" sz="2000" dirty="0">
                <a:solidFill>
                  <a:schemeClr val="bg1"/>
                </a:solidFill>
                <a:latin typeface="Helvetica" charset="0"/>
                <a:ea typeface="Calibri" charset="0"/>
                <a:cs typeface="Times New Roman" charset="0"/>
              </a:rPr>
              <a:t>  conversion into raw materials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management of </a:t>
            </a:r>
            <a:r>
              <a:rPr lang="en-US" sz="2000" dirty="0">
                <a:solidFill>
                  <a:srgbClr val="FFFF00"/>
                </a:solidFill>
                <a:latin typeface="Helvetica" charset="0"/>
                <a:ea typeface="Calibri" charset="0"/>
                <a:cs typeface="Times New Roman" charset="0"/>
              </a:rPr>
              <a:t>soil erosion </a:t>
            </a:r>
            <a:r>
              <a:rPr lang="en-US" sz="2000" dirty="0">
                <a:solidFill>
                  <a:schemeClr val="bg1"/>
                </a:solidFill>
                <a:latin typeface="Helvetica" charset="0"/>
                <a:ea typeface="Calibri" charset="0"/>
                <a:cs typeface="Times New Roman" charset="0"/>
              </a:rPr>
              <a:t>and </a:t>
            </a:r>
          </a:p>
          <a:p>
            <a:r>
              <a:rPr lang="en-US" sz="2000" dirty="0">
                <a:solidFill>
                  <a:schemeClr val="bg1"/>
                </a:solidFill>
                <a:latin typeface="Helvetica" charset="0"/>
                <a:ea typeface="Calibri" charset="0"/>
                <a:cs typeface="Times New Roman" charset="0"/>
              </a:rPr>
              <a:t>  sediment control</a:t>
            </a:r>
            <a:endParaRPr lang="en-US" sz="2000" dirty="0">
              <a:solidFill>
                <a:schemeClr val="bg1"/>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flood </a:t>
            </a:r>
            <a:r>
              <a:rPr lang="en-US" sz="2000" dirty="0">
                <a:solidFill>
                  <a:schemeClr val="bg1"/>
                </a:solidFill>
                <a:latin typeface="Helvetica" charset="0"/>
                <a:ea typeface="Calibri" charset="0"/>
                <a:cs typeface="Times New Roman" charset="0"/>
              </a:rPr>
              <a:t>prevention and regulation of </a:t>
            </a:r>
          </a:p>
          <a:p>
            <a:r>
              <a:rPr lang="en-US" sz="2000" dirty="0">
                <a:solidFill>
                  <a:schemeClr val="bg1"/>
                </a:solidFill>
                <a:latin typeface="Helvetica" charset="0"/>
                <a:ea typeface="Calibri" charset="0"/>
                <a:cs typeface="Times New Roman" charset="0"/>
              </a:rPr>
              <a:t>  runoff</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protection against harmful </a:t>
            </a:r>
            <a:r>
              <a:rPr lang="en-US" sz="2000" dirty="0">
                <a:solidFill>
                  <a:srgbClr val="FFFF00"/>
                </a:solidFill>
                <a:latin typeface="Helvetica" charset="0"/>
                <a:ea typeface="Calibri" charset="0"/>
                <a:cs typeface="Times New Roman" charset="0"/>
              </a:rPr>
              <a:t>cosmic  </a:t>
            </a:r>
          </a:p>
          <a:p>
            <a:r>
              <a:rPr lang="en-US" sz="2000" dirty="0">
                <a:solidFill>
                  <a:srgbClr val="FFFF00"/>
                </a:solidFill>
                <a:latin typeface="Helvetica" charset="0"/>
                <a:ea typeface="Calibri" charset="0"/>
                <a:cs typeface="Times New Roman" charset="0"/>
              </a:rPr>
              <a:t>  radiation</a:t>
            </a:r>
            <a:endParaRPr lang="en-US" sz="2000" dirty="0">
              <a:solidFill>
                <a:srgbClr val="FFFF00"/>
              </a:solidFill>
              <a:latin typeface="Calibri" charset="0"/>
              <a:ea typeface="Calibri" charset="0"/>
              <a:cs typeface="Times New Roman" charset="0"/>
            </a:endParaRPr>
          </a:p>
          <a:p>
            <a:r>
              <a:rPr lang="en-US" sz="2000" dirty="0">
                <a:solidFill>
                  <a:srgbClr val="FFFF00"/>
                </a:solidFill>
                <a:latin typeface="Helvetica" charset="0"/>
                <a:ea typeface="Calibri" charset="0"/>
                <a:cs typeface="Times New Roman" charset="0"/>
              </a:rPr>
              <a:t>• regulation of the chemical</a:t>
            </a:r>
          </a:p>
          <a:p>
            <a:r>
              <a:rPr lang="en-US" sz="2000" dirty="0">
                <a:solidFill>
                  <a:srgbClr val="FFFF00"/>
                </a:solidFill>
                <a:latin typeface="Helvetica" charset="0"/>
                <a:ea typeface="Calibri" charset="0"/>
                <a:cs typeface="Times New Roman" charset="0"/>
              </a:rPr>
              <a:t>  composition </a:t>
            </a:r>
            <a:r>
              <a:rPr lang="en-US" sz="2000" dirty="0">
                <a:solidFill>
                  <a:schemeClr val="bg1"/>
                </a:solidFill>
                <a:latin typeface="Helvetica" charset="0"/>
                <a:ea typeface="Calibri" charset="0"/>
                <a:cs typeface="Times New Roman" charset="0"/>
              </a:rPr>
              <a:t>of the oceans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local and global </a:t>
            </a:r>
          </a:p>
          <a:p>
            <a:r>
              <a:rPr lang="en-US" sz="2000" dirty="0">
                <a:solidFill>
                  <a:schemeClr val="bg1"/>
                </a:solidFill>
                <a:latin typeface="Helvetica" charset="0"/>
                <a:ea typeface="Calibri" charset="0"/>
                <a:cs typeface="Times New Roman" charset="0"/>
              </a:rPr>
              <a:t>  </a:t>
            </a:r>
            <a:r>
              <a:rPr lang="en-US" sz="2000" dirty="0">
                <a:solidFill>
                  <a:srgbClr val="FFFF00"/>
                </a:solidFill>
                <a:latin typeface="Helvetica" charset="0"/>
                <a:ea typeface="Calibri" charset="0"/>
                <a:cs typeface="Times New Roman" charset="0"/>
              </a:rPr>
              <a:t>climate</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formation of topsoil and </a:t>
            </a:r>
          </a:p>
          <a:p>
            <a:r>
              <a:rPr lang="en-US" sz="2000" dirty="0">
                <a:solidFill>
                  <a:schemeClr val="bg1"/>
                </a:solidFill>
                <a:latin typeface="Helvetica" charset="0"/>
                <a:ea typeface="Calibri" charset="0"/>
                <a:cs typeface="Times New Roman" charset="0"/>
              </a:rPr>
              <a:t>  maintenance of </a:t>
            </a:r>
            <a:r>
              <a:rPr lang="en-US" sz="2000" dirty="0">
                <a:solidFill>
                  <a:srgbClr val="FFFF00"/>
                </a:solidFill>
                <a:latin typeface="Helvetica" charset="0"/>
                <a:ea typeface="Calibri" charset="0"/>
                <a:cs typeface="Times New Roman" charset="0"/>
              </a:rPr>
              <a:t>soil fertility</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production of grasslands, </a:t>
            </a:r>
          </a:p>
          <a:p>
            <a:r>
              <a:rPr lang="en-US" sz="2000" dirty="0">
                <a:solidFill>
                  <a:schemeClr val="bg1"/>
                </a:solidFill>
                <a:latin typeface="Helvetica" charset="0"/>
                <a:ea typeface="Calibri" charset="0"/>
                <a:cs typeface="Times New Roman" charset="0"/>
              </a:rPr>
              <a:t>  fertilizers, and </a:t>
            </a:r>
            <a:r>
              <a:rPr lang="en-US" sz="2000" dirty="0">
                <a:solidFill>
                  <a:srgbClr val="FFFF00"/>
                </a:solidFill>
                <a:latin typeface="Helvetica" charset="0"/>
                <a:ea typeface="Calibri" charset="0"/>
                <a:cs typeface="Times New Roman" charset="0"/>
              </a:rPr>
              <a:t>food</a:t>
            </a:r>
            <a:endParaRPr lang="en-US" sz="2000" dirty="0">
              <a:solidFill>
                <a:srgbClr val="FFFF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storage and </a:t>
            </a:r>
            <a:r>
              <a:rPr lang="en-US" sz="2000" dirty="0">
                <a:solidFill>
                  <a:srgbClr val="FFFF00"/>
                </a:solidFill>
                <a:latin typeface="Helvetica" charset="0"/>
                <a:ea typeface="Calibri" charset="0"/>
                <a:cs typeface="Times New Roman" charset="0"/>
              </a:rPr>
              <a:t>recycling </a:t>
            </a:r>
            <a:r>
              <a:rPr lang="en-US" sz="2000" dirty="0">
                <a:solidFill>
                  <a:schemeClr val="bg1"/>
                </a:solidFill>
                <a:latin typeface="Helvetica" charset="0"/>
                <a:ea typeface="Calibri" charset="0"/>
                <a:cs typeface="Times New Roman" charset="0"/>
              </a:rPr>
              <a:t>of nutrients</a:t>
            </a:r>
            <a:endParaRPr lang="en-US" sz="2000" dirty="0">
              <a:solidFill>
                <a:schemeClr val="bg1"/>
              </a:solidFill>
              <a:latin typeface="Calibri" charset="0"/>
              <a:ea typeface="Calibri" charset="0"/>
              <a:cs typeface="Times New Roman" charset="0"/>
            </a:endParaRPr>
          </a:p>
        </p:txBody>
      </p:sp>
      <p:sp>
        <p:nvSpPr>
          <p:cNvPr id="7" name="TextBox 6"/>
          <p:cNvSpPr txBox="1"/>
          <p:nvPr/>
        </p:nvSpPr>
        <p:spPr>
          <a:xfrm>
            <a:off x="9631767" y="3355158"/>
            <a:ext cx="3160147" cy="738664"/>
          </a:xfrm>
          <a:prstGeom prst="rect">
            <a:avLst/>
          </a:prstGeom>
          <a:solidFill>
            <a:schemeClr val="tx1"/>
          </a:solidFill>
        </p:spPr>
        <p:txBody>
          <a:bodyPr wrap="square" rtlCol="0">
            <a:spAutoFit/>
          </a:bodyPr>
          <a:lstStyle/>
          <a:p>
            <a:r>
              <a:rPr lang="en-US" sz="2400" dirty="0">
                <a:solidFill>
                  <a:srgbClr val="64F22B"/>
                </a:solidFill>
                <a:latin typeface="Helvetica" charset="0"/>
                <a:ea typeface="Helvetica" charset="0"/>
                <a:cs typeface="Helvetica" charset="0"/>
              </a:rPr>
              <a:t>ecosystems </a:t>
            </a:r>
          </a:p>
          <a:p>
            <a:endParaRPr lang="en-US" dirty="0">
              <a:solidFill>
                <a:schemeClr val="bg1"/>
              </a:solidFill>
              <a:latin typeface="Helvetica" charset="0"/>
              <a:ea typeface="Helvetica" charset="0"/>
              <a:cs typeface="Helvetica" charset="0"/>
            </a:endParaRPr>
          </a:p>
        </p:txBody>
      </p:sp>
      <p:sp>
        <p:nvSpPr>
          <p:cNvPr id="9" name="AutoShape 20"/>
          <p:cNvSpPr>
            <a:spLocks/>
          </p:cNvSpPr>
          <p:nvPr/>
        </p:nvSpPr>
        <p:spPr bwMode="auto">
          <a:xfrm>
            <a:off x="8468359" y="370619"/>
            <a:ext cx="369236" cy="6176485"/>
          </a:xfrm>
          <a:prstGeom prst="rightBracket">
            <a:avLst>
              <a:gd name="adj" fmla="val 72258"/>
            </a:avLst>
          </a:prstGeom>
          <a:noFill/>
          <a:ln w="285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p>
        </p:txBody>
      </p:sp>
      <p:cxnSp>
        <p:nvCxnSpPr>
          <p:cNvPr id="4" name="Straight Connector 3"/>
          <p:cNvCxnSpPr/>
          <p:nvPr/>
        </p:nvCxnSpPr>
        <p:spPr>
          <a:xfrm flipV="1">
            <a:off x="8837595" y="3609474"/>
            <a:ext cx="803856"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a:srcRect b="16981"/>
          <a:stretch/>
        </p:blipFill>
        <p:spPr>
          <a:xfrm>
            <a:off x="3237197" y="588037"/>
            <a:ext cx="5358726" cy="6172629"/>
          </a:xfrm>
          <a:prstGeom prst="rect">
            <a:avLst/>
          </a:prstGeom>
          <a:ln w="38100">
            <a:solidFill>
              <a:srgbClr val="FF0000"/>
            </a:solidFill>
          </a:ln>
        </p:spPr>
      </p:pic>
      <p:sp>
        <p:nvSpPr>
          <p:cNvPr id="17" name="Rectangle 16"/>
          <p:cNvSpPr/>
          <p:nvPr/>
        </p:nvSpPr>
        <p:spPr>
          <a:xfrm>
            <a:off x="289290" y="469367"/>
            <a:ext cx="2836458" cy="400110"/>
          </a:xfrm>
          <a:prstGeom prst="rect">
            <a:avLst/>
          </a:prstGeom>
          <a:solidFill>
            <a:srgbClr val="FF0000"/>
          </a:solidFill>
          <a:ln>
            <a:noFill/>
          </a:ln>
        </p:spPr>
        <p:txBody>
          <a:bodyPr wrap="square">
            <a:spAutoFit/>
          </a:bodyPr>
          <a:lstStyle/>
          <a:p>
            <a:r>
              <a:rPr lang="en-US" sz="2000" dirty="0">
                <a:solidFill>
                  <a:schemeClr val="bg1"/>
                </a:solidFill>
                <a:latin typeface="Helvetica" charset="0"/>
                <a:ea typeface="Calibri" charset="0"/>
                <a:cs typeface="Times New Roman" charset="0"/>
              </a:rPr>
              <a:t>• production </a:t>
            </a:r>
            <a:r>
              <a:rPr lang="en-US" sz="2000">
                <a:solidFill>
                  <a:schemeClr val="bg1"/>
                </a:solidFill>
                <a:latin typeface="Helvetica" charset="0"/>
                <a:ea typeface="Calibri" charset="0"/>
                <a:cs typeface="Times New Roman" charset="0"/>
              </a:rPr>
              <a:t>of </a:t>
            </a:r>
            <a:r>
              <a:rPr lang="en-US" sz="2000">
                <a:solidFill>
                  <a:srgbClr val="FFFF00"/>
                </a:solidFill>
                <a:latin typeface="Helvetica" charset="0"/>
                <a:ea typeface="Calibri" charset="0"/>
                <a:cs typeface="Times New Roman" charset="0"/>
              </a:rPr>
              <a:t>oxygen</a:t>
            </a:r>
            <a:endParaRPr lang="en-US" sz="2000" dirty="0">
              <a:solidFill>
                <a:srgbClr val="FFFF00"/>
              </a:solidFill>
              <a:latin typeface="Calibri" charset="0"/>
              <a:ea typeface="Calibri" charset="0"/>
              <a:cs typeface="Times New Roman" charset="0"/>
            </a:endParaRPr>
          </a:p>
        </p:txBody>
      </p:sp>
      <p:pic>
        <p:nvPicPr>
          <p:cNvPr id="13" name="Picture 12">
            <a:extLst>
              <a:ext uri="{FF2B5EF4-FFF2-40B4-BE49-F238E27FC236}">
                <a16:creationId xmlns:a16="http://schemas.microsoft.com/office/drawing/2014/main" id="{F1C46858-89D1-4C45-9313-A597EC2E8A49}"/>
              </a:ext>
            </a:extLst>
          </p:cNvPr>
          <p:cNvPicPr>
            <a:picLocks noChangeAspect="1" noChangeArrowheads="1"/>
          </p:cNvPicPr>
          <p:nvPr/>
        </p:nvPicPr>
        <p:blipFill>
          <a:blip r:embed="rId4">
            <a:lum bright="2000" contrast="6000"/>
            <a:extLst>
              <a:ext uri="{28A0092B-C50C-407E-A947-70E740481C1C}">
                <a14:useLocalDpi xmlns:a14="http://schemas.microsoft.com/office/drawing/2010/main"/>
              </a:ext>
            </a:extLst>
          </a:blip>
          <a:srcRect/>
          <a:stretch>
            <a:fillRect/>
          </a:stretch>
        </p:blipFill>
        <p:spPr bwMode="auto">
          <a:xfrm>
            <a:off x="9272484" y="682679"/>
            <a:ext cx="22669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54122900-76CC-3F49-97BF-571BA96762BC}"/>
              </a:ext>
            </a:extLst>
          </p:cNvPr>
          <p:cNvSpPr/>
          <p:nvPr/>
        </p:nvSpPr>
        <p:spPr>
          <a:xfrm>
            <a:off x="9424127" y="788630"/>
            <a:ext cx="1942347" cy="1992705"/>
          </a:xfrm>
          <a:prstGeom prst="ellipse">
            <a:avLst/>
          </a:prstGeom>
          <a:noFill/>
          <a:ln w="76200" cmpd="sng">
            <a:solidFill>
              <a:srgbClr val="03F6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E4B8F2E-B677-3F43-A653-009E708CC64B}"/>
              </a:ext>
            </a:extLst>
          </p:cNvPr>
          <p:cNvCxnSpPr/>
          <p:nvPr/>
        </p:nvCxnSpPr>
        <p:spPr>
          <a:xfrm flipH="1">
            <a:off x="10124796" y="1645467"/>
            <a:ext cx="595597" cy="1763815"/>
          </a:xfrm>
          <a:prstGeom prst="line">
            <a:avLst/>
          </a:prstGeom>
          <a:ln w="38100">
            <a:solidFill>
              <a:schemeClr val="bg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864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 name="Rectangle 80"/>
          <p:cNvSpPr/>
          <p:nvPr/>
        </p:nvSpPr>
        <p:spPr>
          <a:xfrm>
            <a:off x="177840" y="444337"/>
            <a:ext cx="4576045" cy="6555641"/>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production of oxygen</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biological and  </a:t>
            </a:r>
          </a:p>
          <a:p>
            <a:r>
              <a:rPr lang="en-US" sz="2000" dirty="0">
                <a:solidFill>
                  <a:schemeClr val="bg1"/>
                </a:solidFill>
                <a:latin typeface="Helvetica" charset="0"/>
                <a:ea typeface="Calibri" charset="0"/>
                <a:cs typeface="Times New Roman" charset="0"/>
              </a:rPr>
              <a:t>  genetic diversity</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purification of water and air</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storage, cycling and global  </a:t>
            </a:r>
          </a:p>
          <a:p>
            <a:r>
              <a:rPr lang="en-US" sz="2000" dirty="0">
                <a:solidFill>
                  <a:schemeClr val="bg1"/>
                </a:solidFill>
                <a:latin typeface="Helvetica" charset="0"/>
                <a:ea typeface="Calibri" charset="0"/>
                <a:cs typeface="Times New Roman" charset="0"/>
              </a:rPr>
              <a:t>  distribution of freshwater</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chemical </a:t>
            </a:r>
          </a:p>
          <a:p>
            <a:r>
              <a:rPr lang="en-US" sz="2000" dirty="0">
                <a:solidFill>
                  <a:schemeClr val="bg1"/>
                </a:solidFill>
                <a:latin typeface="Helvetica" charset="0"/>
                <a:ea typeface="Calibri" charset="0"/>
                <a:cs typeface="Times New Roman" charset="0"/>
              </a:rPr>
              <a:t> composition of the atmosphere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migration and </a:t>
            </a:r>
          </a:p>
          <a:p>
            <a:r>
              <a:rPr lang="en-US" sz="2000" dirty="0">
                <a:solidFill>
                  <a:schemeClr val="bg1"/>
                </a:solidFill>
                <a:latin typeface="Helvetica" charset="0"/>
                <a:ea typeface="Calibri" charset="0"/>
                <a:cs typeface="Times New Roman" charset="0"/>
              </a:rPr>
              <a:t>  nursery habitats for wildlife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decomposition of organic </a:t>
            </a:r>
          </a:p>
          <a:p>
            <a:r>
              <a:rPr lang="en-US" sz="2000" dirty="0">
                <a:solidFill>
                  <a:schemeClr val="bg1"/>
                </a:solidFill>
                <a:latin typeface="Helvetica" charset="0"/>
                <a:ea typeface="Calibri" charset="0"/>
                <a:cs typeface="Times New Roman" charset="0"/>
              </a:rPr>
              <a:t>  wastes</a:t>
            </a:r>
            <a:endParaRPr lang="en-US" sz="2000" dirty="0">
              <a:solidFill>
                <a:schemeClr val="bg1"/>
              </a:solidFill>
              <a:latin typeface="Calibri" charset="0"/>
              <a:ea typeface="Calibri" charset="0"/>
              <a:cs typeface="Times New Roman" charset="0"/>
            </a:endParaRPr>
          </a:p>
          <a:p>
            <a:r>
              <a:rPr lang="en-US" sz="2000" dirty="0">
                <a:solidFill>
                  <a:srgbClr val="FFC000"/>
                </a:solidFill>
                <a:latin typeface="Helvetica" charset="0"/>
                <a:ea typeface="Calibri" charset="0"/>
                <a:cs typeface="Times New Roman" charset="0"/>
              </a:rPr>
              <a:t>• sequestration and </a:t>
            </a:r>
          </a:p>
          <a:p>
            <a:r>
              <a:rPr lang="en-US" sz="2000" dirty="0">
                <a:solidFill>
                  <a:srgbClr val="FFC000"/>
                </a:solidFill>
                <a:latin typeface="Helvetica" charset="0"/>
                <a:ea typeface="Calibri" charset="0"/>
                <a:cs typeface="Times New Roman" charset="0"/>
              </a:rPr>
              <a:t>  detoxification of human and </a:t>
            </a:r>
          </a:p>
          <a:p>
            <a:r>
              <a:rPr lang="en-US" sz="2000" dirty="0">
                <a:solidFill>
                  <a:srgbClr val="FFC000"/>
                </a:solidFill>
                <a:latin typeface="Helvetica" charset="0"/>
                <a:ea typeface="Calibri" charset="0"/>
                <a:cs typeface="Times New Roman" charset="0"/>
              </a:rPr>
              <a:t>  industrial waste</a:t>
            </a:r>
            <a:endParaRPr lang="en-US" sz="2000" dirty="0">
              <a:solidFill>
                <a:srgbClr val="FFC0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*natural pest and disease </a:t>
            </a:r>
          </a:p>
          <a:p>
            <a:r>
              <a:rPr lang="en-US" sz="2000" dirty="0">
                <a:solidFill>
                  <a:schemeClr val="bg1"/>
                </a:solidFill>
                <a:latin typeface="Helvetica" charset="0"/>
                <a:ea typeface="Calibri" charset="0"/>
                <a:cs typeface="Times New Roman" charset="0"/>
              </a:rPr>
              <a:t>  control by insects, birds, bats, and </a:t>
            </a:r>
          </a:p>
          <a:p>
            <a:r>
              <a:rPr lang="en-US" sz="2000" dirty="0">
                <a:solidFill>
                  <a:schemeClr val="bg1"/>
                </a:solidFill>
                <a:latin typeface="Helvetica" charset="0"/>
                <a:ea typeface="Calibri" charset="0"/>
                <a:cs typeface="Times New Roman" charset="0"/>
              </a:rPr>
              <a:t> other organisms</a:t>
            </a:r>
          </a:p>
          <a:p>
            <a:r>
              <a:rPr lang="en-US" sz="2000" dirty="0">
                <a:solidFill>
                  <a:schemeClr val="bg1"/>
                </a:solidFill>
                <a:latin typeface="Helvetica" charset="0"/>
                <a:ea typeface="Calibri" charset="0"/>
                <a:cs typeface="Times New Roman" charset="0"/>
              </a:rPr>
              <a:t>• production of genetic library for food,   </a:t>
            </a:r>
          </a:p>
          <a:p>
            <a:r>
              <a:rPr lang="en-US" sz="2000" dirty="0">
                <a:solidFill>
                  <a:schemeClr val="bg1"/>
                </a:solidFill>
                <a:latin typeface="Helvetica" charset="0"/>
                <a:ea typeface="Calibri" charset="0"/>
                <a:cs typeface="Times New Roman" charset="0"/>
              </a:rPr>
              <a:t> fibers, pharmaceuticals, and materials</a:t>
            </a:r>
            <a:endParaRPr lang="en-US" sz="2000" dirty="0">
              <a:solidFill>
                <a:schemeClr val="bg1"/>
              </a:solidFill>
              <a:latin typeface="Calibri" charset="0"/>
              <a:ea typeface="Calibri" charset="0"/>
              <a:cs typeface="Times New Roman" charset="0"/>
            </a:endParaRPr>
          </a:p>
          <a:p>
            <a:endParaRPr lang="en-US" sz="2000" dirty="0">
              <a:solidFill>
                <a:schemeClr val="bg1"/>
              </a:solidFill>
              <a:latin typeface="Calibri" charset="0"/>
              <a:ea typeface="Calibri" charset="0"/>
              <a:cs typeface="Times New Roman" charset="0"/>
            </a:endParaRPr>
          </a:p>
        </p:txBody>
      </p:sp>
      <p:sp>
        <p:nvSpPr>
          <p:cNvPr id="36" name="Rectangle 35"/>
          <p:cNvSpPr/>
          <p:nvPr/>
        </p:nvSpPr>
        <p:spPr>
          <a:xfrm>
            <a:off x="4514040" y="444337"/>
            <a:ext cx="4967454" cy="5324535"/>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fixation of solar energy and </a:t>
            </a:r>
          </a:p>
          <a:p>
            <a:r>
              <a:rPr lang="en-US" sz="2000" dirty="0">
                <a:solidFill>
                  <a:schemeClr val="bg1"/>
                </a:solidFill>
                <a:latin typeface="Helvetica" charset="0"/>
                <a:ea typeface="Calibri" charset="0"/>
                <a:cs typeface="Times New Roman" charset="0"/>
              </a:rPr>
              <a:t>  conversion into raw materials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management of soil erosion and </a:t>
            </a:r>
          </a:p>
          <a:p>
            <a:r>
              <a:rPr lang="en-US" sz="2000" dirty="0">
                <a:solidFill>
                  <a:schemeClr val="bg1"/>
                </a:solidFill>
                <a:latin typeface="Helvetica" charset="0"/>
                <a:ea typeface="Calibri" charset="0"/>
                <a:cs typeface="Times New Roman" charset="0"/>
              </a:rPr>
              <a:t>  sediment control</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flood prevention and regulation of </a:t>
            </a:r>
          </a:p>
          <a:p>
            <a:r>
              <a:rPr lang="en-US" sz="2000" dirty="0">
                <a:solidFill>
                  <a:schemeClr val="bg1"/>
                </a:solidFill>
                <a:latin typeface="Helvetica" charset="0"/>
                <a:ea typeface="Calibri" charset="0"/>
                <a:cs typeface="Times New Roman" charset="0"/>
              </a:rPr>
              <a:t>  runoff</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protection against harmful cosmic  </a:t>
            </a:r>
          </a:p>
          <a:p>
            <a:r>
              <a:rPr lang="en-US" sz="2000" dirty="0">
                <a:solidFill>
                  <a:schemeClr val="bg1"/>
                </a:solidFill>
                <a:latin typeface="Helvetica" charset="0"/>
                <a:ea typeface="Calibri" charset="0"/>
                <a:cs typeface="Times New Roman" charset="0"/>
              </a:rPr>
              <a:t>  radiation</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chemical</a:t>
            </a:r>
          </a:p>
          <a:p>
            <a:r>
              <a:rPr lang="en-US" sz="2000" dirty="0">
                <a:solidFill>
                  <a:schemeClr val="bg1"/>
                </a:solidFill>
                <a:latin typeface="Helvetica" charset="0"/>
                <a:ea typeface="Calibri" charset="0"/>
                <a:cs typeface="Times New Roman" charset="0"/>
              </a:rPr>
              <a:t>  composition of the oceans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local and global </a:t>
            </a:r>
          </a:p>
          <a:p>
            <a:r>
              <a:rPr lang="en-US" sz="2000" dirty="0">
                <a:solidFill>
                  <a:schemeClr val="bg1"/>
                </a:solidFill>
                <a:latin typeface="Helvetica" charset="0"/>
                <a:ea typeface="Calibri" charset="0"/>
                <a:cs typeface="Times New Roman" charset="0"/>
              </a:rPr>
              <a:t>  climate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formation of topsoil and </a:t>
            </a:r>
          </a:p>
          <a:p>
            <a:r>
              <a:rPr lang="en-US" sz="2000" dirty="0">
                <a:solidFill>
                  <a:schemeClr val="bg1"/>
                </a:solidFill>
                <a:latin typeface="Helvetica" charset="0"/>
                <a:ea typeface="Calibri" charset="0"/>
                <a:cs typeface="Times New Roman" charset="0"/>
              </a:rPr>
              <a:t>  maintenance of soil fertility</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production of grasslands, </a:t>
            </a:r>
          </a:p>
          <a:p>
            <a:r>
              <a:rPr lang="en-US" sz="2000" dirty="0">
                <a:solidFill>
                  <a:schemeClr val="bg1"/>
                </a:solidFill>
                <a:latin typeface="Helvetica" charset="0"/>
                <a:ea typeface="Calibri" charset="0"/>
                <a:cs typeface="Times New Roman" charset="0"/>
              </a:rPr>
              <a:t>  fertilizers, and food</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storage and recycling of nutrients</a:t>
            </a:r>
            <a:endParaRPr lang="en-US" sz="2000" dirty="0">
              <a:solidFill>
                <a:schemeClr val="bg1"/>
              </a:solidFill>
              <a:latin typeface="Calibri" charset="0"/>
              <a:ea typeface="Calibri" charset="0"/>
              <a:cs typeface="Times New Roman" charset="0"/>
            </a:endParaRPr>
          </a:p>
        </p:txBody>
      </p:sp>
      <p:sp>
        <p:nvSpPr>
          <p:cNvPr id="14" name="Rectangle 13"/>
          <p:cNvSpPr/>
          <p:nvPr/>
        </p:nvSpPr>
        <p:spPr>
          <a:xfrm>
            <a:off x="247872" y="4040614"/>
            <a:ext cx="3481780" cy="1005940"/>
          </a:xfrm>
          <a:prstGeom prst="rect">
            <a:avLst/>
          </a:prstGeom>
          <a:solidFill>
            <a:srgbClr val="FF0000"/>
          </a:solidFill>
          <a:ln>
            <a:noFill/>
          </a:ln>
        </p:spPr>
        <p:txBody>
          <a:bodyPr wrap="square">
            <a:spAutoFit/>
          </a:bodyPr>
          <a:lstStyle/>
          <a:p>
            <a:r>
              <a:rPr lang="en-US" sz="2000" dirty="0">
                <a:solidFill>
                  <a:schemeClr val="bg1"/>
                </a:solidFill>
                <a:latin typeface="Helvetica" charset="0"/>
                <a:ea typeface="Calibri" charset="0"/>
                <a:cs typeface="Times New Roman" charset="0"/>
              </a:rPr>
              <a:t>• sequestration and </a:t>
            </a:r>
          </a:p>
          <a:p>
            <a:r>
              <a:rPr lang="en-US" sz="2000" dirty="0">
                <a:solidFill>
                  <a:schemeClr val="bg1"/>
                </a:solidFill>
                <a:latin typeface="Helvetica" charset="0"/>
                <a:ea typeface="Calibri" charset="0"/>
                <a:cs typeface="Times New Roman" charset="0"/>
              </a:rPr>
              <a:t>  detoxification of human and </a:t>
            </a:r>
          </a:p>
          <a:p>
            <a:r>
              <a:rPr lang="en-US" sz="2000" dirty="0">
                <a:solidFill>
                  <a:schemeClr val="bg1"/>
                </a:solidFill>
                <a:latin typeface="Helvetica" charset="0"/>
                <a:ea typeface="Calibri" charset="0"/>
                <a:cs typeface="Times New Roman" charset="0"/>
              </a:rPr>
              <a:t>  industrial waste</a:t>
            </a:r>
            <a:endParaRPr lang="en-US" sz="2000" dirty="0">
              <a:solidFill>
                <a:schemeClr val="bg1"/>
              </a:solidFill>
              <a:latin typeface="Calibri" charset="0"/>
              <a:ea typeface="Calibri" charset="0"/>
              <a:cs typeface="Times New Roman" charset="0"/>
            </a:endParaRPr>
          </a:p>
        </p:txBody>
      </p:sp>
    </p:spTree>
    <p:extLst>
      <p:ext uri="{BB962C8B-B14F-4D97-AF65-F5344CB8AC3E}">
        <p14:creationId xmlns:p14="http://schemas.microsoft.com/office/powerpoint/2010/main" val="17314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a:ln>
            <a:solidFill>
              <a:schemeClr val="bg1"/>
            </a:solidFill>
          </a:ln>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key </a:t>
            </a:r>
            <a:r>
              <a:rPr lang="en-US" sz="4900" dirty="0" err="1">
                <a:solidFill>
                  <a:schemeClr val="bg1"/>
                </a:solidFill>
                <a:latin typeface="Helvetica" pitchFamily="2" charset="0"/>
              </a:rPr>
              <a:t>factors</a:t>
            </a:r>
            <a:r>
              <a:rPr lang="en-US" sz="3100" dirty="0" err="1">
                <a:solidFill>
                  <a:srgbClr val="00B0F0"/>
                </a:solidFill>
                <a:latin typeface="Helvetica" pitchFamily="2" charset="0"/>
              </a:rPr>
              <a:t>m</a:t>
            </a:r>
            <a:br>
              <a:rPr lang="en-US" sz="4900" dirty="0">
                <a:solidFill>
                  <a:schemeClr val="bg1"/>
                </a:solidFill>
                <a:latin typeface="Helvetica" pitchFamily="2" charset="0"/>
              </a:rPr>
            </a:br>
            <a:r>
              <a:rPr lang="en-US" sz="3600" dirty="0">
                <a:solidFill>
                  <a:srgbClr val="FFFF00"/>
                </a:solidFill>
                <a:latin typeface="Helvetica" pitchFamily="2" charset="0"/>
              </a:rPr>
              <a:t>• resilience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chemeClr val="bg1"/>
                </a:solidFill>
                <a:latin typeface="Helvetica" pitchFamily="2" charset="0"/>
              </a:rPr>
              <a:t>•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chemeClr val="bg1"/>
                </a:solidFill>
                <a:latin typeface="Helvetica" pitchFamily="2" charset="0"/>
              </a:rPr>
              <a:t>• </a:t>
            </a:r>
            <a:r>
              <a:rPr lang="en-US" sz="3600" dirty="0" err="1">
                <a:solidFill>
                  <a:schemeClr val="bg1"/>
                </a:solidFill>
                <a:latin typeface="Helvetica" pitchFamily="2" charset="0"/>
              </a:rPr>
              <a:t>ecocentricity</a:t>
            </a:r>
            <a:r>
              <a:rPr lang="en-US" sz="3600" dirty="0">
                <a:solidFill>
                  <a:schemeClr val="bg1"/>
                </a:solidFill>
                <a:latin typeface="Helvetica" pitchFamily="2" charset="0"/>
              </a:rPr>
              <a:t> -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chemeClr val="bg1"/>
                </a:solidFill>
                <a:latin typeface="Helvetica" pitchFamily="2" charset="0"/>
              </a:rPr>
              <a:t>• infrastructure -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chemeClr val="bg1"/>
                </a:solidFill>
                <a:latin typeface="Helvetica" pitchFamily="2" charset="0"/>
              </a:rPr>
              <a:t>• constructed ecosystems -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chemeClr val="bg1"/>
                </a:solidFill>
                <a:latin typeface="Helvetica" pitchFamily="2" charset="0"/>
              </a:rPr>
              <a:t>• ecosystem services -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
        <p:nvSpPr>
          <p:cNvPr id="3" name="Rectangle 2">
            <a:extLst>
              <a:ext uri="{FF2B5EF4-FFF2-40B4-BE49-F238E27FC236}">
                <a16:creationId xmlns:a16="http://schemas.microsoft.com/office/drawing/2014/main" id="{CB239635-F1F0-434F-8550-E8B9A8A77607}"/>
              </a:ext>
            </a:extLst>
          </p:cNvPr>
          <p:cNvSpPr/>
          <p:nvPr/>
        </p:nvSpPr>
        <p:spPr>
          <a:xfrm>
            <a:off x="224853" y="959371"/>
            <a:ext cx="11812249" cy="92939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32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 name="Rectangle 80"/>
          <p:cNvSpPr/>
          <p:nvPr/>
        </p:nvSpPr>
        <p:spPr>
          <a:xfrm>
            <a:off x="177840" y="444337"/>
            <a:ext cx="4576045" cy="6555641"/>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production of oxygen</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biological and  </a:t>
            </a:r>
          </a:p>
          <a:p>
            <a:r>
              <a:rPr lang="en-US" sz="2000" dirty="0">
                <a:solidFill>
                  <a:schemeClr val="bg1"/>
                </a:solidFill>
                <a:latin typeface="Helvetica" charset="0"/>
                <a:ea typeface="Calibri" charset="0"/>
                <a:cs typeface="Times New Roman" charset="0"/>
              </a:rPr>
              <a:t>  genetic diversity</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purification of water and air</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storage, cycling and global  </a:t>
            </a:r>
          </a:p>
          <a:p>
            <a:r>
              <a:rPr lang="en-US" sz="2000" dirty="0">
                <a:solidFill>
                  <a:schemeClr val="bg1"/>
                </a:solidFill>
                <a:latin typeface="Helvetica" charset="0"/>
                <a:ea typeface="Calibri" charset="0"/>
                <a:cs typeface="Times New Roman" charset="0"/>
              </a:rPr>
              <a:t>  distribution of freshwater</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chemical </a:t>
            </a:r>
          </a:p>
          <a:p>
            <a:r>
              <a:rPr lang="en-US" sz="2000" dirty="0">
                <a:solidFill>
                  <a:schemeClr val="bg1"/>
                </a:solidFill>
                <a:latin typeface="Helvetica" charset="0"/>
                <a:ea typeface="Calibri" charset="0"/>
                <a:cs typeface="Times New Roman" charset="0"/>
              </a:rPr>
              <a:t> composition of the atmosphere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maintenance of migration and </a:t>
            </a:r>
          </a:p>
          <a:p>
            <a:r>
              <a:rPr lang="en-US" sz="2000" dirty="0">
                <a:solidFill>
                  <a:schemeClr val="bg1"/>
                </a:solidFill>
                <a:latin typeface="Helvetica" charset="0"/>
                <a:ea typeface="Calibri" charset="0"/>
                <a:cs typeface="Times New Roman" charset="0"/>
              </a:rPr>
              <a:t>  nursery habitats for wildlife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decomposition of organic </a:t>
            </a:r>
          </a:p>
          <a:p>
            <a:r>
              <a:rPr lang="en-US" sz="2000" dirty="0">
                <a:solidFill>
                  <a:schemeClr val="bg1"/>
                </a:solidFill>
                <a:latin typeface="Helvetica" charset="0"/>
                <a:ea typeface="Calibri" charset="0"/>
                <a:cs typeface="Times New Roman" charset="0"/>
              </a:rPr>
              <a:t>  wastes</a:t>
            </a:r>
            <a:endParaRPr lang="en-US" sz="2000" dirty="0">
              <a:solidFill>
                <a:schemeClr val="bg1"/>
              </a:solidFill>
              <a:latin typeface="Calibri" charset="0"/>
              <a:ea typeface="Calibri" charset="0"/>
              <a:cs typeface="Times New Roman" charset="0"/>
            </a:endParaRPr>
          </a:p>
          <a:p>
            <a:r>
              <a:rPr lang="en-US" sz="2000" dirty="0">
                <a:solidFill>
                  <a:srgbClr val="FFC000"/>
                </a:solidFill>
                <a:latin typeface="Helvetica" charset="0"/>
                <a:ea typeface="Calibri" charset="0"/>
                <a:cs typeface="Times New Roman" charset="0"/>
              </a:rPr>
              <a:t>• sequestration and </a:t>
            </a:r>
          </a:p>
          <a:p>
            <a:r>
              <a:rPr lang="en-US" sz="2000" dirty="0">
                <a:solidFill>
                  <a:srgbClr val="FFC000"/>
                </a:solidFill>
                <a:latin typeface="Helvetica" charset="0"/>
                <a:ea typeface="Calibri" charset="0"/>
                <a:cs typeface="Times New Roman" charset="0"/>
              </a:rPr>
              <a:t>  detoxification of human and </a:t>
            </a:r>
          </a:p>
          <a:p>
            <a:r>
              <a:rPr lang="en-US" sz="2000" dirty="0">
                <a:solidFill>
                  <a:srgbClr val="FFC000"/>
                </a:solidFill>
                <a:latin typeface="Helvetica" charset="0"/>
                <a:ea typeface="Calibri" charset="0"/>
                <a:cs typeface="Times New Roman" charset="0"/>
              </a:rPr>
              <a:t>  industrial waste</a:t>
            </a:r>
            <a:endParaRPr lang="en-US" sz="2000" dirty="0">
              <a:solidFill>
                <a:srgbClr val="FFC000"/>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*natural pest and disease </a:t>
            </a:r>
          </a:p>
          <a:p>
            <a:r>
              <a:rPr lang="en-US" sz="2000" dirty="0">
                <a:solidFill>
                  <a:schemeClr val="bg1"/>
                </a:solidFill>
                <a:latin typeface="Helvetica" charset="0"/>
                <a:ea typeface="Calibri" charset="0"/>
                <a:cs typeface="Times New Roman" charset="0"/>
              </a:rPr>
              <a:t>  control by insects, birds, bats, and </a:t>
            </a:r>
          </a:p>
          <a:p>
            <a:r>
              <a:rPr lang="en-US" sz="2000" dirty="0">
                <a:solidFill>
                  <a:schemeClr val="bg1"/>
                </a:solidFill>
                <a:latin typeface="Helvetica" charset="0"/>
                <a:ea typeface="Calibri" charset="0"/>
                <a:cs typeface="Times New Roman" charset="0"/>
              </a:rPr>
              <a:t> other organisms</a:t>
            </a:r>
          </a:p>
          <a:p>
            <a:r>
              <a:rPr lang="en-US" sz="2000" dirty="0">
                <a:solidFill>
                  <a:schemeClr val="bg1"/>
                </a:solidFill>
                <a:latin typeface="Helvetica" charset="0"/>
                <a:ea typeface="Calibri" charset="0"/>
                <a:cs typeface="Times New Roman" charset="0"/>
              </a:rPr>
              <a:t>• production of genetic library for food,   </a:t>
            </a:r>
          </a:p>
          <a:p>
            <a:r>
              <a:rPr lang="en-US" sz="2000" dirty="0">
                <a:solidFill>
                  <a:schemeClr val="bg1"/>
                </a:solidFill>
                <a:latin typeface="Helvetica" charset="0"/>
                <a:ea typeface="Calibri" charset="0"/>
                <a:cs typeface="Times New Roman" charset="0"/>
              </a:rPr>
              <a:t> fibers, pharmaceuticals, and materials</a:t>
            </a:r>
            <a:endParaRPr lang="en-US" sz="2000" dirty="0">
              <a:solidFill>
                <a:schemeClr val="bg1"/>
              </a:solidFill>
              <a:latin typeface="Calibri" charset="0"/>
              <a:ea typeface="Calibri" charset="0"/>
              <a:cs typeface="Times New Roman" charset="0"/>
            </a:endParaRPr>
          </a:p>
          <a:p>
            <a:endParaRPr lang="en-US" sz="2000" dirty="0">
              <a:solidFill>
                <a:schemeClr val="bg1"/>
              </a:solidFill>
              <a:latin typeface="Calibri" charset="0"/>
              <a:ea typeface="Calibri" charset="0"/>
              <a:cs typeface="Times New Roman" charset="0"/>
            </a:endParaRPr>
          </a:p>
        </p:txBody>
      </p:sp>
      <p:sp>
        <p:nvSpPr>
          <p:cNvPr id="36" name="Rectangle 35"/>
          <p:cNvSpPr/>
          <p:nvPr/>
        </p:nvSpPr>
        <p:spPr>
          <a:xfrm>
            <a:off x="4514040" y="444337"/>
            <a:ext cx="4967454" cy="5324535"/>
          </a:xfrm>
          <a:prstGeom prst="rect">
            <a:avLst/>
          </a:prstGeom>
          <a:solidFill>
            <a:schemeClr val="tx1"/>
          </a:solidFill>
          <a:ln>
            <a:noFill/>
          </a:ln>
        </p:spPr>
        <p:txBody>
          <a:bodyPr wrap="square">
            <a:spAutoFit/>
          </a:bodyPr>
          <a:lstStyle/>
          <a:p>
            <a:r>
              <a:rPr lang="en-US" sz="2000" dirty="0">
                <a:solidFill>
                  <a:schemeClr val="bg1"/>
                </a:solidFill>
                <a:latin typeface="Helvetica" charset="0"/>
                <a:ea typeface="Calibri" charset="0"/>
                <a:cs typeface="Times New Roman" charset="0"/>
              </a:rPr>
              <a:t>• fixation of solar energy and </a:t>
            </a:r>
          </a:p>
          <a:p>
            <a:r>
              <a:rPr lang="en-US" sz="2000" dirty="0">
                <a:solidFill>
                  <a:schemeClr val="bg1"/>
                </a:solidFill>
                <a:latin typeface="Helvetica" charset="0"/>
                <a:ea typeface="Calibri" charset="0"/>
                <a:cs typeface="Times New Roman" charset="0"/>
              </a:rPr>
              <a:t>  conversion into raw materials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management of soil erosion and </a:t>
            </a:r>
          </a:p>
          <a:p>
            <a:r>
              <a:rPr lang="en-US" sz="2000" dirty="0">
                <a:solidFill>
                  <a:schemeClr val="bg1"/>
                </a:solidFill>
                <a:latin typeface="Helvetica" charset="0"/>
                <a:ea typeface="Calibri" charset="0"/>
                <a:cs typeface="Times New Roman" charset="0"/>
              </a:rPr>
              <a:t>  sediment control</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flood prevention and regulation of </a:t>
            </a:r>
          </a:p>
          <a:p>
            <a:r>
              <a:rPr lang="en-US" sz="2000" dirty="0">
                <a:solidFill>
                  <a:schemeClr val="bg1"/>
                </a:solidFill>
                <a:latin typeface="Helvetica" charset="0"/>
                <a:ea typeface="Calibri" charset="0"/>
                <a:cs typeface="Times New Roman" charset="0"/>
              </a:rPr>
              <a:t>  runoff</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protection against harmful cosmic  </a:t>
            </a:r>
          </a:p>
          <a:p>
            <a:r>
              <a:rPr lang="en-US" sz="2000" dirty="0">
                <a:solidFill>
                  <a:schemeClr val="bg1"/>
                </a:solidFill>
                <a:latin typeface="Helvetica" charset="0"/>
                <a:ea typeface="Calibri" charset="0"/>
                <a:cs typeface="Times New Roman" charset="0"/>
              </a:rPr>
              <a:t>  radiation</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chemical</a:t>
            </a:r>
          </a:p>
          <a:p>
            <a:r>
              <a:rPr lang="en-US" sz="2000" dirty="0">
                <a:solidFill>
                  <a:schemeClr val="bg1"/>
                </a:solidFill>
                <a:latin typeface="Helvetica" charset="0"/>
                <a:ea typeface="Calibri" charset="0"/>
                <a:cs typeface="Times New Roman" charset="0"/>
              </a:rPr>
              <a:t>  composition of the oceans</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regulation of the local and global </a:t>
            </a:r>
          </a:p>
          <a:p>
            <a:r>
              <a:rPr lang="en-US" sz="2000" dirty="0">
                <a:solidFill>
                  <a:schemeClr val="bg1"/>
                </a:solidFill>
                <a:latin typeface="Helvetica" charset="0"/>
                <a:ea typeface="Calibri" charset="0"/>
                <a:cs typeface="Times New Roman" charset="0"/>
              </a:rPr>
              <a:t>  climate</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formation of topsoil and </a:t>
            </a:r>
          </a:p>
          <a:p>
            <a:r>
              <a:rPr lang="en-US" sz="2000" dirty="0">
                <a:solidFill>
                  <a:schemeClr val="bg1"/>
                </a:solidFill>
                <a:latin typeface="Helvetica" charset="0"/>
                <a:ea typeface="Calibri" charset="0"/>
                <a:cs typeface="Times New Roman" charset="0"/>
              </a:rPr>
              <a:t>  maintenance of soil fertility</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production of grasslands, </a:t>
            </a:r>
          </a:p>
          <a:p>
            <a:r>
              <a:rPr lang="en-US" sz="2000" dirty="0">
                <a:solidFill>
                  <a:schemeClr val="bg1"/>
                </a:solidFill>
                <a:latin typeface="Helvetica" charset="0"/>
                <a:ea typeface="Calibri" charset="0"/>
                <a:cs typeface="Times New Roman" charset="0"/>
              </a:rPr>
              <a:t>  fertilizers, and food</a:t>
            </a:r>
            <a:endParaRPr lang="en-US" sz="2000" dirty="0">
              <a:solidFill>
                <a:schemeClr val="bg1"/>
              </a:solidFill>
              <a:latin typeface="Calibri" charset="0"/>
              <a:ea typeface="Calibri" charset="0"/>
              <a:cs typeface="Times New Roman" charset="0"/>
            </a:endParaRPr>
          </a:p>
          <a:p>
            <a:r>
              <a:rPr lang="en-US" sz="2000" dirty="0">
                <a:solidFill>
                  <a:schemeClr val="bg1"/>
                </a:solidFill>
                <a:latin typeface="Helvetica" charset="0"/>
                <a:ea typeface="Calibri" charset="0"/>
                <a:cs typeface="Times New Roman" charset="0"/>
              </a:rPr>
              <a:t>• storage and recycling of nutrients</a:t>
            </a:r>
            <a:endParaRPr lang="en-US" sz="2000" dirty="0">
              <a:solidFill>
                <a:schemeClr val="bg1"/>
              </a:solidFill>
              <a:latin typeface="Calibri" charset="0"/>
              <a:ea typeface="Calibri" charset="0"/>
              <a:cs typeface="Times New Roman" charset="0"/>
            </a:endParaRPr>
          </a:p>
        </p:txBody>
      </p:sp>
      <p:pic>
        <p:nvPicPr>
          <p:cNvPr id="5" name="Picture 4"/>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9272484" y="186291"/>
            <a:ext cx="226695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5"/>
          <p:cNvSpPr/>
          <p:nvPr/>
        </p:nvSpPr>
        <p:spPr>
          <a:xfrm>
            <a:off x="9424127" y="370619"/>
            <a:ext cx="1942347" cy="1992705"/>
          </a:xfrm>
          <a:prstGeom prst="ellipse">
            <a:avLst/>
          </a:prstGeom>
          <a:noFill/>
          <a:ln w="76200" cmpd="sng">
            <a:solidFill>
              <a:srgbClr val="03F6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641451" y="3186815"/>
            <a:ext cx="3160147" cy="1569660"/>
          </a:xfrm>
          <a:prstGeom prst="rect">
            <a:avLst/>
          </a:prstGeom>
          <a:solidFill>
            <a:schemeClr val="tx1"/>
          </a:solidFill>
        </p:spPr>
        <p:txBody>
          <a:bodyPr wrap="square" rtlCol="0">
            <a:spAutoFit/>
          </a:bodyPr>
          <a:lstStyle/>
          <a:p>
            <a:r>
              <a:rPr lang="en-US" sz="2400" dirty="0">
                <a:solidFill>
                  <a:srgbClr val="64F22B"/>
                </a:solidFill>
                <a:latin typeface="Helvetica" charset="0"/>
                <a:ea typeface="Helvetica" charset="0"/>
                <a:cs typeface="Helvetica" charset="0"/>
              </a:rPr>
              <a:t>ecosystems </a:t>
            </a:r>
          </a:p>
          <a:p>
            <a:r>
              <a:rPr lang="en-US" dirty="0">
                <a:solidFill>
                  <a:schemeClr val="bg1"/>
                </a:solidFill>
                <a:latin typeface="Helvetica" charset="0"/>
                <a:ea typeface="Helvetica" charset="0"/>
                <a:cs typeface="Helvetica" charset="0"/>
              </a:rPr>
              <a:t>provision of </a:t>
            </a:r>
          </a:p>
          <a:p>
            <a:r>
              <a:rPr lang="en-US" dirty="0">
                <a:solidFill>
                  <a:schemeClr val="bg1"/>
                </a:solidFill>
                <a:latin typeface="Helvetica" charset="0"/>
                <a:ea typeface="Helvetica" charset="0"/>
                <a:cs typeface="Helvetica" charset="0"/>
              </a:rPr>
              <a:t>‘ecosystem services</a:t>
            </a:r>
          </a:p>
          <a:p>
            <a:r>
              <a:rPr lang="en-US" dirty="0">
                <a:solidFill>
                  <a:schemeClr val="bg1"/>
                </a:solidFill>
                <a:latin typeface="Helvetica" charset="0"/>
                <a:ea typeface="Helvetica" charset="0"/>
                <a:cs typeface="Helvetica" charset="0"/>
              </a:rPr>
              <a:t>without human </a:t>
            </a:r>
          </a:p>
          <a:p>
            <a:r>
              <a:rPr lang="en-US" dirty="0">
                <a:solidFill>
                  <a:schemeClr val="bg1"/>
                </a:solidFill>
                <a:latin typeface="Helvetica" charset="0"/>
                <a:ea typeface="Helvetica" charset="0"/>
                <a:cs typeface="Helvetica" charset="0"/>
              </a:rPr>
              <a:t>intervention</a:t>
            </a:r>
          </a:p>
        </p:txBody>
      </p:sp>
      <p:sp>
        <p:nvSpPr>
          <p:cNvPr id="9" name="AutoShape 20"/>
          <p:cNvSpPr>
            <a:spLocks/>
          </p:cNvSpPr>
          <p:nvPr/>
        </p:nvSpPr>
        <p:spPr bwMode="auto">
          <a:xfrm>
            <a:off x="8468359" y="370619"/>
            <a:ext cx="369236" cy="6176485"/>
          </a:xfrm>
          <a:prstGeom prst="rightBracket">
            <a:avLst>
              <a:gd name="adj" fmla="val 72258"/>
            </a:avLst>
          </a:prstGeom>
          <a:noFill/>
          <a:ln w="2857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a:solidFill>
                <a:schemeClr val="bg1"/>
              </a:solidFill>
            </a:endParaRPr>
          </a:p>
        </p:txBody>
      </p:sp>
      <p:cxnSp>
        <p:nvCxnSpPr>
          <p:cNvPr id="4" name="Straight Connector 3"/>
          <p:cNvCxnSpPr/>
          <p:nvPr/>
        </p:nvCxnSpPr>
        <p:spPr>
          <a:xfrm flipV="1">
            <a:off x="8837595" y="3609474"/>
            <a:ext cx="803856"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432788" y="1362453"/>
            <a:ext cx="459318" cy="3270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a:off x="10124796" y="1645467"/>
            <a:ext cx="595597" cy="1763815"/>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4"/>
          <a:srcRect l="21357" t="16960" r="1129" b="6018"/>
          <a:stretch/>
        </p:blipFill>
        <p:spPr>
          <a:xfrm>
            <a:off x="-27891" y="0"/>
            <a:ext cx="12269772" cy="6858000"/>
          </a:xfrm>
          <a:prstGeom prst="rect">
            <a:avLst/>
          </a:prstGeom>
          <a:ln w="28575">
            <a:solidFill>
              <a:schemeClr val="bg1"/>
            </a:solidFill>
          </a:ln>
        </p:spPr>
      </p:pic>
      <p:sp>
        <p:nvSpPr>
          <p:cNvPr id="14" name="Rectangle 13"/>
          <p:cNvSpPr/>
          <p:nvPr/>
        </p:nvSpPr>
        <p:spPr>
          <a:xfrm>
            <a:off x="247872" y="4040614"/>
            <a:ext cx="3481780" cy="1005940"/>
          </a:xfrm>
          <a:prstGeom prst="rect">
            <a:avLst/>
          </a:prstGeom>
          <a:solidFill>
            <a:srgbClr val="FF0000"/>
          </a:solidFill>
          <a:ln>
            <a:noFill/>
          </a:ln>
        </p:spPr>
        <p:txBody>
          <a:bodyPr wrap="square">
            <a:spAutoFit/>
          </a:bodyPr>
          <a:lstStyle/>
          <a:p>
            <a:r>
              <a:rPr lang="en-US" sz="2000" dirty="0">
                <a:solidFill>
                  <a:schemeClr val="bg1"/>
                </a:solidFill>
                <a:latin typeface="Helvetica" charset="0"/>
                <a:ea typeface="Calibri" charset="0"/>
                <a:cs typeface="Times New Roman" charset="0"/>
              </a:rPr>
              <a:t>• sequestration and </a:t>
            </a:r>
          </a:p>
          <a:p>
            <a:r>
              <a:rPr lang="en-US" sz="2000" dirty="0">
                <a:solidFill>
                  <a:schemeClr val="bg1"/>
                </a:solidFill>
                <a:latin typeface="Helvetica" charset="0"/>
                <a:ea typeface="Calibri" charset="0"/>
                <a:cs typeface="Times New Roman" charset="0"/>
              </a:rPr>
              <a:t>  detoxification of human and </a:t>
            </a:r>
          </a:p>
          <a:p>
            <a:r>
              <a:rPr lang="en-US" sz="2000" dirty="0">
                <a:solidFill>
                  <a:schemeClr val="bg1"/>
                </a:solidFill>
                <a:latin typeface="Helvetica" charset="0"/>
                <a:ea typeface="Calibri" charset="0"/>
                <a:cs typeface="Times New Roman" charset="0"/>
              </a:rPr>
              <a:t>  industrial waste</a:t>
            </a:r>
            <a:endParaRPr lang="en-US" sz="2000" dirty="0">
              <a:solidFill>
                <a:schemeClr val="bg1"/>
              </a:solidFill>
              <a:latin typeface="Calibri" charset="0"/>
              <a:ea typeface="Calibri" charset="0"/>
              <a:cs typeface="Times New Roman" charset="0"/>
            </a:endParaRPr>
          </a:p>
        </p:txBody>
      </p:sp>
    </p:spTree>
    <p:extLst>
      <p:ext uri="{BB962C8B-B14F-4D97-AF65-F5344CB8AC3E}">
        <p14:creationId xmlns:p14="http://schemas.microsoft.com/office/powerpoint/2010/main" val="3341703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rgbClr val="FFC000"/>
                </a:solidFill>
                <a:latin typeface="Helvetica" pitchFamily="2" charset="0"/>
              </a:rPr>
              <a:t>summary key factors in ecological </a:t>
            </a:r>
            <a:r>
              <a:rPr lang="en-US" sz="4900" dirty="0" err="1">
                <a:solidFill>
                  <a:srgbClr val="FFC000"/>
                </a:solidFill>
                <a:latin typeface="Helvetica" pitchFamily="2" charset="0"/>
              </a:rPr>
              <a:t>design</a:t>
            </a:r>
            <a:r>
              <a:rPr lang="en-US" sz="3100" dirty="0" err="1">
                <a:solidFill>
                  <a:srgbClr val="FFC000"/>
                </a:solidFill>
                <a:latin typeface="Helvetica" pitchFamily="2" charset="0"/>
              </a:rPr>
              <a:t>m</a:t>
            </a:r>
            <a:br>
              <a:rPr lang="en-US" sz="4900" dirty="0">
                <a:solidFill>
                  <a:schemeClr val="bg1"/>
                </a:solidFill>
                <a:latin typeface="Helvetica" pitchFamily="2" charset="0"/>
              </a:rPr>
            </a:br>
            <a:r>
              <a:rPr lang="en-US" sz="3600" dirty="0">
                <a:solidFill>
                  <a:schemeClr val="bg1"/>
                </a:solidFill>
                <a:latin typeface="Helvetica" pitchFamily="2" charset="0"/>
              </a:rPr>
              <a:t>•</a:t>
            </a:r>
            <a:r>
              <a:rPr lang="en-US" sz="3600" dirty="0">
                <a:solidFill>
                  <a:schemeClr val="accent4"/>
                </a:solidFill>
                <a:latin typeface="Helvetica" pitchFamily="2" charset="0"/>
              </a:rPr>
              <a:t> resilience</a:t>
            </a:r>
            <a:r>
              <a:rPr lang="en-US" sz="3600" dirty="0">
                <a:solidFill>
                  <a:srgbClr val="FFFF00"/>
                </a:solidFill>
                <a:latin typeface="Helvetica" pitchFamily="2" charset="0"/>
              </a:rPr>
              <a:t>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C000"/>
                </a:solidFill>
                <a:latin typeface="Helvetica" pitchFamily="2" charset="0"/>
              </a:rPr>
              <a:t>biointegration</a:t>
            </a:r>
            <a:r>
              <a:rPr lang="en-US" sz="3600" dirty="0">
                <a:solidFill>
                  <a:srgbClr val="FFC000"/>
                </a:solidFill>
                <a:latin typeface="Helvetica" pitchFamily="2" charset="0"/>
              </a:rPr>
              <a:t> </a:t>
            </a:r>
            <a:r>
              <a:rPr lang="en-US" sz="3600" dirty="0">
                <a:solidFill>
                  <a:schemeClr val="bg1"/>
                </a:solidFill>
                <a:latin typeface="Helvetica" pitchFamily="2" charset="0"/>
              </a:rPr>
              <a:t>-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C000"/>
                </a:solidFill>
                <a:latin typeface="Helvetica" pitchFamily="2" charset="0"/>
              </a:rPr>
              <a:t>ecocentricity</a:t>
            </a:r>
            <a:r>
              <a:rPr lang="en-US" sz="3600" dirty="0">
                <a:solidFill>
                  <a:srgbClr val="FFFF00"/>
                </a:solidFill>
                <a:latin typeface="Helvetica" pitchFamily="2" charset="0"/>
              </a:rPr>
              <a:t> </a:t>
            </a:r>
            <a:r>
              <a:rPr lang="en-US" sz="3600" dirty="0">
                <a:solidFill>
                  <a:schemeClr val="bg1"/>
                </a:solidFill>
                <a:latin typeface="Helvetica" pitchFamily="2" charset="0"/>
              </a:rPr>
              <a:t>-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a:solidFill>
                  <a:srgbClr val="FFC000"/>
                </a:solidFill>
                <a:latin typeface="Helvetica" pitchFamily="2" charset="0"/>
              </a:rPr>
              <a:t>infrastructure </a:t>
            </a:r>
            <a:r>
              <a:rPr lang="en-US" sz="3600" dirty="0">
                <a:solidFill>
                  <a:schemeClr val="bg1"/>
                </a:solidFill>
                <a:latin typeface="Helvetica" pitchFamily="2" charset="0"/>
              </a:rPr>
              <a:t>-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a:solidFill>
                  <a:srgbClr val="FFC000"/>
                </a:solidFill>
                <a:latin typeface="Helvetica" pitchFamily="2" charset="0"/>
              </a:rPr>
              <a:t>constructed ecosystems </a:t>
            </a:r>
            <a:r>
              <a:rPr lang="en-US" sz="3600" dirty="0">
                <a:solidFill>
                  <a:schemeClr val="bg1"/>
                </a:solidFill>
                <a:latin typeface="Helvetica" pitchFamily="2" charset="0"/>
              </a:rPr>
              <a:t>-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a:solidFill>
                  <a:srgbClr val="FFC000"/>
                </a:solidFill>
                <a:latin typeface="Helvetica" pitchFamily="2" charset="0"/>
              </a:rPr>
              <a:t>ecosystem services </a:t>
            </a:r>
            <a:r>
              <a:rPr lang="en-US" sz="3600" dirty="0">
                <a:solidFill>
                  <a:schemeClr val="bg1"/>
                </a:solidFill>
                <a:latin typeface="Helvetica" pitchFamily="2" charset="0"/>
              </a:rPr>
              <a:t>-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Tree>
    <p:extLst>
      <p:ext uri="{BB962C8B-B14F-4D97-AF65-F5344CB8AC3E}">
        <p14:creationId xmlns:p14="http://schemas.microsoft.com/office/powerpoint/2010/main" val="55387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CB917A2-DA51-5E4F-AAF2-12825A918F80}"/>
              </a:ext>
            </a:extLst>
          </p:cNvPr>
          <p:cNvSpPr>
            <a:spLocks noChangeArrowheads="1"/>
          </p:cNvSpPr>
          <p:nvPr/>
        </p:nvSpPr>
        <p:spPr bwMode="auto">
          <a:xfrm>
            <a:off x="5803641" y="2519265"/>
            <a:ext cx="12415934" cy="90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b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1" descr="cid:image007.jpg@01D5FBC5.EFCA7690">
            <a:extLst>
              <a:ext uri="{FF2B5EF4-FFF2-40B4-BE49-F238E27FC236}">
                <a16:creationId xmlns:a16="http://schemas.microsoft.com/office/drawing/2014/main" id="{FA06BE09-72B2-7149-975D-16775260724F}"/>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r="8213"/>
          <a:stretch>
            <a:fillRect/>
          </a:stretch>
        </p:blipFill>
        <p:spPr bwMode="auto">
          <a:xfrm>
            <a:off x="1842016" y="493198"/>
            <a:ext cx="10214518" cy="6283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089CDD-598B-7A4D-93A3-7606449ACB33}"/>
              </a:ext>
            </a:extLst>
          </p:cNvPr>
          <p:cNvSpPr/>
          <p:nvPr/>
        </p:nvSpPr>
        <p:spPr>
          <a:xfrm>
            <a:off x="7847" y="0"/>
            <a:ext cx="12184154" cy="4616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DF4A143-84B0-BE4D-A94A-24D6BD700358}"/>
              </a:ext>
            </a:extLst>
          </p:cNvPr>
          <p:cNvSpPr txBox="1"/>
          <p:nvPr/>
        </p:nvSpPr>
        <p:spPr>
          <a:xfrm>
            <a:off x="160246" y="-31533"/>
            <a:ext cx="12234540" cy="461665"/>
          </a:xfrm>
          <a:prstGeom prst="rect">
            <a:avLst/>
          </a:prstGeom>
          <a:noFill/>
        </p:spPr>
        <p:txBody>
          <a:bodyPr wrap="square" rtlCol="0">
            <a:spAutoFit/>
          </a:bodyPr>
          <a:lstStyle/>
          <a:p>
            <a:r>
              <a:rPr lang="en-US" sz="2400" dirty="0">
                <a:solidFill>
                  <a:schemeClr val="bg1"/>
                </a:solidFill>
                <a:latin typeface="Helvetica" pitchFamily="2" charset="0"/>
              </a:rPr>
              <a:t>ecosystems: symbiosis </a:t>
            </a:r>
            <a:endParaRPr lang="en-US" sz="2000" dirty="0">
              <a:solidFill>
                <a:schemeClr val="bg1"/>
              </a:solidFill>
              <a:latin typeface="Helvetica" pitchFamily="2" charset="0"/>
            </a:endParaRPr>
          </a:p>
        </p:txBody>
      </p:sp>
      <p:pic>
        <p:nvPicPr>
          <p:cNvPr id="2" name="Picture 1">
            <a:extLst>
              <a:ext uri="{FF2B5EF4-FFF2-40B4-BE49-F238E27FC236}">
                <a16:creationId xmlns:a16="http://schemas.microsoft.com/office/drawing/2014/main" id="{647B8A60-DA0B-4A4D-86ED-4CD185516E04}"/>
              </a:ext>
            </a:extLst>
          </p:cNvPr>
          <p:cNvPicPr>
            <a:picLocks noChangeAspect="1"/>
          </p:cNvPicPr>
          <p:nvPr/>
        </p:nvPicPr>
        <p:blipFill rotWithShape="1">
          <a:blip r:embed="rId5"/>
          <a:srcRect l="1" t="32185" r="59132" b="12903"/>
          <a:stretch/>
        </p:blipFill>
        <p:spPr>
          <a:xfrm>
            <a:off x="444759" y="2415334"/>
            <a:ext cx="4546600" cy="3452066"/>
          </a:xfrm>
          <a:prstGeom prst="rect">
            <a:avLst/>
          </a:prstGeom>
        </p:spPr>
      </p:pic>
      <p:sp>
        <p:nvSpPr>
          <p:cNvPr id="3" name="Rectangle 2">
            <a:extLst>
              <a:ext uri="{FF2B5EF4-FFF2-40B4-BE49-F238E27FC236}">
                <a16:creationId xmlns:a16="http://schemas.microsoft.com/office/drawing/2014/main" id="{49210684-FFE3-C042-9867-1329543533C0}"/>
              </a:ext>
            </a:extLst>
          </p:cNvPr>
          <p:cNvSpPr/>
          <p:nvPr/>
        </p:nvSpPr>
        <p:spPr>
          <a:xfrm>
            <a:off x="685799" y="1270000"/>
            <a:ext cx="4673601" cy="459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102F99-D69C-1440-B8D7-C00E7CCAF735}"/>
              </a:ext>
            </a:extLst>
          </p:cNvPr>
          <p:cNvSpPr/>
          <p:nvPr/>
        </p:nvSpPr>
        <p:spPr>
          <a:xfrm>
            <a:off x="889000" y="962866"/>
            <a:ext cx="4470400" cy="4904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AA530F-CEA2-F64A-BE8A-13E58C60CDD0}"/>
              </a:ext>
            </a:extLst>
          </p:cNvPr>
          <p:cNvSpPr/>
          <p:nvPr/>
        </p:nvSpPr>
        <p:spPr>
          <a:xfrm>
            <a:off x="685799" y="850299"/>
            <a:ext cx="4673601" cy="4904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1" descr="cid:image007.jpg@01D5FBC5.EFCA7690">
            <a:extLst>
              <a:ext uri="{FF2B5EF4-FFF2-40B4-BE49-F238E27FC236}">
                <a16:creationId xmlns:a16="http://schemas.microsoft.com/office/drawing/2014/main" id="{C4EAA353-0DAF-6644-9EC7-78D59E645AB2}"/>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2923" t="35416" r="65264" b="14845"/>
          <a:stretch>
            <a:fillRect/>
          </a:stretch>
        </p:blipFill>
        <p:spPr bwMode="auto">
          <a:xfrm>
            <a:off x="444759" y="692215"/>
            <a:ext cx="6189753" cy="546423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6CE30335-B79E-6244-BD8A-BD2026D4FAAB}"/>
              </a:ext>
            </a:extLst>
          </p:cNvPr>
          <p:cNvCxnSpPr/>
          <p:nvPr/>
        </p:nvCxnSpPr>
        <p:spPr>
          <a:xfrm>
            <a:off x="5895946" y="3415133"/>
            <a:ext cx="8308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34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Oval 5"/>
          <p:cNvSpPr/>
          <p:nvPr/>
        </p:nvSpPr>
        <p:spPr>
          <a:xfrm>
            <a:off x="2986270" y="647979"/>
            <a:ext cx="6426294" cy="6042549"/>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6" idx="0"/>
            <a:endCxn id="6" idx="4"/>
          </p:cNvCxnSpPr>
          <p:nvPr/>
        </p:nvCxnSpPr>
        <p:spPr>
          <a:xfrm>
            <a:off x="6199417" y="647979"/>
            <a:ext cx="0" cy="6042549"/>
          </a:xfrm>
          <a:prstGeom prst="line">
            <a:avLst/>
          </a:prstGeom>
          <a:ln w="1270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2"/>
            <a:endCxn id="6" idx="6"/>
          </p:cNvCxnSpPr>
          <p:nvPr/>
        </p:nvCxnSpPr>
        <p:spPr>
          <a:xfrm>
            <a:off x="2986270" y="3669253"/>
            <a:ext cx="6426294" cy="0"/>
          </a:xfrm>
          <a:prstGeom prst="line">
            <a:avLst/>
          </a:prstGeom>
          <a:ln w="127000">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Circular Arrow 14"/>
          <p:cNvSpPr/>
          <p:nvPr/>
        </p:nvSpPr>
        <p:spPr>
          <a:xfrm>
            <a:off x="14111230" y="577313"/>
            <a:ext cx="978408" cy="978408"/>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192864" y="1525496"/>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Placeholder 23" descr="Concept Ide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0207" y="1748309"/>
            <a:ext cx="961741" cy="1169444"/>
          </a:xfrm>
          <a:prstGeom prst="rect">
            <a:avLst/>
          </a:prstGeom>
          <a:solidFill>
            <a:schemeClr val="bg1"/>
          </a:solidFill>
        </p:spPr>
      </p:pic>
      <p:sp>
        <p:nvSpPr>
          <p:cNvPr id="22" name="Rectangle 21"/>
          <p:cNvSpPr/>
          <p:nvPr/>
        </p:nvSpPr>
        <p:spPr>
          <a:xfrm>
            <a:off x="7003664" y="1538584"/>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Placeholder 23" descr="Concept Idea.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53705" y="1679846"/>
            <a:ext cx="805158" cy="1403299"/>
          </a:xfrm>
          <a:prstGeom prst="rect">
            <a:avLst/>
          </a:prstGeom>
          <a:solidFill>
            <a:schemeClr val="bg1"/>
          </a:solidFill>
        </p:spPr>
      </p:pic>
      <p:sp>
        <p:nvSpPr>
          <p:cNvPr id="26" name="Rectangle 25"/>
          <p:cNvSpPr/>
          <p:nvPr/>
        </p:nvSpPr>
        <p:spPr>
          <a:xfrm>
            <a:off x="7004493" y="4248172"/>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Placeholder 23" descr="Concept Idea.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37936" y="4378059"/>
            <a:ext cx="898274" cy="1259883"/>
          </a:xfrm>
          <a:prstGeom prst="rect">
            <a:avLst/>
          </a:prstGeom>
          <a:solidFill>
            <a:schemeClr val="bg1"/>
          </a:solidFill>
        </p:spPr>
      </p:pic>
      <p:sp>
        <p:nvSpPr>
          <p:cNvPr id="32" name="Rectangle 31"/>
          <p:cNvSpPr/>
          <p:nvPr/>
        </p:nvSpPr>
        <p:spPr>
          <a:xfrm>
            <a:off x="6847684" y="861705"/>
            <a:ext cx="8777230" cy="2339102"/>
          </a:xfrm>
          <a:prstGeom prst="rect">
            <a:avLst/>
          </a:prstGeom>
        </p:spPr>
        <p:txBody>
          <a:bodyPr wrap="square">
            <a:spAutoFit/>
          </a:bodyPr>
          <a:lstStyle/>
          <a:p>
            <a:r>
              <a:rPr lang="en-US" sz="2000" dirty="0">
                <a:solidFill>
                  <a:srgbClr val="FFFFFF"/>
                </a:solidFill>
              </a:rPr>
              <a:t>		</a:t>
            </a:r>
            <a:r>
              <a:rPr lang="en-US" sz="1600" dirty="0">
                <a:solidFill>
                  <a:srgbClr val="FFFFFF"/>
                </a:solidFill>
              </a:rPr>
              <a:t> </a:t>
            </a:r>
            <a:r>
              <a:rPr lang="en-US" dirty="0">
                <a:solidFill>
                  <a:srgbClr val="FFFFFF"/>
                </a:solidFill>
              </a:rPr>
              <a:t>activities	                	 		 	</a:t>
            </a:r>
          </a:p>
          <a:p>
            <a:r>
              <a:rPr lang="en-US" dirty="0">
                <a:solidFill>
                  <a:srgbClr val="FFFFFF"/>
                </a:solidFill>
              </a:rPr>
              <a:t>		</a:t>
            </a:r>
            <a:r>
              <a:rPr lang="zh-CN" altLang="en-US" dirty="0">
                <a:solidFill>
                  <a:srgbClr val="FFFFFF"/>
                </a:solidFill>
              </a:rPr>
              <a:t> </a:t>
            </a:r>
            <a:r>
              <a:rPr lang="en-US" dirty="0">
                <a:solidFill>
                  <a:srgbClr val="FFFFFF"/>
                </a:solidFill>
              </a:rPr>
              <a:t>commerce</a:t>
            </a:r>
          </a:p>
          <a:p>
            <a:r>
              <a:rPr lang="en-US" dirty="0">
                <a:solidFill>
                  <a:srgbClr val="FFFFFF"/>
                </a:solidFill>
              </a:rPr>
              <a:t>		 economic systems</a:t>
            </a:r>
          </a:p>
          <a:p>
            <a:r>
              <a:rPr lang="en-US" dirty="0">
                <a:solidFill>
                  <a:srgbClr val="FFFFFF"/>
                </a:solidFill>
              </a:rPr>
              <a:t>		 life styles</a:t>
            </a:r>
          </a:p>
          <a:p>
            <a:r>
              <a:rPr lang="en-US" dirty="0">
                <a:solidFill>
                  <a:srgbClr val="FFFFFF"/>
                </a:solidFill>
              </a:rPr>
              <a:t>                   	 mobility</a:t>
            </a:r>
          </a:p>
          <a:p>
            <a:r>
              <a:rPr lang="en-US" dirty="0">
                <a:solidFill>
                  <a:srgbClr val="FFFFFF"/>
                </a:solidFill>
              </a:rPr>
              <a:t>		  recreation</a:t>
            </a:r>
          </a:p>
          <a:p>
            <a:r>
              <a:rPr lang="en-US" dirty="0">
                <a:solidFill>
                  <a:srgbClr val="FFFFFF"/>
                </a:solidFill>
              </a:rPr>
              <a:t>		  food and diet</a:t>
            </a:r>
          </a:p>
          <a:p>
            <a:r>
              <a:rPr lang="en-US" dirty="0">
                <a:solidFill>
                  <a:srgbClr val="FFFFFF"/>
                </a:solidFill>
              </a:rPr>
              <a:t>                                </a:t>
            </a:r>
          </a:p>
        </p:txBody>
      </p:sp>
      <p:sp>
        <p:nvSpPr>
          <p:cNvPr id="33" name="Rounded Rectangle 32"/>
          <p:cNvSpPr/>
          <p:nvPr/>
        </p:nvSpPr>
        <p:spPr>
          <a:xfrm>
            <a:off x="8327159" y="4383151"/>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77608" y="4437016"/>
            <a:ext cx="11313354" cy="2308324"/>
          </a:xfrm>
          <a:prstGeom prst="rect">
            <a:avLst/>
          </a:prstGeom>
        </p:spPr>
        <p:txBody>
          <a:bodyPr wrap="square">
            <a:spAutoFit/>
          </a:bodyPr>
          <a:lstStyle/>
          <a:p>
            <a:r>
              <a:rPr lang="en-US" dirty="0">
                <a:solidFill>
                  <a:srgbClr val="FFFFFF"/>
                </a:solidFill>
              </a:rPr>
              <a:t>		</a:t>
            </a:r>
            <a:r>
              <a:rPr lang="en-US" sz="1400" dirty="0">
                <a:solidFill>
                  <a:srgbClr val="FFFFFF"/>
                </a:solidFill>
              </a:rPr>
              <a:t>	 </a:t>
            </a:r>
            <a:r>
              <a:rPr lang="en-US" dirty="0">
                <a:solidFill>
                  <a:srgbClr val="FFFFFF"/>
                </a:solidFill>
              </a:rPr>
              <a:t>rain               	 	</a:t>
            </a:r>
          </a:p>
          <a:p>
            <a:r>
              <a:rPr lang="en-US" dirty="0">
                <a:solidFill>
                  <a:srgbClr val="FFFFFF"/>
                </a:solidFill>
              </a:rPr>
              <a:t>			 waterways          	 	</a:t>
            </a:r>
          </a:p>
          <a:p>
            <a:r>
              <a:rPr lang="en-US" dirty="0">
                <a:solidFill>
                  <a:srgbClr val="FFFFFF"/>
                </a:solidFill>
              </a:rPr>
              <a:t>		    	</a:t>
            </a:r>
            <a:r>
              <a:rPr lang="zh-CN" altLang="en-US" dirty="0">
                <a:solidFill>
                  <a:srgbClr val="FFFFFF"/>
                </a:solidFill>
              </a:rPr>
              <a:t> </a:t>
            </a:r>
            <a:r>
              <a:rPr lang="en-US" dirty="0">
                <a:solidFill>
                  <a:srgbClr val="FFFFFF"/>
                </a:solidFill>
              </a:rPr>
              <a:t>ground water   </a:t>
            </a:r>
          </a:p>
          <a:p>
            <a:r>
              <a:rPr lang="en-US" dirty="0">
                <a:solidFill>
                  <a:srgbClr val="FFFFFF"/>
                </a:solidFill>
              </a:rPr>
              <a:t>		     	</a:t>
            </a:r>
            <a:r>
              <a:rPr lang="zh-CN" altLang="en-US" dirty="0">
                <a:solidFill>
                  <a:srgbClr val="FFFFFF"/>
                </a:solidFill>
              </a:rPr>
              <a:t> </a:t>
            </a:r>
            <a:r>
              <a:rPr lang="en-US" dirty="0">
                <a:solidFill>
                  <a:srgbClr val="FFFFFF"/>
                </a:solidFill>
              </a:rPr>
              <a:t>dew                        	 </a:t>
            </a:r>
          </a:p>
          <a:p>
            <a:r>
              <a:rPr lang="en-US" dirty="0">
                <a:solidFill>
                  <a:srgbClr val="FFFFFF"/>
                </a:solidFill>
              </a:rPr>
              <a:t>		          	lakes                 </a:t>
            </a:r>
          </a:p>
          <a:p>
            <a:r>
              <a:rPr lang="en-US" dirty="0">
                <a:solidFill>
                  <a:srgbClr val="FFFFFF"/>
                </a:solidFill>
              </a:rPr>
              <a:t>			</a:t>
            </a:r>
            <a:r>
              <a:rPr lang="zh-CN" altLang="en-US" dirty="0">
                <a:solidFill>
                  <a:srgbClr val="FFFFFF"/>
                </a:solidFill>
              </a:rPr>
              <a:t> </a:t>
            </a:r>
            <a:r>
              <a:rPr lang="en-US" dirty="0" err="1">
                <a:solidFill>
                  <a:srgbClr val="FFFFFF"/>
                </a:solidFill>
              </a:rPr>
              <a:t>bioswales</a:t>
            </a:r>
            <a:endParaRPr lang="en-US" dirty="0">
              <a:solidFill>
                <a:srgbClr val="FFFFFF"/>
              </a:solidFill>
            </a:endParaRPr>
          </a:p>
          <a:p>
            <a:r>
              <a:rPr lang="en-US" dirty="0">
                <a:solidFill>
                  <a:srgbClr val="FFFFFF"/>
                </a:solidFill>
              </a:rPr>
              <a:t>			 detention ponds	        </a:t>
            </a:r>
          </a:p>
          <a:p>
            <a:r>
              <a:rPr lang="en-US" dirty="0">
                <a:solidFill>
                  <a:srgbClr val="FFFFFF"/>
                </a:solidFill>
              </a:rPr>
              <a:t>                                </a:t>
            </a:r>
          </a:p>
        </p:txBody>
      </p:sp>
      <p:sp>
        <p:nvSpPr>
          <p:cNvPr id="36" name="Rectangle 35"/>
          <p:cNvSpPr/>
          <p:nvPr/>
        </p:nvSpPr>
        <p:spPr>
          <a:xfrm>
            <a:off x="8329654" y="4191949"/>
            <a:ext cx="9200519" cy="2492990"/>
          </a:xfrm>
          <a:prstGeom prst="rect">
            <a:avLst/>
          </a:prstGeom>
          <a:ln>
            <a:noFill/>
          </a:ln>
        </p:spPr>
        <p:txBody>
          <a:bodyPr wrap="square">
            <a:spAutoFit/>
          </a:bodyPr>
          <a:lstStyle/>
          <a:p>
            <a:endParaRPr lang="en-US" sz="1200" dirty="0">
              <a:solidFill>
                <a:srgbClr val="FFFFFF"/>
              </a:solidFill>
            </a:endParaRPr>
          </a:p>
          <a:p>
            <a:r>
              <a:rPr lang="en-US" dirty="0">
                <a:solidFill>
                  <a:srgbClr val="FFFFFF"/>
                </a:solidFill>
              </a:rPr>
              <a:t>built structures</a:t>
            </a:r>
          </a:p>
          <a:p>
            <a:r>
              <a:rPr lang="en-US" dirty="0">
                <a:solidFill>
                  <a:srgbClr val="FFFFFF"/>
                </a:solidFill>
              </a:rPr>
              <a:t>production systems</a:t>
            </a:r>
          </a:p>
          <a:p>
            <a:r>
              <a:rPr lang="en-US" dirty="0">
                <a:solidFill>
                  <a:srgbClr val="FFFFFF"/>
                </a:solidFill>
              </a:rPr>
              <a:t>(energy, artifacts, food</a:t>
            </a:r>
          </a:p>
          <a:p>
            <a:r>
              <a:rPr lang="en-US" dirty="0">
                <a:solidFill>
                  <a:srgbClr val="FFFFFF"/>
                </a:solidFill>
              </a:rPr>
              <a:t>products)		 	</a:t>
            </a:r>
          </a:p>
          <a:p>
            <a:r>
              <a:rPr lang="en-US" dirty="0">
                <a:solidFill>
                  <a:srgbClr val="FFFFFF"/>
                </a:solidFill>
              </a:rPr>
              <a:t> materials &amp; waste</a:t>
            </a:r>
          </a:p>
          <a:p>
            <a:r>
              <a:rPr lang="en-US" dirty="0">
                <a:solidFill>
                  <a:srgbClr val="FFFFFF"/>
                </a:solidFill>
              </a:rPr>
              <a:t> buildings</a:t>
            </a:r>
          </a:p>
          <a:p>
            <a:r>
              <a:rPr lang="en-US" dirty="0">
                <a:solidFill>
                  <a:srgbClr val="FFFFFF"/>
                </a:solidFill>
              </a:rPr>
              <a:t> cities</a:t>
            </a:r>
          </a:p>
          <a:p>
            <a:r>
              <a:rPr lang="en-US" dirty="0">
                <a:solidFill>
                  <a:srgbClr val="FFFFFF"/>
                </a:solidFill>
              </a:rPr>
              <a:t> utilities                                </a:t>
            </a:r>
          </a:p>
        </p:txBody>
      </p:sp>
      <p:sp>
        <p:nvSpPr>
          <p:cNvPr id="37" name="Rectangle 36"/>
          <p:cNvSpPr/>
          <p:nvPr/>
        </p:nvSpPr>
        <p:spPr>
          <a:xfrm>
            <a:off x="4194006" y="3149124"/>
            <a:ext cx="966931" cy="400110"/>
          </a:xfrm>
          <a:prstGeom prst="rect">
            <a:avLst/>
          </a:prstGeom>
        </p:spPr>
        <p:txBody>
          <a:bodyPr wrap="none">
            <a:spAutoFit/>
          </a:bodyPr>
          <a:lstStyle/>
          <a:p>
            <a:r>
              <a:rPr lang="en-US"/>
              <a:t> </a:t>
            </a:r>
            <a:r>
              <a:rPr lang="en-US" sz="2000">
                <a:solidFill>
                  <a:srgbClr val="FFFFFF"/>
                </a:solidFill>
                <a:latin typeface="Helvetica"/>
                <a:cs typeface="Helvetica"/>
              </a:rPr>
              <a:t>nature</a:t>
            </a:r>
            <a:endParaRPr lang="en-US" sz="2000">
              <a:latin typeface="Helvetica"/>
              <a:cs typeface="Helvetica"/>
            </a:endParaRPr>
          </a:p>
        </p:txBody>
      </p:sp>
      <p:sp>
        <p:nvSpPr>
          <p:cNvPr id="38" name="Rectangle 37"/>
          <p:cNvSpPr/>
          <p:nvPr/>
        </p:nvSpPr>
        <p:spPr>
          <a:xfrm>
            <a:off x="7029366" y="3142863"/>
            <a:ext cx="1097125" cy="400110"/>
          </a:xfrm>
          <a:prstGeom prst="rect">
            <a:avLst/>
          </a:prstGeom>
        </p:spPr>
        <p:txBody>
          <a:bodyPr wrap="none">
            <a:spAutoFit/>
          </a:bodyPr>
          <a:lstStyle/>
          <a:p>
            <a:r>
              <a:rPr lang="en-US" sz="2000">
                <a:solidFill>
                  <a:srgbClr val="FFFFFF"/>
                </a:solidFill>
                <a:latin typeface="Helvetica"/>
                <a:cs typeface="Helvetica"/>
              </a:rPr>
              <a:t>humans</a:t>
            </a:r>
            <a:endParaRPr lang="en-US" sz="2000">
              <a:latin typeface="Helvetica"/>
              <a:cs typeface="Helvetica"/>
            </a:endParaRPr>
          </a:p>
        </p:txBody>
      </p:sp>
      <p:sp>
        <p:nvSpPr>
          <p:cNvPr id="39" name="Rectangle 38"/>
          <p:cNvSpPr/>
          <p:nvPr/>
        </p:nvSpPr>
        <p:spPr>
          <a:xfrm>
            <a:off x="4309897" y="3806768"/>
            <a:ext cx="811841" cy="400110"/>
          </a:xfrm>
          <a:prstGeom prst="rect">
            <a:avLst/>
          </a:prstGeom>
        </p:spPr>
        <p:txBody>
          <a:bodyPr wrap="none">
            <a:spAutoFit/>
          </a:bodyPr>
          <a:lstStyle/>
          <a:p>
            <a:r>
              <a:rPr lang="en-US" sz="2000">
                <a:solidFill>
                  <a:srgbClr val="FFFFFF"/>
                </a:solidFill>
                <a:latin typeface="Helvetica"/>
                <a:cs typeface="Helvetica"/>
              </a:rPr>
              <a:t>water</a:t>
            </a:r>
            <a:endParaRPr lang="en-US" sz="2000">
              <a:latin typeface="Helvetica"/>
              <a:cs typeface="Helvetica"/>
            </a:endParaRPr>
          </a:p>
        </p:txBody>
      </p:sp>
      <p:sp>
        <p:nvSpPr>
          <p:cNvPr id="40" name="Rectangle 39"/>
          <p:cNvSpPr/>
          <p:nvPr/>
        </p:nvSpPr>
        <p:spPr>
          <a:xfrm>
            <a:off x="6850180" y="3788743"/>
            <a:ext cx="1665841" cy="461665"/>
          </a:xfrm>
          <a:prstGeom prst="rect">
            <a:avLst/>
          </a:prstGeom>
        </p:spPr>
        <p:txBody>
          <a:bodyPr wrap="none">
            <a:spAutoFit/>
          </a:bodyPr>
          <a:lstStyle/>
          <a:p>
            <a:pPr>
              <a:lnSpc>
                <a:spcPct val="60000"/>
              </a:lnSpc>
            </a:pPr>
            <a:r>
              <a:rPr lang="en-US" sz="2000">
                <a:solidFill>
                  <a:srgbClr val="FFFFFF"/>
                </a:solidFill>
                <a:latin typeface="Helvetica"/>
                <a:cs typeface="Helvetica"/>
              </a:rPr>
              <a:t>      built </a:t>
            </a:r>
          </a:p>
          <a:p>
            <a:pPr>
              <a:lnSpc>
                <a:spcPct val="60000"/>
              </a:lnSpc>
            </a:pPr>
            <a:r>
              <a:rPr lang="en-US" sz="2000">
                <a:solidFill>
                  <a:srgbClr val="FFFFFF"/>
                </a:solidFill>
                <a:latin typeface="Helvetica"/>
                <a:cs typeface="Helvetica"/>
              </a:rPr>
              <a:t>environment </a:t>
            </a:r>
            <a:endParaRPr lang="en-US" sz="2000">
              <a:latin typeface="Helvetica"/>
              <a:cs typeface="Helvetica"/>
            </a:endParaRPr>
          </a:p>
        </p:txBody>
      </p:sp>
      <p:sp>
        <p:nvSpPr>
          <p:cNvPr id="41" name="Rectangle 40"/>
          <p:cNvSpPr/>
          <p:nvPr/>
        </p:nvSpPr>
        <p:spPr>
          <a:xfrm>
            <a:off x="-663670" y="737820"/>
            <a:ext cx="8565585" cy="2585323"/>
          </a:xfrm>
          <a:prstGeom prst="rect">
            <a:avLst/>
          </a:prstGeom>
        </p:spPr>
        <p:txBody>
          <a:bodyPr wrap="square">
            <a:spAutoFit/>
          </a:bodyPr>
          <a:lstStyle/>
          <a:p>
            <a:r>
              <a:rPr lang="en-US" dirty="0">
                <a:solidFill>
                  <a:srgbClr val="FFFFFF"/>
                </a:solidFill>
              </a:rPr>
              <a:t> 			ecology/nature</a:t>
            </a:r>
          </a:p>
          <a:p>
            <a:r>
              <a:rPr lang="en-US" dirty="0">
                <a:solidFill>
                  <a:srgbClr val="FFFFFF"/>
                </a:solidFill>
              </a:rPr>
              <a:t>                          		climate	</a:t>
            </a:r>
          </a:p>
          <a:p>
            <a:r>
              <a:rPr lang="en-US" dirty="0">
                <a:solidFill>
                  <a:srgbClr val="FFFFFF"/>
                </a:solidFill>
              </a:rPr>
              <a:t>			ecosystems</a:t>
            </a:r>
            <a:endParaRPr lang="en-US" altLang="zh-CN" dirty="0">
              <a:solidFill>
                <a:srgbClr val="FFFFFF"/>
              </a:solidFill>
            </a:endParaRPr>
          </a:p>
          <a:p>
            <a:r>
              <a:rPr lang="en-US" dirty="0">
                <a:solidFill>
                  <a:srgbClr val="FFFFFF"/>
                </a:solidFill>
              </a:rPr>
              <a:t>			flora &amp; fauna</a:t>
            </a:r>
            <a:endParaRPr lang="en-US" altLang="zh-CN" dirty="0">
              <a:solidFill>
                <a:srgbClr val="FFFFFF"/>
              </a:solidFill>
            </a:endParaRPr>
          </a:p>
          <a:p>
            <a:r>
              <a:rPr lang="en-US" dirty="0">
                <a:solidFill>
                  <a:srgbClr val="FFFFFF"/>
                </a:solidFill>
              </a:rPr>
              <a:t>		     	nat. resources</a:t>
            </a:r>
          </a:p>
          <a:p>
            <a:r>
              <a:rPr lang="en-US" dirty="0">
                <a:solidFill>
                  <a:srgbClr val="FFFFFF"/>
                </a:solidFill>
              </a:rPr>
              <a:t>	 	    </a:t>
            </a:r>
            <a:r>
              <a:rPr lang="zh-CN" altLang="en-US" dirty="0">
                <a:solidFill>
                  <a:srgbClr val="FFFFFF"/>
                </a:solidFill>
              </a:rPr>
              <a:t>   </a:t>
            </a:r>
            <a:r>
              <a:rPr lang="en-US" altLang="zh-CN" dirty="0">
                <a:solidFill>
                  <a:srgbClr val="FFFFFF"/>
                </a:solidFill>
              </a:rPr>
              <a:t>	</a:t>
            </a:r>
            <a:r>
              <a:rPr lang="zh-CN" altLang="en-US" dirty="0">
                <a:solidFill>
                  <a:srgbClr val="FFFFFF"/>
                </a:solidFill>
              </a:rPr>
              <a:t> </a:t>
            </a:r>
            <a:r>
              <a:rPr lang="en-US" dirty="0">
                <a:solidFill>
                  <a:srgbClr val="FFFFFF"/>
                </a:solidFill>
              </a:rPr>
              <a:t>physical environment</a:t>
            </a:r>
          </a:p>
          <a:p>
            <a:r>
              <a:rPr lang="en-US" dirty="0">
                <a:solidFill>
                  <a:srgbClr val="FFFFFF"/>
                </a:solidFill>
              </a:rPr>
              <a:t>		  	</a:t>
            </a:r>
            <a:r>
              <a:rPr lang="en-US" dirty="0">
                <a:solidFill>
                  <a:schemeClr val="bg1"/>
                </a:solidFill>
              </a:rPr>
              <a:t>biogeochemical</a:t>
            </a:r>
            <a:endParaRPr lang="en-US" dirty="0">
              <a:solidFill>
                <a:srgbClr val="FFFFFF"/>
              </a:solidFill>
            </a:endParaRPr>
          </a:p>
          <a:p>
            <a:r>
              <a:rPr lang="en-US" dirty="0">
                <a:solidFill>
                  <a:srgbClr val="FFFFFF"/>
                </a:solidFill>
              </a:rPr>
              <a:t>                          		cycles</a:t>
            </a:r>
          </a:p>
          <a:p>
            <a:r>
              <a:rPr lang="en-US" dirty="0">
                <a:solidFill>
                  <a:srgbClr val="FFFFFF"/>
                </a:solidFill>
              </a:rPr>
              <a:t>                                </a:t>
            </a:r>
          </a:p>
        </p:txBody>
      </p:sp>
      <p:sp>
        <p:nvSpPr>
          <p:cNvPr id="45" name="Rounded Rectangle 44"/>
          <p:cNvSpPr/>
          <p:nvPr/>
        </p:nvSpPr>
        <p:spPr>
          <a:xfrm>
            <a:off x="1800264" y="4422977"/>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241242" y="4222240"/>
            <a:ext cx="1142922" cy="1654613"/>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pic>
        <p:nvPicPr>
          <p:cNvPr id="30" name="Picture 2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79722" y="4653320"/>
            <a:ext cx="1075922" cy="727745"/>
          </a:xfrm>
          <a:prstGeom prst="rect">
            <a:avLst/>
          </a:prstGeom>
        </p:spPr>
      </p:pic>
      <p:sp>
        <p:nvSpPr>
          <p:cNvPr id="2" name="TextBox 1"/>
          <p:cNvSpPr txBox="1"/>
          <p:nvPr/>
        </p:nvSpPr>
        <p:spPr>
          <a:xfrm>
            <a:off x="5428947" y="3357335"/>
            <a:ext cx="1705723" cy="461665"/>
          </a:xfrm>
          <a:prstGeom prst="rect">
            <a:avLst/>
          </a:prstGeom>
          <a:noFill/>
        </p:spPr>
        <p:txBody>
          <a:bodyPr wrap="none" rtlCol="0">
            <a:spAutoFit/>
          </a:bodyPr>
          <a:lstStyle/>
          <a:p>
            <a:r>
              <a:rPr lang="en-US" sz="2400" u="sng" err="1">
                <a:solidFill>
                  <a:srgbClr val="FFFF00"/>
                </a:solidFill>
              </a:rPr>
              <a:t>biointegrate</a:t>
            </a:r>
            <a:endParaRPr lang="en-US" sz="2400" u="sng">
              <a:solidFill>
                <a:srgbClr val="FFFF00"/>
              </a:solidFill>
            </a:endParaRPr>
          </a:p>
        </p:txBody>
      </p:sp>
      <p:sp>
        <p:nvSpPr>
          <p:cNvPr id="31" name="Circular Arrow 30"/>
          <p:cNvSpPr/>
          <p:nvPr/>
        </p:nvSpPr>
        <p:spPr>
          <a:xfrm>
            <a:off x="5558827" y="2841297"/>
            <a:ext cx="1288857" cy="1200475"/>
          </a:xfrm>
          <a:prstGeom prst="circular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4"/>
              </a:solidFill>
            </a:endParaRPr>
          </a:p>
        </p:txBody>
      </p:sp>
      <p:sp>
        <p:nvSpPr>
          <p:cNvPr id="34" name="Circular Arrow 33"/>
          <p:cNvSpPr/>
          <p:nvPr/>
        </p:nvSpPr>
        <p:spPr>
          <a:xfrm rot="10800000">
            <a:off x="5558826" y="3222502"/>
            <a:ext cx="1281402" cy="1200475"/>
          </a:xfrm>
          <a:prstGeom prst="circularArrow">
            <a:avLst>
              <a:gd name="adj1" fmla="val 12500"/>
              <a:gd name="adj2" fmla="val 1142319"/>
              <a:gd name="adj3" fmla="val 20457681"/>
              <a:gd name="adj4" fmla="val 10799997"/>
              <a:gd name="adj5" fmla="val 12500"/>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4"/>
              </a:solidFill>
            </a:endParaRPr>
          </a:p>
        </p:txBody>
      </p:sp>
      <p:sp>
        <p:nvSpPr>
          <p:cNvPr id="47" name="TextBox 46"/>
          <p:cNvSpPr txBox="1"/>
          <p:nvPr/>
        </p:nvSpPr>
        <p:spPr>
          <a:xfrm>
            <a:off x="3157558" y="-964819"/>
            <a:ext cx="6083717" cy="400110"/>
          </a:xfrm>
          <a:prstGeom prst="rect">
            <a:avLst/>
          </a:prstGeom>
          <a:solidFill>
            <a:schemeClr val="tx1"/>
          </a:solidFill>
        </p:spPr>
        <p:txBody>
          <a:bodyPr wrap="none" rtlCol="0">
            <a:spAutoFit/>
          </a:bodyPr>
          <a:lstStyle/>
          <a:p>
            <a:r>
              <a:rPr lang="en-US" sz="2000" dirty="0">
                <a:solidFill>
                  <a:schemeClr val="bg1"/>
                </a:solidFill>
                <a:latin typeface="Helvetica" charset="0"/>
                <a:ea typeface="Helvetica" charset="0"/>
                <a:cs typeface="Helvetica" charset="0"/>
              </a:rPr>
              <a:t>ecological design as </a:t>
            </a:r>
            <a:r>
              <a:rPr lang="en-US" sz="2000" dirty="0" err="1">
                <a:solidFill>
                  <a:schemeClr val="bg1"/>
                </a:solidFill>
                <a:latin typeface="Helvetica" charset="0"/>
                <a:ea typeface="Helvetica" charset="0"/>
                <a:cs typeface="Helvetica" charset="0"/>
              </a:rPr>
              <a:t>biointegration</a:t>
            </a:r>
            <a:r>
              <a:rPr lang="en-US" sz="2000" dirty="0">
                <a:solidFill>
                  <a:schemeClr val="bg1"/>
                </a:solidFill>
                <a:latin typeface="Helvetica" charset="0"/>
                <a:ea typeface="Helvetica" charset="0"/>
                <a:cs typeface="Helvetica" charset="0"/>
              </a:rPr>
              <a:t> of infrastructures</a:t>
            </a:r>
          </a:p>
        </p:txBody>
      </p:sp>
      <p:sp>
        <p:nvSpPr>
          <p:cNvPr id="42" name="Rounded Rectangle 41"/>
          <p:cNvSpPr/>
          <p:nvPr/>
        </p:nvSpPr>
        <p:spPr>
          <a:xfrm>
            <a:off x="1792495" y="686810"/>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8323977" y="681802"/>
            <a:ext cx="2212646" cy="2366985"/>
          </a:xfrm>
          <a:prstGeom prst="round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93A959C-266B-BE4C-9EDF-0B67B0CAF753}"/>
              </a:ext>
            </a:extLst>
          </p:cNvPr>
          <p:cNvSpPr/>
          <p:nvPr/>
        </p:nvSpPr>
        <p:spPr>
          <a:xfrm>
            <a:off x="69550" y="33215"/>
            <a:ext cx="12122450" cy="3024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8A57B73-3490-0D40-A1CF-CBEF26CBA1FE}"/>
              </a:ext>
            </a:extLst>
          </p:cNvPr>
          <p:cNvSpPr txBox="1"/>
          <p:nvPr/>
        </p:nvSpPr>
        <p:spPr>
          <a:xfrm>
            <a:off x="69550" y="-56648"/>
            <a:ext cx="12259732" cy="461665"/>
          </a:xfrm>
          <a:prstGeom prst="rect">
            <a:avLst/>
          </a:prstGeom>
          <a:noFill/>
        </p:spPr>
        <p:txBody>
          <a:bodyPr wrap="square" rtlCol="0">
            <a:spAutoFit/>
          </a:bodyPr>
          <a:lstStyle/>
          <a:p>
            <a:r>
              <a:rPr lang="en-US" sz="2400" dirty="0">
                <a:solidFill>
                  <a:schemeClr val="bg1"/>
                </a:solidFill>
                <a:latin typeface="Helvetica" pitchFamily="2" charset="0"/>
              </a:rPr>
              <a:t>ecological design defined as </a:t>
            </a:r>
            <a:r>
              <a:rPr lang="en-US" sz="2400" dirty="0">
                <a:solidFill>
                  <a:srgbClr val="FFFF00"/>
                </a:solidFill>
                <a:latin typeface="Helvetica" pitchFamily="2" charset="0"/>
              </a:rPr>
              <a:t>the </a:t>
            </a:r>
            <a:r>
              <a:rPr lang="en-US" sz="2400" dirty="0" err="1">
                <a:solidFill>
                  <a:srgbClr val="FFFF00"/>
                </a:solidFill>
                <a:latin typeface="Helvetica" pitchFamily="2" charset="0"/>
              </a:rPr>
              <a:t>biointegrating</a:t>
            </a:r>
            <a:r>
              <a:rPr lang="en-US" sz="2400" dirty="0">
                <a:solidFill>
                  <a:srgbClr val="FFFF00"/>
                </a:solidFill>
                <a:latin typeface="Helvetica" pitchFamily="2" charset="0"/>
              </a:rPr>
              <a:t> of four sets of infrastructures</a:t>
            </a:r>
            <a:endParaRPr lang="en-US" sz="2000" dirty="0">
              <a:solidFill>
                <a:srgbClr val="FFFF00"/>
              </a:solidFill>
              <a:latin typeface="Helvetica" pitchFamily="2" charset="0"/>
            </a:endParaRPr>
          </a:p>
        </p:txBody>
      </p:sp>
    </p:spTree>
    <p:extLst>
      <p:ext uri="{BB962C8B-B14F-4D97-AF65-F5344CB8AC3E}">
        <p14:creationId xmlns:p14="http://schemas.microsoft.com/office/powerpoint/2010/main" val="289000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Oval 5"/>
          <p:cNvSpPr/>
          <p:nvPr/>
        </p:nvSpPr>
        <p:spPr>
          <a:xfrm>
            <a:off x="5455150" y="647979"/>
            <a:ext cx="6426294" cy="6042549"/>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6" idx="0"/>
            <a:endCxn id="6" idx="4"/>
          </p:cNvCxnSpPr>
          <p:nvPr/>
        </p:nvCxnSpPr>
        <p:spPr>
          <a:xfrm>
            <a:off x="8668297" y="647979"/>
            <a:ext cx="0" cy="6042549"/>
          </a:xfrm>
          <a:prstGeom prst="line">
            <a:avLst/>
          </a:prstGeom>
          <a:ln w="1270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2"/>
            <a:endCxn id="6" idx="6"/>
          </p:cNvCxnSpPr>
          <p:nvPr/>
        </p:nvCxnSpPr>
        <p:spPr>
          <a:xfrm>
            <a:off x="5455150" y="3669253"/>
            <a:ext cx="6426294" cy="0"/>
          </a:xfrm>
          <a:prstGeom prst="line">
            <a:avLst/>
          </a:prstGeom>
          <a:ln w="127000">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Circular Arrow 14"/>
          <p:cNvSpPr/>
          <p:nvPr/>
        </p:nvSpPr>
        <p:spPr>
          <a:xfrm>
            <a:off x="14111230" y="577313"/>
            <a:ext cx="978408" cy="978408"/>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6661744" y="1525496"/>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Placeholder 23" descr="Concept Ide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29087" y="1748309"/>
            <a:ext cx="961741" cy="1169444"/>
          </a:xfrm>
          <a:prstGeom prst="rect">
            <a:avLst/>
          </a:prstGeom>
          <a:solidFill>
            <a:schemeClr val="bg1"/>
          </a:solidFill>
        </p:spPr>
      </p:pic>
      <p:sp>
        <p:nvSpPr>
          <p:cNvPr id="22" name="Rectangle 21"/>
          <p:cNvSpPr/>
          <p:nvPr/>
        </p:nvSpPr>
        <p:spPr>
          <a:xfrm>
            <a:off x="9472544" y="1538584"/>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Placeholder 23" descr="Concept Idea.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22585" y="1679846"/>
            <a:ext cx="805158" cy="1403299"/>
          </a:xfrm>
          <a:prstGeom prst="rect">
            <a:avLst/>
          </a:prstGeom>
          <a:solidFill>
            <a:schemeClr val="bg1"/>
          </a:solidFill>
        </p:spPr>
      </p:pic>
      <p:sp>
        <p:nvSpPr>
          <p:cNvPr id="26" name="Rectangle 25"/>
          <p:cNvSpPr/>
          <p:nvPr/>
        </p:nvSpPr>
        <p:spPr>
          <a:xfrm>
            <a:off x="9473373" y="4248172"/>
            <a:ext cx="1142922" cy="165461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Placeholder 23" descr="Concept Idea.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06816" y="4378059"/>
            <a:ext cx="898274" cy="1259883"/>
          </a:xfrm>
          <a:prstGeom prst="rect">
            <a:avLst/>
          </a:prstGeom>
          <a:solidFill>
            <a:schemeClr val="bg1"/>
          </a:solidFill>
        </p:spPr>
      </p:pic>
      <p:sp>
        <p:nvSpPr>
          <p:cNvPr id="36" name="Rectangle 35"/>
          <p:cNvSpPr/>
          <p:nvPr/>
        </p:nvSpPr>
        <p:spPr>
          <a:xfrm>
            <a:off x="8329654" y="4191949"/>
            <a:ext cx="9200519" cy="830997"/>
          </a:xfrm>
          <a:prstGeom prst="rect">
            <a:avLst/>
          </a:prstGeom>
          <a:ln>
            <a:noFill/>
          </a:ln>
        </p:spPr>
        <p:txBody>
          <a:bodyPr wrap="square">
            <a:spAutoFit/>
          </a:bodyPr>
          <a:lstStyle/>
          <a:p>
            <a:endParaRPr lang="en-US" sz="1200" dirty="0">
              <a:solidFill>
                <a:srgbClr val="FFFFFF"/>
              </a:solidFill>
            </a:endParaRPr>
          </a:p>
          <a:p>
            <a:endParaRPr lang="en-US" dirty="0">
              <a:solidFill>
                <a:srgbClr val="FFFFFF"/>
              </a:solidFill>
            </a:endParaRPr>
          </a:p>
          <a:p>
            <a:r>
              <a:rPr lang="en-US" dirty="0">
                <a:solidFill>
                  <a:srgbClr val="FFFFFF"/>
                </a:solidFill>
              </a:rPr>
              <a:t>                              </a:t>
            </a:r>
          </a:p>
        </p:txBody>
      </p:sp>
      <p:sp>
        <p:nvSpPr>
          <p:cNvPr id="37" name="Rectangle 36"/>
          <p:cNvSpPr/>
          <p:nvPr/>
        </p:nvSpPr>
        <p:spPr>
          <a:xfrm>
            <a:off x="6662886" y="3149124"/>
            <a:ext cx="966931" cy="400110"/>
          </a:xfrm>
          <a:prstGeom prst="rect">
            <a:avLst/>
          </a:prstGeom>
        </p:spPr>
        <p:txBody>
          <a:bodyPr wrap="none">
            <a:spAutoFit/>
          </a:bodyPr>
          <a:lstStyle/>
          <a:p>
            <a:r>
              <a:rPr lang="en-US"/>
              <a:t> </a:t>
            </a:r>
            <a:r>
              <a:rPr lang="en-US" sz="2000">
                <a:solidFill>
                  <a:srgbClr val="FFFFFF"/>
                </a:solidFill>
                <a:latin typeface="Helvetica"/>
                <a:cs typeface="Helvetica"/>
              </a:rPr>
              <a:t>nature</a:t>
            </a:r>
            <a:endParaRPr lang="en-US" sz="2000">
              <a:latin typeface="Helvetica"/>
              <a:cs typeface="Helvetica"/>
            </a:endParaRPr>
          </a:p>
        </p:txBody>
      </p:sp>
      <p:sp>
        <p:nvSpPr>
          <p:cNvPr id="38" name="Rectangle 37"/>
          <p:cNvSpPr/>
          <p:nvPr/>
        </p:nvSpPr>
        <p:spPr>
          <a:xfrm>
            <a:off x="9498246" y="3142863"/>
            <a:ext cx="1097125" cy="400110"/>
          </a:xfrm>
          <a:prstGeom prst="rect">
            <a:avLst/>
          </a:prstGeom>
        </p:spPr>
        <p:txBody>
          <a:bodyPr wrap="none">
            <a:spAutoFit/>
          </a:bodyPr>
          <a:lstStyle/>
          <a:p>
            <a:r>
              <a:rPr lang="en-US" sz="2000">
                <a:solidFill>
                  <a:srgbClr val="FFFFFF"/>
                </a:solidFill>
                <a:latin typeface="Helvetica"/>
                <a:cs typeface="Helvetica"/>
              </a:rPr>
              <a:t>humans</a:t>
            </a:r>
            <a:endParaRPr lang="en-US" sz="2000">
              <a:latin typeface="Helvetica"/>
              <a:cs typeface="Helvetica"/>
            </a:endParaRPr>
          </a:p>
        </p:txBody>
      </p:sp>
      <p:sp>
        <p:nvSpPr>
          <p:cNvPr id="39" name="Rectangle 38"/>
          <p:cNvSpPr/>
          <p:nvPr/>
        </p:nvSpPr>
        <p:spPr>
          <a:xfrm>
            <a:off x="6778777" y="3806768"/>
            <a:ext cx="811841" cy="400110"/>
          </a:xfrm>
          <a:prstGeom prst="rect">
            <a:avLst/>
          </a:prstGeom>
        </p:spPr>
        <p:txBody>
          <a:bodyPr wrap="none">
            <a:spAutoFit/>
          </a:bodyPr>
          <a:lstStyle/>
          <a:p>
            <a:r>
              <a:rPr lang="en-US" sz="2000">
                <a:solidFill>
                  <a:srgbClr val="FFFFFF"/>
                </a:solidFill>
                <a:latin typeface="Helvetica"/>
                <a:cs typeface="Helvetica"/>
              </a:rPr>
              <a:t>water</a:t>
            </a:r>
            <a:endParaRPr lang="en-US" sz="2000">
              <a:latin typeface="Helvetica"/>
              <a:cs typeface="Helvetica"/>
            </a:endParaRPr>
          </a:p>
        </p:txBody>
      </p:sp>
      <p:sp>
        <p:nvSpPr>
          <p:cNvPr id="40" name="Rectangle 39"/>
          <p:cNvSpPr/>
          <p:nvPr/>
        </p:nvSpPr>
        <p:spPr>
          <a:xfrm>
            <a:off x="9319060" y="3788743"/>
            <a:ext cx="1665841" cy="461665"/>
          </a:xfrm>
          <a:prstGeom prst="rect">
            <a:avLst/>
          </a:prstGeom>
        </p:spPr>
        <p:txBody>
          <a:bodyPr wrap="none">
            <a:spAutoFit/>
          </a:bodyPr>
          <a:lstStyle/>
          <a:p>
            <a:pPr>
              <a:lnSpc>
                <a:spcPct val="60000"/>
              </a:lnSpc>
            </a:pPr>
            <a:r>
              <a:rPr lang="en-US" sz="2000">
                <a:solidFill>
                  <a:srgbClr val="FFFFFF"/>
                </a:solidFill>
                <a:latin typeface="Helvetica"/>
                <a:cs typeface="Helvetica"/>
              </a:rPr>
              <a:t>      built </a:t>
            </a:r>
          </a:p>
          <a:p>
            <a:pPr>
              <a:lnSpc>
                <a:spcPct val="60000"/>
              </a:lnSpc>
            </a:pPr>
            <a:r>
              <a:rPr lang="en-US" sz="2000">
                <a:solidFill>
                  <a:srgbClr val="FFFFFF"/>
                </a:solidFill>
                <a:latin typeface="Helvetica"/>
                <a:cs typeface="Helvetica"/>
              </a:rPr>
              <a:t>environment </a:t>
            </a:r>
            <a:endParaRPr lang="en-US" sz="2000">
              <a:latin typeface="Helvetica"/>
              <a:cs typeface="Helvetica"/>
            </a:endParaRPr>
          </a:p>
        </p:txBody>
      </p:sp>
      <p:sp>
        <p:nvSpPr>
          <p:cNvPr id="29" name="Rectangle 28"/>
          <p:cNvSpPr/>
          <p:nvPr/>
        </p:nvSpPr>
        <p:spPr>
          <a:xfrm>
            <a:off x="6710122" y="4222240"/>
            <a:ext cx="1142922" cy="1654613"/>
          </a:xfrm>
          <a:prstGeom prst="rect">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pic>
        <p:nvPicPr>
          <p:cNvPr id="30" name="Picture 2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48602" y="4653320"/>
            <a:ext cx="1075922" cy="727745"/>
          </a:xfrm>
          <a:prstGeom prst="rect">
            <a:avLst/>
          </a:prstGeom>
        </p:spPr>
      </p:pic>
      <p:sp>
        <p:nvSpPr>
          <p:cNvPr id="2" name="TextBox 1"/>
          <p:cNvSpPr txBox="1"/>
          <p:nvPr/>
        </p:nvSpPr>
        <p:spPr>
          <a:xfrm>
            <a:off x="7897827" y="3357335"/>
            <a:ext cx="1705723" cy="461665"/>
          </a:xfrm>
          <a:prstGeom prst="rect">
            <a:avLst/>
          </a:prstGeom>
          <a:noFill/>
        </p:spPr>
        <p:txBody>
          <a:bodyPr wrap="none" rtlCol="0">
            <a:spAutoFit/>
          </a:bodyPr>
          <a:lstStyle/>
          <a:p>
            <a:r>
              <a:rPr lang="en-US" sz="2400" u="sng" err="1">
                <a:solidFill>
                  <a:srgbClr val="FFFF00"/>
                </a:solidFill>
              </a:rPr>
              <a:t>biointegrate</a:t>
            </a:r>
            <a:endParaRPr lang="en-US" sz="2400" u="sng">
              <a:solidFill>
                <a:srgbClr val="FFFF00"/>
              </a:solidFill>
            </a:endParaRPr>
          </a:p>
        </p:txBody>
      </p:sp>
      <p:sp>
        <p:nvSpPr>
          <p:cNvPr id="31" name="Circular Arrow 30"/>
          <p:cNvSpPr/>
          <p:nvPr/>
        </p:nvSpPr>
        <p:spPr>
          <a:xfrm>
            <a:off x="8027707" y="2841297"/>
            <a:ext cx="1288857" cy="1200475"/>
          </a:xfrm>
          <a:prstGeom prst="circular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4"/>
              </a:solidFill>
            </a:endParaRPr>
          </a:p>
        </p:txBody>
      </p:sp>
      <p:sp>
        <p:nvSpPr>
          <p:cNvPr id="34" name="Circular Arrow 33"/>
          <p:cNvSpPr/>
          <p:nvPr/>
        </p:nvSpPr>
        <p:spPr>
          <a:xfrm rot="10800000">
            <a:off x="8027706" y="3222502"/>
            <a:ext cx="1281402" cy="1200475"/>
          </a:xfrm>
          <a:prstGeom prst="circularArrow">
            <a:avLst>
              <a:gd name="adj1" fmla="val 12500"/>
              <a:gd name="adj2" fmla="val 1142319"/>
              <a:gd name="adj3" fmla="val 20457681"/>
              <a:gd name="adj4" fmla="val 10799997"/>
              <a:gd name="adj5" fmla="val 12500"/>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4"/>
              </a:solidFill>
            </a:endParaRPr>
          </a:p>
        </p:txBody>
      </p:sp>
      <p:sp>
        <p:nvSpPr>
          <p:cNvPr id="47" name="TextBox 46"/>
          <p:cNvSpPr txBox="1"/>
          <p:nvPr/>
        </p:nvSpPr>
        <p:spPr>
          <a:xfrm>
            <a:off x="3157558" y="-964819"/>
            <a:ext cx="6083717" cy="400110"/>
          </a:xfrm>
          <a:prstGeom prst="rect">
            <a:avLst/>
          </a:prstGeom>
          <a:solidFill>
            <a:schemeClr val="tx1"/>
          </a:solidFill>
        </p:spPr>
        <p:txBody>
          <a:bodyPr wrap="none" rtlCol="0">
            <a:spAutoFit/>
          </a:bodyPr>
          <a:lstStyle/>
          <a:p>
            <a:r>
              <a:rPr lang="en-US" sz="2000" dirty="0">
                <a:solidFill>
                  <a:schemeClr val="bg1"/>
                </a:solidFill>
                <a:latin typeface="Helvetica" charset="0"/>
                <a:ea typeface="Helvetica" charset="0"/>
                <a:cs typeface="Helvetica" charset="0"/>
              </a:rPr>
              <a:t>ecological design as </a:t>
            </a:r>
            <a:r>
              <a:rPr lang="en-US" sz="2000" dirty="0" err="1">
                <a:solidFill>
                  <a:schemeClr val="bg1"/>
                </a:solidFill>
                <a:latin typeface="Helvetica" charset="0"/>
                <a:ea typeface="Helvetica" charset="0"/>
                <a:cs typeface="Helvetica" charset="0"/>
              </a:rPr>
              <a:t>biointegration</a:t>
            </a:r>
            <a:r>
              <a:rPr lang="en-US" sz="2000" dirty="0">
                <a:solidFill>
                  <a:schemeClr val="bg1"/>
                </a:solidFill>
                <a:latin typeface="Helvetica" charset="0"/>
                <a:ea typeface="Helvetica" charset="0"/>
                <a:cs typeface="Helvetica" charset="0"/>
              </a:rPr>
              <a:t> of infrastructures</a:t>
            </a:r>
          </a:p>
        </p:txBody>
      </p:sp>
      <p:sp>
        <p:nvSpPr>
          <p:cNvPr id="43" name="Rectangle 42">
            <a:extLst>
              <a:ext uri="{FF2B5EF4-FFF2-40B4-BE49-F238E27FC236}">
                <a16:creationId xmlns:a16="http://schemas.microsoft.com/office/drawing/2014/main" id="{393A959C-266B-BE4C-9EDF-0B67B0CAF753}"/>
              </a:ext>
            </a:extLst>
          </p:cNvPr>
          <p:cNvSpPr/>
          <p:nvPr/>
        </p:nvSpPr>
        <p:spPr>
          <a:xfrm>
            <a:off x="69550" y="33215"/>
            <a:ext cx="12122450" cy="3024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8A57B73-3490-0D40-A1CF-CBEF26CBA1FE}"/>
              </a:ext>
            </a:extLst>
          </p:cNvPr>
          <p:cNvSpPr txBox="1"/>
          <p:nvPr/>
        </p:nvSpPr>
        <p:spPr>
          <a:xfrm>
            <a:off x="69550" y="-56648"/>
            <a:ext cx="12259732" cy="461665"/>
          </a:xfrm>
          <a:prstGeom prst="rect">
            <a:avLst/>
          </a:prstGeom>
          <a:noFill/>
        </p:spPr>
        <p:txBody>
          <a:bodyPr wrap="square" rtlCol="0">
            <a:spAutoFit/>
          </a:bodyPr>
          <a:lstStyle/>
          <a:p>
            <a:r>
              <a:rPr lang="en-US" sz="2400" dirty="0" err="1">
                <a:solidFill>
                  <a:schemeClr val="bg1"/>
                </a:solidFill>
                <a:latin typeface="Helvetica" pitchFamily="2" charset="0"/>
              </a:rPr>
              <a:t>poticy</a:t>
            </a:r>
            <a:r>
              <a:rPr lang="en-US" sz="2400" dirty="0">
                <a:solidFill>
                  <a:schemeClr val="bg1"/>
                </a:solidFill>
                <a:latin typeface="Helvetica" pitchFamily="2" charset="0"/>
              </a:rPr>
              <a:t> intervention, technological interventions, institutional changes</a:t>
            </a:r>
            <a:endParaRPr lang="en-US" sz="2000" dirty="0">
              <a:solidFill>
                <a:srgbClr val="FFFF00"/>
              </a:solidFill>
              <a:latin typeface="Helvetica" pitchFamily="2" charset="0"/>
            </a:endParaRPr>
          </a:p>
        </p:txBody>
      </p:sp>
      <p:sp>
        <p:nvSpPr>
          <p:cNvPr id="3" name="TextBox 2">
            <a:extLst>
              <a:ext uri="{FF2B5EF4-FFF2-40B4-BE49-F238E27FC236}">
                <a16:creationId xmlns:a16="http://schemas.microsoft.com/office/drawing/2014/main" id="{71D1F369-7B17-A740-A1C4-4899EC35126A}"/>
              </a:ext>
            </a:extLst>
          </p:cNvPr>
          <p:cNvSpPr txBox="1"/>
          <p:nvPr/>
        </p:nvSpPr>
        <p:spPr>
          <a:xfrm>
            <a:off x="259007" y="265152"/>
            <a:ext cx="7059368" cy="6555641"/>
          </a:xfrm>
          <a:prstGeom prst="rect">
            <a:avLst/>
          </a:prstGeom>
          <a:noFill/>
        </p:spPr>
        <p:txBody>
          <a:bodyPr wrap="none" rtlCol="0">
            <a:spAutoFit/>
          </a:bodyPr>
          <a:lstStyle/>
          <a:p>
            <a:r>
              <a:rPr lang="en-US" sz="2800" dirty="0">
                <a:solidFill>
                  <a:schemeClr val="bg1"/>
                </a:solidFill>
              </a:rPr>
              <a:t>• A resilient future is dependent </a:t>
            </a:r>
          </a:p>
          <a:p>
            <a:r>
              <a:rPr lang="en-US" sz="2800" dirty="0">
                <a:solidFill>
                  <a:schemeClr val="bg1"/>
                </a:solidFill>
              </a:rPr>
              <a:t>on the effective </a:t>
            </a:r>
            <a:r>
              <a:rPr lang="en-US" sz="2800" b="1" dirty="0" err="1">
                <a:solidFill>
                  <a:srgbClr val="FFFF00"/>
                </a:solidFill>
              </a:rPr>
              <a:t>biointegration</a:t>
            </a:r>
            <a:r>
              <a:rPr lang="en-US" sz="2800" dirty="0">
                <a:solidFill>
                  <a:schemeClr val="bg1"/>
                </a:solidFill>
              </a:rPr>
              <a:t> </a:t>
            </a:r>
          </a:p>
          <a:p>
            <a:r>
              <a:rPr lang="en-US" sz="2800" dirty="0">
                <a:solidFill>
                  <a:schemeClr val="bg1"/>
                </a:solidFill>
              </a:rPr>
              <a:t>of all human activities  and  its </a:t>
            </a:r>
          </a:p>
          <a:p>
            <a:r>
              <a:rPr lang="en-US" sz="2800" dirty="0">
                <a:solidFill>
                  <a:schemeClr val="bg1"/>
                </a:solidFill>
              </a:rPr>
              <a:t>Systems with Nature</a:t>
            </a:r>
          </a:p>
          <a:p>
            <a:endParaRPr lang="en-US" sz="2800" dirty="0">
              <a:solidFill>
                <a:schemeClr val="bg1"/>
              </a:solidFill>
            </a:endParaRPr>
          </a:p>
          <a:p>
            <a:r>
              <a:rPr lang="en-US" sz="2800" dirty="0">
                <a:solidFill>
                  <a:schemeClr val="bg1"/>
                </a:solidFill>
              </a:rPr>
              <a:t>• All human activities  and  systems</a:t>
            </a:r>
          </a:p>
          <a:p>
            <a:r>
              <a:rPr lang="en-US" sz="2800" dirty="0">
                <a:solidFill>
                  <a:schemeClr val="bg1"/>
                </a:solidFill>
              </a:rPr>
              <a:t>must be </a:t>
            </a:r>
            <a:r>
              <a:rPr lang="en-US" sz="2800" b="1" dirty="0" err="1">
                <a:solidFill>
                  <a:srgbClr val="FFFF00"/>
                </a:solidFill>
              </a:rPr>
              <a:t>ecocentric</a:t>
            </a:r>
            <a:r>
              <a:rPr lang="en-US" sz="2800" dirty="0">
                <a:solidFill>
                  <a:schemeClr val="bg1"/>
                </a:solidFill>
              </a:rPr>
              <a:t> and be guided</a:t>
            </a:r>
          </a:p>
          <a:p>
            <a:r>
              <a:rPr lang="en-US" sz="2800" dirty="0">
                <a:solidFill>
                  <a:schemeClr val="bg1"/>
                </a:solidFill>
              </a:rPr>
              <a:t>by the Science of Ecology,</a:t>
            </a:r>
          </a:p>
          <a:p>
            <a:endParaRPr lang="en-US" sz="2800" dirty="0">
              <a:solidFill>
                <a:schemeClr val="bg1"/>
              </a:solidFill>
            </a:endParaRPr>
          </a:p>
          <a:p>
            <a:r>
              <a:rPr lang="en-US" sz="2800" dirty="0">
                <a:solidFill>
                  <a:schemeClr val="bg1"/>
                </a:solidFill>
              </a:rPr>
              <a:t>• Our built </a:t>
            </a:r>
            <a:r>
              <a:rPr lang="en-US" sz="2800" dirty="0" err="1">
                <a:solidFill>
                  <a:schemeClr val="bg1"/>
                </a:solidFill>
              </a:rPr>
              <a:t>encieonment</a:t>
            </a:r>
            <a:r>
              <a:rPr lang="en-US" sz="2800" dirty="0">
                <a:solidFill>
                  <a:schemeClr val="bg1"/>
                </a:solidFill>
              </a:rPr>
              <a:t> must </a:t>
            </a:r>
          </a:p>
          <a:p>
            <a:r>
              <a:rPr lang="en-US" sz="2800" dirty="0">
                <a:solidFill>
                  <a:schemeClr val="bg1"/>
                </a:solidFill>
              </a:rPr>
              <a:t>Emulate and replicate the attributes </a:t>
            </a:r>
          </a:p>
          <a:p>
            <a:r>
              <a:rPr lang="en-US" sz="2800" dirty="0">
                <a:solidFill>
                  <a:schemeClr val="bg1"/>
                </a:solidFill>
              </a:rPr>
              <a:t>of ecosystems as </a:t>
            </a:r>
            <a:r>
              <a:rPr lang="en-US" sz="2800" b="1" dirty="0">
                <a:solidFill>
                  <a:srgbClr val="FFFF00"/>
                </a:solidFill>
              </a:rPr>
              <a:t>constructed ecosystems</a:t>
            </a:r>
            <a:r>
              <a:rPr lang="en-US" sz="2800" dirty="0">
                <a:solidFill>
                  <a:schemeClr val="bg1"/>
                </a:solidFill>
              </a:rPr>
              <a:t>.</a:t>
            </a:r>
          </a:p>
          <a:p>
            <a:endParaRPr lang="en-US" sz="2800" dirty="0">
              <a:solidFill>
                <a:schemeClr val="bg1"/>
              </a:solidFill>
            </a:endParaRPr>
          </a:p>
          <a:p>
            <a:r>
              <a:rPr lang="en-US" sz="2800" dirty="0">
                <a:solidFill>
                  <a:schemeClr val="bg1"/>
                </a:solidFill>
              </a:rPr>
              <a:t>• Our technological systems must be</a:t>
            </a:r>
          </a:p>
          <a:p>
            <a:r>
              <a:rPr lang="en-US" sz="2800" dirty="0">
                <a:solidFill>
                  <a:schemeClr val="bg1"/>
                </a:solidFill>
              </a:rPr>
              <a:t>reinvented seek to provide </a:t>
            </a:r>
            <a:r>
              <a:rPr lang="en-US" sz="2800" b="1" dirty="0">
                <a:solidFill>
                  <a:srgbClr val="FFFF00"/>
                </a:solidFill>
              </a:rPr>
              <a:t>ecosystem services</a:t>
            </a:r>
            <a:r>
              <a:rPr lang="en-US" sz="24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88526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4959086" y="1976283"/>
            <a:ext cx="2400360" cy="2866406"/>
          </a:xfrm>
        </p:spPr>
        <p:txBody>
          <a:bodyPr>
            <a:normAutofit/>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end</a:t>
            </a:r>
            <a:br>
              <a:rPr lang="en-US" sz="49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Tree>
    <p:extLst>
      <p:ext uri="{BB962C8B-B14F-4D97-AF65-F5344CB8AC3E}">
        <p14:creationId xmlns:p14="http://schemas.microsoft.com/office/powerpoint/2010/main" val="290796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1372980" y="1166767"/>
            <a:ext cx="12335691" cy="4415470"/>
          </a:xfrm>
        </p:spPr>
        <p:txBody>
          <a:bodyPr>
            <a:normAutofit fontScale="90000"/>
          </a:bodyPr>
          <a:lstStyle/>
          <a:p>
            <a:pPr algn="l"/>
            <a:br>
              <a:rPr lang="en-US" sz="5400" dirty="0">
                <a:solidFill>
                  <a:schemeClr val="bg1"/>
                </a:solidFill>
              </a:rPr>
            </a:br>
            <a:br>
              <a:rPr lang="en-US" sz="3600" dirty="0">
                <a:solidFill>
                  <a:schemeClr val="bg1"/>
                </a:solidFill>
                <a:latin typeface="Helvetica" pitchFamily="2" charset="0"/>
              </a:rPr>
            </a:br>
            <a:br>
              <a:rPr lang="en-US" sz="3600" dirty="0">
                <a:solidFill>
                  <a:schemeClr val="bg1"/>
                </a:solidFill>
                <a:latin typeface="Helvetica" pitchFamily="2" charset="0"/>
              </a:rPr>
            </a:br>
            <a:r>
              <a:rPr lang="en-US" sz="3600" dirty="0">
                <a:solidFill>
                  <a:srgbClr val="FFFF00"/>
                </a:solidFill>
                <a:latin typeface="Helvetica" pitchFamily="2" charset="0"/>
              </a:rPr>
              <a:t>smart resilience systems</a:t>
            </a:r>
            <a:br>
              <a:rPr lang="en-US" sz="3600" dirty="0">
                <a:solidFill>
                  <a:srgbClr val="FFFF00"/>
                </a:solidFill>
                <a:latin typeface="Helvetica" pitchFamily="2" charset="0"/>
              </a:rPr>
            </a:br>
            <a:br>
              <a:rPr lang="en-US" sz="3600" dirty="0">
                <a:solidFill>
                  <a:schemeClr val="bg1"/>
                </a:solidFill>
                <a:latin typeface="Helvetica" pitchFamily="2" charset="0"/>
              </a:rPr>
            </a:br>
            <a:r>
              <a:rPr lang="en-US" sz="3600" dirty="0">
                <a:solidFill>
                  <a:schemeClr val="bg1"/>
                </a:solidFill>
                <a:latin typeface="Helvetica" pitchFamily="2" charset="0"/>
              </a:rPr>
              <a:t>ecological resilience is adaptability </a:t>
            </a:r>
            <a:r>
              <a:rPr lang="en-MY" sz="3600" dirty="0">
                <a:solidFill>
                  <a:schemeClr val="bg1"/>
                </a:solidFill>
                <a:latin typeface="Helvetica" pitchFamily="2" charset="0"/>
              </a:rPr>
              <a:t>to withstand </a:t>
            </a:r>
            <a:br>
              <a:rPr lang="en-MY" sz="3600" dirty="0">
                <a:solidFill>
                  <a:schemeClr val="bg1"/>
                </a:solidFill>
                <a:latin typeface="Helvetica" pitchFamily="2" charset="0"/>
              </a:rPr>
            </a:br>
            <a:r>
              <a:rPr lang="en-MY" sz="3600" dirty="0">
                <a:solidFill>
                  <a:schemeClr val="bg1"/>
                </a:solidFill>
                <a:latin typeface="Helvetica" pitchFamily="2" charset="0"/>
              </a:rPr>
              <a:t>or recover from unexpected action or impacts to the </a:t>
            </a:r>
            <a:br>
              <a:rPr lang="en-MY" sz="3600" dirty="0">
                <a:solidFill>
                  <a:schemeClr val="bg1"/>
                </a:solidFill>
                <a:latin typeface="Helvetica" pitchFamily="2" charset="0"/>
              </a:rPr>
            </a:br>
            <a:r>
              <a:rPr lang="en-MY" sz="3600" dirty="0">
                <a:solidFill>
                  <a:schemeClr val="bg1"/>
                </a:solidFill>
                <a:latin typeface="Helvetica" pitchFamily="2" charset="0"/>
              </a:rPr>
              <a:t>planet’s natural systems, requiring rapid adaptivity and </a:t>
            </a:r>
            <a:br>
              <a:rPr lang="en-MY" sz="3600" dirty="0">
                <a:solidFill>
                  <a:schemeClr val="bg1"/>
                </a:solidFill>
                <a:latin typeface="Helvetica" pitchFamily="2" charset="0"/>
              </a:rPr>
            </a:br>
            <a:r>
              <a:rPr lang="en-MY" sz="3600" dirty="0">
                <a:solidFill>
                  <a:schemeClr val="bg1"/>
                </a:solidFill>
                <a:latin typeface="Helvetica" pitchFamily="2" charset="0"/>
              </a:rPr>
              <a:t>corrective action to negative changes to natural </a:t>
            </a:r>
            <a:br>
              <a:rPr lang="en-MY" sz="3600" dirty="0">
                <a:solidFill>
                  <a:schemeClr val="bg1"/>
                </a:solidFill>
                <a:latin typeface="Helvetica" pitchFamily="2" charset="0"/>
              </a:rPr>
            </a:br>
            <a:r>
              <a:rPr lang="en-MY" sz="3600" dirty="0">
                <a:solidFill>
                  <a:schemeClr val="bg1"/>
                </a:solidFill>
                <a:latin typeface="Helvetica" pitchFamily="2" charset="0"/>
              </a:rPr>
              <a:t>systems to achieve positive outcomes.</a:t>
            </a:r>
            <a:br>
              <a:rPr lang="en-US" sz="3600" dirty="0">
                <a:solidFill>
                  <a:schemeClr val="bg1"/>
                </a:solidFill>
                <a:latin typeface="Helvetica" pitchFamily="2" charset="0"/>
              </a:rPr>
            </a:br>
            <a:endParaRPr lang="en-US" sz="4000" dirty="0">
              <a:solidFill>
                <a:schemeClr val="bg1"/>
              </a:solidFill>
            </a:endParaRPr>
          </a:p>
        </p:txBody>
      </p:sp>
    </p:spTree>
    <p:extLst>
      <p:ext uri="{BB962C8B-B14F-4D97-AF65-F5344CB8AC3E}">
        <p14:creationId xmlns:p14="http://schemas.microsoft.com/office/powerpoint/2010/main" val="111607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2885" t="9501" r="20238" b="78888"/>
          <a:stretch/>
        </p:blipFill>
        <p:spPr>
          <a:xfrm rot="16200000">
            <a:off x="378042" y="448568"/>
            <a:ext cx="6496344" cy="6322519"/>
          </a:xfrm>
          <a:prstGeom prst="rect">
            <a:avLst/>
          </a:prstGeom>
        </p:spPr>
      </p:pic>
      <p:sp>
        <p:nvSpPr>
          <p:cNvPr id="8" name="Rectangle 7">
            <a:extLst>
              <a:ext uri="{FF2B5EF4-FFF2-40B4-BE49-F238E27FC236}">
                <a16:creationId xmlns:a16="http://schemas.microsoft.com/office/drawing/2014/main" id="{847B3BDE-20EF-FB4D-B04D-458FFD13FD9E}"/>
              </a:ext>
            </a:extLst>
          </p:cNvPr>
          <p:cNvSpPr/>
          <p:nvPr/>
        </p:nvSpPr>
        <p:spPr>
          <a:xfrm>
            <a:off x="6730861" y="555531"/>
            <a:ext cx="2582548" cy="5996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22B323-C0F5-5941-9A17-73A55DE594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165" t="21114" r="4573" b="71789"/>
          <a:stretch/>
        </p:blipFill>
        <p:spPr>
          <a:xfrm rot="16200000">
            <a:off x="6356641" y="-1013917"/>
            <a:ext cx="3898949" cy="2951537"/>
          </a:xfrm>
          <a:prstGeom prst="rect">
            <a:avLst/>
          </a:prstGeom>
        </p:spPr>
      </p:pic>
      <p:pic>
        <p:nvPicPr>
          <p:cNvPr id="12" name="Picture 11">
            <a:extLst>
              <a:ext uri="{FF2B5EF4-FFF2-40B4-BE49-F238E27FC236}">
                <a16:creationId xmlns:a16="http://schemas.microsoft.com/office/drawing/2014/main" id="{F80FF402-8F67-584E-B5CE-FB5C0DE681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570" t="20925" r="18582" b="72613"/>
          <a:stretch/>
        </p:blipFill>
        <p:spPr>
          <a:xfrm rot="16200000">
            <a:off x="9020404" y="1464463"/>
            <a:ext cx="2690778" cy="2497879"/>
          </a:xfrm>
          <a:prstGeom prst="rect">
            <a:avLst/>
          </a:prstGeom>
        </p:spPr>
      </p:pic>
      <p:pic>
        <p:nvPicPr>
          <p:cNvPr id="13" name="Picture 12">
            <a:extLst>
              <a:ext uri="{FF2B5EF4-FFF2-40B4-BE49-F238E27FC236}">
                <a16:creationId xmlns:a16="http://schemas.microsoft.com/office/drawing/2014/main" id="{78776DDC-9E3F-B541-8699-92910F180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15" t="20925" r="29445" b="72613"/>
          <a:stretch/>
        </p:blipFill>
        <p:spPr>
          <a:xfrm rot="16200000">
            <a:off x="7072816" y="4295689"/>
            <a:ext cx="2743200" cy="2497879"/>
          </a:xfrm>
          <a:prstGeom prst="rect">
            <a:avLst/>
          </a:prstGeom>
        </p:spPr>
      </p:pic>
      <p:cxnSp>
        <p:nvCxnSpPr>
          <p:cNvPr id="15" name="Straight Connector 14">
            <a:extLst>
              <a:ext uri="{FF2B5EF4-FFF2-40B4-BE49-F238E27FC236}">
                <a16:creationId xmlns:a16="http://schemas.microsoft.com/office/drawing/2014/main" id="{A45FE28B-C1FF-4E4C-BECE-F67B57E657F7}"/>
              </a:ext>
            </a:extLst>
          </p:cNvPr>
          <p:cNvCxnSpPr>
            <a:cxnSpLocks/>
          </p:cNvCxnSpPr>
          <p:nvPr/>
        </p:nvCxnSpPr>
        <p:spPr>
          <a:xfrm flipV="1">
            <a:off x="5136457" y="880533"/>
            <a:ext cx="1948626" cy="2313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3E0AE25-286A-C94F-BD60-00DC3F21F274}"/>
              </a:ext>
            </a:extLst>
          </p:cNvPr>
          <p:cNvCxnSpPr>
            <a:cxnSpLocks/>
          </p:cNvCxnSpPr>
          <p:nvPr/>
        </p:nvCxnSpPr>
        <p:spPr>
          <a:xfrm flipV="1">
            <a:off x="3061235" y="2713403"/>
            <a:ext cx="6232302" cy="18558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E26304-208C-944F-9E42-8CC34FBD5728}"/>
              </a:ext>
            </a:extLst>
          </p:cNvPr>
          <p:cNvCxnSpPr>
            <a:cxnSpLocks/>
          </p:cNvCxnSpPr>
          <p:nvPr/>
        </p:nvCxnSpPr>
        <p:spPr>
          <a:xfrm flipV="1">
            <a:off x="4383526" y="3969394"/>
            <a:ext cx="2141263" cy="7142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9FDC2DF-EEBE-4D40-B98C-C16170FBC564}"/>
              </a:ext>
            </a:extLst>
          </p:cNvPr>
          <p:cNvSpPr/>
          <p:nvPr/>
        </p:nvSpPr>
        <p:spPr>
          <a:xfrm rot="18630356">
            <a:off x="5489016" y="1345270"/>
            <a:ext cx="1790862" cy="41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D89102D-56E1-A145-86E8-C33B0BD4B37E}"/>
              </a:ext>
            </a:extLst>
          </p:cNvPr>
          <p:cNvSpPr/>
          <p:nvPr/>
        </p:nvSpPr>
        <p:spPr>
          <a:xfrm rot="18630356" flipV="1">
            <a:off x="-2335091" y="1105546"/>
            <a:ext cx="1442046" cy="27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821B073-C01F-1E43-97B5-87C1FF1505CD}"/>
              </a:ext>
            </a:extLst>
          </p:cNvPr>
          <p:cNvSpPr/>
          <p:nvPr/>
        </p:nvSpPr>
        <p:spPr>
          <a:xfrm rot="18630356" flipV="1">
            <a:off x="2723792" y="969135"/>
            <a:ext cx="2371917" cy="20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53A4140-D77A-1441-9D9D-5F5F53966D8F}"/>
              </a:ext>
            </a:extLst>
          </p:cNvPr>
          <p:cNvSpPr txBox="1"/>
          <p:nvPr/>
        </p:nvSpPr>
        <p:spPr>
          <a:xfrm>
            <a:off x="52477" y="52012"/>
            <a:ext cx="12005210" cy="523220"/>
          </a:xfrm>
          <a:prstGeom prst="rect">
            <a:avLst/>
          </a:prstGeom>
          <a:noFill/>
        </p:spPr>
        <p:txBody>
          <a:bodyPr wrap="none" rtlCol="0">
            <a:spAutoFit/>
          </a:bodyPr>
          <a:lstStyle/>
          <a:p>
            <a:r>
              <a:rPr lang="en-US" sz="2800" dirty="0">
                <a:solidFill>
                  <a:srgbClr val="FF0000"/>
                </a:solidFill>
                <a:latin typeface="Helvetica" pitchFamily="2" charset="0"/>
              </a:rPr>
              <a:t>global monitoring of ecosystems and biogeochemical cycles and response</a:t>
            </a:r>
          </a:p>
        </p:txBody>
      </p:sp>
      <p:cxnSp>
        <p:nvCxnSpPr>
          <p:cNvPr id="27" name="Straight Connector 26">
            <a:extLst>
              <a:ext uri="{FF2B5EF4-FFF2-40B4-BE49-F238E27FC236}">
                <a16:creationId xmlns:a16="http://schemas.microsoft.com/office/drawing/2014/main" id="{CEE8AB30-0C30-2A41-A023-15EA54CC0083}"/>
              </a:ext>
            </a:extLst>
          </p:cNvPr>
          <p:cNvCxnSpPr>
            <a:cxnSpLocks/>
          </p:cNvCxnSpPr>
          <p:nvPr/>
        </p:nvCxnSpPr>
        <p:spPr>
          <a:xfrm flipV="1">
            <a:off x="4700494" y="1030483"/>
            <a:ext cx="2176251" cy="1047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3D98420-28D9-944C-BD97-C11DED6FD58A}"/>
              </a:ext>
            </a:extLst>
          </p:cNvPr>
          <p:cNvSpPr/>
          <p:nvPr/>
        </p:nvSpPr>
        <p:spPr>
          <a:xfrm rot="20821017">
            <a:off x="3387239" y="4257178"/>
            <a:ext cx="3531489" cy="5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FB5003-3DD5-2C48-9DD0-FF44151F9C95}"/>
              </a:ext>
            </a:extLst>
          </p:cNvPr>
          <p:cNvSpPr/>
          <p:nvPr/>
        </p:nvSpPr>
        <p:spPr>
          <a:xfrm rot="20821017">
            <a:off x="3113508" y="4898526"/>
            <a:ext cx="3531489" cy="5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E70F7E-1544-FD46-8B8B-9FCD950866FA}"/>
              </a:ext>
            </a:extLst>
          </p:cNvPr>
          <p:cNvSpPr/>
          <p:nvPr/>
        </p:nvSpPr>
        <p:spPr>
          <a:xfrm rot="20821017">
            <a:off x="2976598" y="3337189"/>
            <a:ext cx="3531489" cy="5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3AFBC63C-AC9E-5B47-83B1-4035AE40DEFC}"/>
              </a:ext>
            </a:extLst>
          </p:cNvPr>
          <p:cNvCxnSpPr>
            <a:cxnSpLocks/>
          </p:cNvCxnSpPr>
          <p:nvPr/>
        </p:nvCxnSpPr>
        <p:spPr>
          <a:xfrm flipV="1">
            <a:off x="2592760" y="4569277"/>
            <a:ext cx="4735288" cy="1416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8C26B1B-695E-414C-8191-47C4C305D844}"/>
              </a:ext>
            </a:extLst>
          </p:cNvPr>
          <p:cNvSpPr/>
          <p:nvPr/>
        </p:nvSpPr>
        <p:spPr>
          <a:xfrm>
            <a:off x="6830347" y="1609885"/>
            <a:ext cx="2025786" cy="739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742082-A98D-9647-BB1F-A288086A1759}"/>
              </a:ext>
            </a:extLst>
          </p:cNvPr>
          <p:cNvSpPr/>
          <p:nvPr/>
        </p:nvSpPr>
        <p:spPr>
          <a:xfrm rot="1164340" flipH="1">
            <a:off x="1573911" y="4024926"/>
            <a:ext cx="221022" cy="44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FB6B210-21A4-C04A-9D04-36C5BBC20DCC}"/>
              </a:ext>
            </a:extLst>
          </p:cNvPr>
          <p:cNvSpPr/>
          <p:nvPr/>
        </p:nvSpPr>
        <p:spPr>
          <a:xfrm flipH="1">
            <a:off x="1645810" y="5277518"/>
            <a:ext cx="462025" cy="1142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8B7A37-A5F6-6145-8B00-F1ACC2A7C1A2}"/>
              </a:ext>
            </a:extLst>
          </p:cNvPr>
          <p:cNvSpPr/>
          <p:nvPr/>
        </p:nvSpPr>
        <p:spPr>
          <a:xfrm rot="20979434" flipH="1">
            <a:off x="2845409" y="5096039"/>
            <a:ext cx="728020" cy="35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39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650-1FBF-014A-91E8-BAAD865D6511}"/>
              </a:ext>
            </a:extLst>
          </p:cNvPr>
          <p:cNvSpPr>
            <a:spLocks noGrp="1"/>
          </p:cNvSpPr>
          <p:nvPr>
            <p:ph type="ctrTitle"/>
          </p:nvPr>
        </p:nvSpPr>
        <p:spPr>
          <a:xfrm>
            <a:off x="224853" y="2713220"/>
            <a:ext cx="12335691" cy="4415470"/>
          </a:xfrm>
        </p:spPr>
        <p:txBody>
          <a:bodyPr>
            <a:normAutofit fontScale="90000"/>
          </a:bodyPr>
          <a:lstStyle/>
          <a:p>
            <a:pPr algn="l"/>
            <a:br>
              <a:rPr lang="en-US" sz="5400" dirty="0">
                <a:solidFill>
                  <a:schemeClr val="bg1"/>
                </a:solidFill>
              </a:rPr>
            </a:br>
            <a:r>
              <a:rPr lang="en-US" sz="5400" dirty="0">
                <a:solidFill>
                  <a:schemeClr val="bg1"/>
                </a:solidFill>
              </a:rPr>
              <a:t>  </a:t>
            </a:r>
            <a:r>
              <a:rPr lang="en-US" sz="4900" dirty="0">
                <a:solidFill>
                  <a:schemeClr val="bg1"/>
                </a:solidFill>
                <a:latin typeface="Helvetica" pitchFamily="2" charset="0"/>
              </a:rPr>
              <a:t>key </a:t>
            </a:r>
            <a:r>
              <a:rPr lang="en-US" sz="4900" dirty="0" err="1">
                <a:solidFill>
                  <a:schemeClr val="bg1"/>
                </a:solidFill>
                <a:latin typeface="Helvetica" pitchFamily="2" charset="0"/>
              </a:rPr>
              <a:t>factors</a:t>
            </a:r>
            <a:r>
              <a:rPr lang="en-US" sz="3100" dirty="0" err="1">
                <a:solidFill>
                  <a:srgbClr val="00B0F0"/>
                </a:solidFill>
                <a:latin typeface="Helvetica" pitchFamily="2" charset="0"/>
              </a:rPr>
              <a:t>m</a:t>
            </a:r>
            <a:br>
              <a:rPr lang="en-US" sz="4900" dirty="0">
                <a:solidFill>
                  <a:schemeClr val="bg1"/>
                </a:solidFill>
                <a:latin typeface="Helvetica" pitchFamily="2" charset="0"/>
              </a:rPr>
            </a:br>
            <a:r>
              <a:rPr lang="en-US" sz="3600" dirty="0">
                <a:solidFill>
                  <a:srgbClr val="FFFF00"/>
                </a:solidFill>
                <a:latin typeface="Helvetica" pitchFamily="2" charset="0"/>
              </a:rPr>
              <a:t>• resilience </a:t>
            </a:r>
            <a:r>
              <a:rPr lang="en-US" sz="3600" dirty="0">
                <a:solidFill>
                  <a:schemeClr val="bg1"/>
                </a:solidFill>
                <a:latin typeface="Helvetica" pitchFamily="2" charset="0"/>
              </a:rPr>
              <a:t>- creating a sustainable future for human </a:t>
            </a:r>
            <a:br>
              <a:rPr lang="en-US" sz="3600" dirty="0">
                <a:solidFill>
                  <a:schemeClr val="bg1"/>
                </a:solidFill>
                <a:latin typeface="Helvetica" pitchFamily="2" charset="0"/>
              </a:rPr>
            </a:br>
            <a:r>
              <a:rPr lang="en-US" sz="3600" dirty="0">
                <a:solidFill>
                  <a:schemeClr val="bg1"/>
                </a:solidFill>
                <a:latin typeface="Helvetica" pitchFamily="2" charset="0"/>
              </a:rPr>
              <a:t>  society and for all species and their environments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biointegration</a:t>
            </a:r>
            <a:r>
              <a:rPr lang="en-US" sz="3600" dirty="0">
                <a:solidFill>
                  <a:srgbClr val="FFFF00"/>
                </a:solidFill>
                <a:latin typeface="Helvetica" pitchFamily="2" charset="0"/>
              </a:rPr>
              <a:t> </a:t>
            </a:r>
            <a:r>
              <a:rPr lang="en-US" sz="3600" dirty="0">
                <a:solidFill>
                  <a:schemeClr val="bg1"/>
                </a:solidFill>
                <a:latin typeface="Helvetica" pitchFamily="2" charset="0"/>
              </a:rPr>
              <a:t>- resilience depends on effective </a:t>
            </a:r>
            <a:r>
              <a:rPr lang="en-US" sz="3600" dirty="0" err="1">
                <a:solidFill>
                  <a:schemeClr val="bg1"/>
                </a:solidFill>
                <a:latin typeface="Helvetica" pitchFamily="2" charset="0"/>
              </a:rPr>
              <a:t>biointegration</a:t>
            </a:r>
            <a:r>
              <a:rPr lang="en-US" sz="3600" dirty="0">
                <a:solidFill>
                  <a:schemeClr val="bg1"/>
                </a:solidFill>
                <a:latin typeface="Helvetica" pitchFamily="2" charset="0"/>
              </a:rPr>
              <a:t> of </a:t>
            </a:r>
            <a:br>
              <a:rPr lang="en-US" sz="3600" dirty="0">
                <a:solidFill>
                  <a:schemeClr val="bg1"/>
                </a:solidFill>
                <a:latin typeface="Helvetica" pitchFamily="2" charset="0"/>
              </a:rPr>
            </a:br>
            <a:r>
              <a:rPr lang="en-US" sz="3600" dirty="0">
                <a:solidFill>
                  <a:schemeClr val="bg1"/>
                </a:solidFill>
                <a:latin typeface="Helvetica" pitchFamily="2" charset="0"/>
              </a:rPr>
              <a:t>  human society and its systems with natural systems</a:t>
            </a:r>
            <a:br>
              <a:rPr lang="en-US" sz="3600" dirty="0">
                <a:solidFill>
                  <a:schemeClr val="bg1"/>
                </a:solidFill>
                <a:latin typeface="Helvetica" pitchFamily="2" charset="0"/>
              </a:rPr>
            </a:br>
            <a:r>
              <a:rPr lang="en-US" sz="3600" dirty="0">
                <a:solidFill>
                  <a:srgbClr val="FFFF00"/>
                </a:solidFill>
                <a:latin typeface="Helvetica" pitchFamily="2" charset="0"/>
              </a:rPr>
              <a:t>• </a:t>
            </a:r>
            <a:r>
              <a:rPr lang="en-US" sz="3600" dirty="0" err="1">
                <a:solidFill>
                  <a:srgbClr val="FFFF00"/>
                </a:solidFill>
                <a:latin typeface="Helvetica" pitchFamily="2" charset="0"/>
              </a:rPr>
              <a:t>ecocentricity</a:t>
            </a:r>
            <a:r>
              <a:rPr lang="en-US" sz="3600" dirty="0">
                <a:solidFill>
                  <a:srgbClr val="FFFF00"/>
                </a:solidFill>
                <a:latin typeface="Helvetica" pitchFamily="2" charset="0"/>
              </a:rPr>
              <a:t> </a:t>
            </a:r>
            <a:r>
              <a:rPr lang="en-US" sz="3600" dirty="0">
                <a:solidFill>
                  <a:schemeClr val="bg1"/>
                </a:solidFill>
                <a:latin typeface="Helvetica" pitchFamily="2" charset="0"/>
              </a:rPr>
              <a:t>- all action and design must based on science of </a:t>
            </a:r>
            <a:br>
              <a:rPr lang="en-US" sz="3600" dirty="0">
                <a:solidFill>
                  <a:schemeClr val="bg1"/>
                </a:solidFill>
                <a:latin typeface="Helvetica" pitchFamily="2" charset="0"/>
              </a:rPr>
            </a:br>
            <a:r>
              <a:rPr lang="en-US" sz="3600" dirty="0">
                <a:solidFill>
                  <a:schemeClr val="bg1"/>
                </a:solidFill>
                <a:latin typeface="Helvetica" pitchFamily="2" charset="0"/>
              </a:rPr>
              <a:t>  ecology</a:t>
            </a:r>
            <a:br>
              <a:rPr lang="en-US" sz="3600" dirty="0">
                <a:solidFill>
                  <a:schemeClr val="bg1"/>
                </a:solidFill>
                <a:latin typeface="Helvetica" pitchFamily="2" charset="0"/>
              </a:rPr>
            </a:br>
            <a:r>
              <a:rPr lang="en-US" sz="3600" dirty="0">
                <a:solidFill>
                  <a:srgbClr val="FFFF00"/>
                </a:solidFill>
                <a:latin typeface="Helvetica" pitchFamily="2" charset="0"/>
              </a:rPr>
              <a:t>• infrastructure </a:t>
            </a:r>
            <a:r>
              <a:rPr lang="en-US" sz="3600" dirty="0">
                <a:solidFill>
                  <a:schemeClr val="bg1"/>
                </a:solidFill>
                <a:latin typeface="Helvetica" pitchFamily="2" charset="0"/>
              </a:rPr>
              <a:t>- action at level of infrastructures : nature, water, </a:t>
            </a:r>
            <a:br>
              <a:rPr lang="en-US" sz="3600" dirty="0">
                <a:solidFill>
                  <a:schemeClr val="bg1"/>
                </a:solidFill>
                <a:latin typeface="Helvetica" pitchFamily="2" charset="0"/>
              </a:rPr>
            </a:br>
            <a:r>
              <a:rPr lang="en-US" sz="3600" dirty="0">
                <a:solidFill>
                  <a:schemeClr val="bg1"/>
                </a:solidFill>
                <a:latin typeface="Helvetica" pitchFamily="2" charset="0"/>
              </a:rPr>
              <a:t>  human society, technology(built systems)</a:t>
            </a:r>
            <a:br>
              <a:rPr lang="en-US" sz="3600" dirty="0">
                <a:solidFill>
                  <a:schemeClr val="bg1"/>
                </a:solidFill>
                <a:latin typeface="Helvetica" pitchFamily="2" charset="0"/>
              </a:rPr>
            </a:br>
            <a:r>
              <a:rPr lang="en-US" sz="3600" dirty="0">
                <a:solidFill>
                  <a:srgbClr val="FFFF00"/>
                </a:solidFill>
                <a:latin typeface="Helvetica" pitchFamily="2" charset="0"/>
              </a:rPr>
              <a:t>• constructed ecosystems </a:t>
            </a:r>
            <a:r>
              <a:rPr lang="en-US" sz="3600" dirty="0">
                <a:solidFill>
                  <a:schemeClr val="bg1"/>
                </a:solidFill>
                <a:latin typeface="Helvetica" pitchFamily="2" charset="0"/>
              </a:rPr>
              <a:t>- emulation and replication of </a:t>
            </a:r>
            <a:br>
              <a:rPr lang="en-US" sz="3600" dirty="0">
                <a:solidFill>
                  <a:schemeClr val="bg1"/>
                </a:solidFill>
                <a:latin typeface="Helvetica" pitchFamily="2" charset="0"/>
              </a:rPr>
            </a:br>
            <a:r>
              <a:rPr lang="en-US" sz="3600" dirty="0">
                <a:solidFill>
                  <a:schemeClr val="bg1"/>
                </a:solidFill>
                <a:latin typeface="Helvetica" pitchFamily="2" charset="0"/>
              </a:rPr>
              <a:t>  ecosystem attributes</a:t>
            </a:r>
            <a:br>
              <a:rPr lang="en-US" sz="3600" dirty="0">
                <a:solidFill>
                  <a:schemeClr val="bg1"/>
                </a:solidFill>
                <a:latin typeface="Helvetica" pitchFamily="2" charset="0"/>
              </a:rPr>
            </a:br>
            <a:r>
              <a:rPr lang="en-US" sz="3600" dirty="0">
                <a:solidFill>
                  <a:srgbClr val="FFFF00"/>
                </a:solidFill>
                <a:latin typeface="Helvetica" pitchFamily="2" charset="0"/>
              </a:rPr>
              <a:t>• ecosystem services </a:t>
            </a:r>
            <a:r>
              <a:rPr lang="en-US" sz="3600" dirty="0">
                <a:solidFill>
                  <a:schemeClr val="bg1"/>
                </a:solidFill>
                <a:latin typeface="Helvetica" pitchFamily="2" charset="0"/>
              </a:rPr>
              <a:t>- emulation and replication of Nature </a:t>
            </a:r>
            <a:br>
              <a:rPr lang="en-US" sz="3600" dirty="0">
                <a:solidFill>
                  <a:schemeClr val="bg1"/>
                </a:solidFill>
                <a:latin typeface="Helvetica" pitchFamily="2" charset="0"/>
              </a:rPr>
            </a:br>
            <a:r>
              <a:rPr lang="en-US" sz="3600" dirty="0">
                <a:solidFill>
                  <a:schemeClr val="bg1"/>
                </a:solidFill>
                <a:latin typeface="Helvetica" pitchFamily="2" charset="0"/>
              </a:rPr>
              <a:t>  provision of ecosystem services</a:t>
            </a:r>
            <a:br>
              <a:rPr lang="en-US" sz="2700" dirty="0">
                <a:solidFill>
                  <a:schemeClr val="bg1"/>
                </a:solidFill>
                <a:latin typeface="Helvetica" pitchFamily="2" charset="0"/>
              </a:rPr>
            </a:br>
            <a:r>
              <a:rPr lang="en-US" sz="2700" dirty="0">
                <a:solidFill>
                  <a:schemeClr val="bg1"/>
                </a:solidFill>
                <a:latin typeface="Helvetica" pitchFamily="2" charset="0"/>
              </a:rPr>
              <a:t> </a:t>
            </a:r>
            <a:br>
              <a:rPr lang="en-US" sz="2700" dirty="0">
                <a:solidFill>
                  <a:schemeClr val="bg1"/>
                </a:solidFill>
                <a:latin typeface="Helvetica" pitchFamily="2" charset="0"/>
              </a:rPr>
            </a:br>
            <a:endParaRPr lang="en-US" sz="4000" dirty="0">
              <a:solidFill>
                <a:schemeClr val="bg1"/>
              </a:solidFill>
            </a:endParaRPr>
          </a:p>
        </p:txBody>
      </p:sp>
      <p:sp>
        <p:nvSpPr>
          <p:cNvPr id="3" name="Rectangle 2">
            <a:extLst>
              <a:ext uri="{FF2B5EF4-FFF2-40B4-BE49-F238E27FC236}">
                <a16:creationId xmlns:a16="http://schemas.microsoft.com/office/drawing/2014/main" id="{CB239635-F1F0-434F-8550-E8B9A8A77607}"/>
              </a:ext>
            </a:extLst>
          </p:cNvPr>
          <p:cNvSpPr/>
          <p:nvPr/>
        </p:nvSpPr>
        <p:spPr>
          <a:xfrm>
            <a:off x="224853" y="1783831"/>
            <a:ext cx="11812249" cy="92939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60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Rectangle 35"/>
          <p:cNvSpPr>
            <a:spLocks noChangeArrowheads="1"/>
          </p:cNvSpPr>
          <p:nvPr/>
        </p:nvSpPr>
        <p:spPr bwMode="auto">
          <a:xfrm>
            <a:off x="5705250" y="4992626"/>
            <a:ext cx="1444626" cy="748923"/>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3200" baseline="30000" dirty="0">
                <a:solidFill>
                  <a:srgbClr val="FFFFFF"/>
                </a:solidFill>
                <a:latin typeface="N Helvetica Narrow" charset="0"/>
              </a:rPr>
              <a:t>prosthetic </a:t>
            </a:r>
          </a:p>
          <a:p>
            <a:pPr eaLnBrk="0" hangingPunct="0"/>
            <a:r>
              <a:rPr lang="en-GB" sz="3200" baseline="30000" dirty="0">
                <a:solidFill>
                  <a:srgbClr val="FFFFFF"/>
                </a:solidFill>
                <a:latin typeface="N Helvetica Narrow" charset="0"/>
              </a:rPr>
              <a:t>device</a:t>
            </a:r>
            <a:endParaRPr lang="en-GB" sz="4800" baseline="30000" dirty="0">
              <a:solidFill>
                <a:srgbClr val="FFFFFF"/>
              </a:solidFill>
              <a:latin typeface="SimSun" panose="02010600030101010101" pitchFamily="2" charset="-122"/>
              <a:ea typeface="SimSun" panose="02010600030101010101" pitchFamily="2" charset="-122"/>
            </a:endParaRPr>
          </a:p>
        </p:txBody>
      </p:sp>
      <p:sp>
        <p:nvSpPr>
          <p:cNvPr id="40" name="Rectangle 39"/>
          <p:cNvSpPr>
            <a:spLocks noChangeArrowheads="1"/>
          </p:cNvSpPr>
          <p:nvPr/>
        </p:nvSpPr>
        <p:spPr bwMode="auto">
          <a:xfrm>
            <a:off x="7204596" y="450211"/>
            <a:ext cx="2971800" cy="2743200"/>
          </a:xfrm>
          <a:prstGeom prst="rect">
            <a:avLst/>
          </a:prstGeom>
          <a:solidFill>
            <a:schemeClr val="tx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42" name="Rectangle 41"/>
          <p:cNvSpPr>
            <a:spLocks noChangeArrowheads="1"/>
          </p:cNvSpPr>
          <p:nvPr/>
        </p:nvSpPr>
        <p:spPr bwMode="auto">
          <a:xfrm>
            <a:off x="2628901" y="6325393"/>
            <a:ext cx="19669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2800" baseline="30000">
                <a:latin typeface="N Helvetica Narrow" charset="0"/>
              </a:rPr>
              <a:t>human organism </a:t>
            </a:r>
            <a:endParaRPr lang="en-US" sz="2800"/>
          </a:p>
        </p:txBody>
      </p:sp>
      <p:sp>
        <p:nvSpPr>
          <p:cNvPr id="43" name="Rectangle 42"/>
          <p:cNvSpPr>
            <a:spLocks noChangeArrowheads="1"/>
          </p:cNvSpPr>
          <p:nvPr/>
        </p:nvSpPr>
        <p:spPr bwMode="auto">
          <a:xfrm>
            <a:off x="7772780" y="53869"/>
            <a:ext cx="2133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dirty="0"/>
          </a:p>
        </p:txBody>
      </p:sp>
      <p:sp>
        <p:nvSpPr>
          <p:cNvPr id="44" name="Rectangle 43"/>
          <p:cNvSpPr>
            <a:spLocks noChangeArrowheads="1"/>
          </p:cNvSpPr>
          <p:nvPr/>
        </p:nvSpPr>
        <p:spPr bwMode="auto">
          <a:xfrm>
            <a:off x="8267700" y="4734053"/>
            <a:ext cx="990600" cy="1447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54" name="Rectangle 53"/>
          <p:cNvSpPr>
            <a:spLocks noChangeArrowheads="1"/>
          </p:cNvSpPr>
          <p:nvPr/>
        </p:nvSpPr>
        <p:spPr bwMode="auto">
          <a:xfrm>
            <a:off x="8116780" y="17772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pic>
        <p:nvPicPr>
          <p:cNvPr id="15" name="Picture 14"/>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2327027" y="761396"/>
            <a:ext cx="2497138" cy="5638800"/>
          </a:xfrm>
          <a:prstGeom prst="rect">
            <a:avLst/>
          </a:prstGeom>
          <a:noFill/>
          <a:ln w="1905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Rectangle 17"/>
          <p:cNvSpPr>
            <a:spLocks noChangeArrowheads="1"/>
          </p:cNvSpPr>
          <p:nvPr/>
        </p:nvSpPr>
        <p:spPr bwMode="auto">
          <a:xfrm>
            <a:off x="2630380" y="17518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19" name="Text Box 1028"/>
          <p:cNvSpPr txBox="1">
            <a:spLocks noChangeArrowheads="1"/>
          </p:cNvSpPr>
          <p:nvPr/>
        </p:nvSpPr>
        <p:spPr bwMode="auto">
          <a:xfrm>
            <a:off x="5343377" y="850679"/>
            <a:ext cx="1828692" cy="1077218"/>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algn="ctr"/>
            <a:r>
              <a:rPr lang="en-GB" sz="3200" baseline="30000" dirty="0">
                <a:solidFill>
                  <a:srgbClr val="FFFFFF"/>
                </a:solidFill>
                <a:latin typeface="N Helvetica Narrow" charset="0"/>
              </a:rPr>
              <a:t>host organism</a:t>
            </a:r>
          </a:p>
          <a:p>
            <a:pPr algn="ctr"/>
            <a:endParaRPr lang="en-GB" sz="3200" baseline="30000" dirty="0">
              <a:solidFill>
                <a:srgbClr val="FFFFFF"/>
              </a:solidFill>
              <a:latin typeface="Adobe Garamond Pro" panose="02020502060506020403" pitchFamily="18" charset="0"/>
              <a:ea typeface="MS PGothic" panose="020B0600070205080204" pitchFamily="34" charset="-128"/>
            </a:endParaRPr>
          </a:p>
        </p:txBody>
      </p:sp>
      <p:sp>
        <p:nvSpPr>
          <p:cNvPr id="32" name="Line 1030"/>
          <p:cNvSpPr>
            <a:spLocks noChangeShapeType="1"/>
          </p:cNvSpPr>
          <p:nvPr/>
        </p:nvSpPr>
        <p:spPr bwMode="auto">
          <a:xfrm flipV="1">
            <a:off x="3551270" y="989209"/>
            <a:ext cx="1792107" cy="1003836"/>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29" name="Line 1031"/>
          <p:cNvSpPr>
            <a:spLocks noChangeShapeType="1"/>
          </p:cNvSpPr>
          <p:nvPr/>
        </p:nvSpPr>
        <p:spPr bwMode="auto">
          <a:xfrm>
            <a:off x="2857500" y="2058193"/>
            <a:ext cx="2805220" cy="3124320"/>
          </a:xfrm>
          <a:prstGeom prst="line">
            <a:avLst/>
          </a:prstGeom>
          <a:noFill/>
          <a:ln w="28575" cmpd="sng">
            <a:solidFill>
              <a:srgbClr val="FF0000"/>
            </a:solidFill>
            <a:round/>
            <a:headEnd type="stealth"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cxnSp>
        <p:nvCxnSpPr>
          <p:cNvPr id="38" name="Straight Connector 37"/>
          <p:cNvCxnSpPr/>
          <p:nvPr/>
        </p:nvCxnSpPr>
        <p:spPr>
          <a:xfrm flipH="1" flipV="1">
            <a:off x="3434913" y="2234442"/>
            <a:ext cx="1810338" cy="82475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604900" y="-578498"/>
            <a:ext cx="121480"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28"/>
          <p:cNvSpPr txBox="1">
            <a:spLocks noChangeArrowheads="1"/>
          </p:cNvSpPr>
          <p:nvPr/>
        </p:nvSpPr>
        <p:spPr bwMode="auto">
          <a:xfrm>
            <a:off x="5324754" y="2680039"/>
            <a:ext cx="1828692" cy="1077218"/>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algn="ctr"/>
            <a:r>
              <a:rPr lang="en-GB" sz="3200" baseline="30000" dirty="0">
                <a:solidFill>
                  <a:schemeClr val="bg1"/>
                </a:solidFill>
                <a:latin typeface="N Helvetica Narrow" charset="0"/>
              </a:rPr>
              <a:t>effective</a:t>
            </a:r>
          </a:p>
          <a:p>
            <a:pPr algn="ctr"/>
            <a:r>
              <a:rPr lang="en-GB" sz="3200" baseline="30000" dirty="0" err="1">
                <a:solidFill>
                  <a:schemeClr val="bg1"/>
                </a:solidFill>
                <a:latin typeface="N Helvetica Narrow" charset="0"/>
              </a:rPr>
              <a:t>biointegration</a:t>
            </a:r>
            <a:endParaRPr lang="en-GB" sz="3200" baseline="30000" dirty="0">
              <a:solidFill>
                <a:schemeClr val="bg1"/>
              </a:solidFill>
              <a:latin typeface="N Helvetica Narrow" charset="0"/>
            </a:endParaRPr>
          </a:p>
          <a:p>
            <a:pPr algn="ctr"/>
            <a:endParaRPr lang="en-GB" sz="3200" baseline="30000" dirty="0">
              <a:solidFill>
                <a:schemeClr val="bg1"/>
              </a:solidFill>
              <a:latin typeface="Adobe Garamond Pro" panose="02020502060506020403" pitchFamily="18" charset="0"/>
              <a:ea typeface="MS PGothic" panose="020B0600070205080204" pitchFamily="34" charset="-128"/>
            </a:endParaRPr>
          </a:p>
        </p:txBody>
      </p:sp>
      <p:sp>
        <p:nvSpPr>
          <p:cNvPr id="2" name="Rectangle 1"/>
          <p:cNvSpPr/>
          <p:nvPr/>
        </p:nvSpPr>
        <p:spPr>
          <a:xfrm>
            <a:off x="5245251" y="2386840"/>
            <a:ext cx="1940722" cy="1726689"/>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a:spLocks noChangeArrowheads="1"/>
          </p:cNvSpPr>
          <p:nvPr/>
        </p:nvSpPr>
        <p:spPr bwMode="auto">
          <a:xfrm>
            <a:off x="8621840" y="1673997"/>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Tree>
    <p:extLst>
      <p:ext uri="{BB962C8B-B14F-4D97-AF65-F5344CB8AC3E}">
        <p14:creationId xmlns:p14="http://schemas.microsoft.com/office/powerpoint/2010/main" val="65484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Rectangle 35"/>
          <p:cNvSpPr>
            <a:spLocks noChangeArrowheads="1"/>
          </p:cNvSpPr>
          <p:nvPr/>
        </p:nvSpPr>
        <p:spPr bwMode="auto">
          <a:xfrm>
            <a:off x="5705250" y="4992626"/>
            <a:ext cx="1444626" cy="748923"/>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3200" baseline="30000" dirty="0">
                <a:solidFill>
                  <a:srgbClr val="FFFFFF"/>
                </a:solidFill>
                <a:latin typeface="N Helvetica Narrow" charset="0"/>
              </a:rPr>
              <a:t>prosthetic </a:t>
            </a:r>
          </a:p>
          <a:p>
            <a:pPr eaLnBrk="0" hangingPunct="0"/>
            <a:r>
              <a:rPr lang="en-GB" sz="3200" baseline="30000" dirty="0">
                <a:solidFill>
                  <a:srgbClr val="FFFFFF"/>
                </a:solidFill>
                <a:latin typeface="N Helvetica Narrow" charset="0"/>
              </a:rPr>
              <a:t>device</a:t>
            </a:r>
            <a:endParaRPr lang="en-GB" sz="4800" baseline="30000" dirty="0">
              <a:solidFill>
                <a:srgbClr val="FFFFFF"/>
              </a:solidFill>
              <a:latin typeface="SimSun" panose="02010600030101010101" pitchFamily="2" charset="-122"/>
              <a:ea typeface="SimSun" panose="02010600030101010101" pitchFamily="2" charset="-122"/>
            </a:endParaRPr>
          </a:p>
        </p:txBody>
      </p:sp>
      <p:sp>
        <p:nvSpPr>
          <p:cNvPr id="40" name="Rectangle 39"/>
          <p:cNvSpPr>
            <a:spLocks noChangeArrowheads="1"/>
          </p:cNvSpPr>
          <p:nvPr/>
        </p:nvSpPr>
        <p:spPr bwMode="auto">
          <a:xfrm>
            <a:off x="7204596" y="450211"/>
            <a:ext cx="2971800" cy="2743200"/>
          </a:xfrm>
          <a:prstGeom prst="rect">
            <a:avLst/>
          </a:prstGeom>
          <a:solidFill>
            <a:schemeClr val="tx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42" name="Rectangle 41"/>
          <p:cNvSpPr>
            <a:spLocks noChangeArrowheads="1"/>
          </p:cNvSpPr>
          <p:nvPr/>
        </p:nvSpPr>
        <p:spPr bwMode="auto">
          <a:xfrm>
            <a:off x="2628901" y="6325393"/>
            <a:ext cx="19669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2800" baseline="30000">
                <a:latin typeface="N Helvetica Narrow" charset="0"/>
              </a:rPr>
              <a:t>human organism </a:t>
            </a:r>
            <a:endParaRPr lang="en-US" sz="2800"/>
          </a:p>
        </p:txBody>
      </p:sp>
      <p:sp>
        <p:nvSpPr>
          <p:cNvPr id="43" name="Rectangle 42"/>
          <p:cNvSpPr>
            <a:spLocks noChangeArrowheads="1"/>
          </p:cNvSpPr>
          <p:nvPr/>
        </p:nvSpPr>
        <p:spPr bwMode="auto">
          <a:xfrm>
            <a:off x="7772780" y="53869"/>
            <a:ext cx="2133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dirty="0"/>
          </a:p>
        </p:txBody>
      </p:sp>
      <p:sp>
        <p:nvSpPr>
          <p:cNvPr id="44" name="Rectangle 43"/>
          <p:cNvSpPr>
            <a:spLocks noChangeArrowheads="1"/>
          </p:cNvSpPr>
          <p:nvPr/>
        </p:nvSpPr>
        <p:spPr bwMode="auto">
          <a:xfrm>
            <a:off x="8267700" y="4734053"/>
            <a:ext cx="990600" cy="1447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54" name="Rectangle 53"/>
          <p:cNvSpPr>
            <a:spLocks noChangeArrowheads="1"/>
          </p:cNvSpPr>
          <p:nvPr/>
        </p:nvSpPr>
        <p:spPr bwMode="auto">
          <a:xfrm>
            <a:off x="8116780" y="17772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pic>
        <p:nvPicPr>
          <p:cNvPr id="15" name="Picture 14"/>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2327027" y="761396"/>
            <a:ext cx="2497138" cy="5638800"/>
          </a:xfrm>
          <a:prstGeom prst="rect">
            <a:avLst/>
          </a:prstGeom>
          <a:noFill/>
          <a:ln w="1905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Rectangle 17"/>
          <p:cNvSpPr>
            <a:spLocks noChangeArrowheads="1"/>
          </p:cNvSpPr>
          <p:nvPr/>
        </p:nvSpPr>
        <p:spPr bwMode="auto">
          <a:xfrm>
            <a:off x="2630380" y="17518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19" name="Text Box 1028"/>
          <p:cNvSpPr txBox="1">
            <a:spLocks noChangeArrowheads="1"/>
          </p:cNvSpPr>
          <p:nvPr/>
        </p:nvSpPr>
        <p:spPr bwMode="auto">
          <a:xfrm>
            <a:off x="5343377" y="850679"/>
            <a:ext cx="1828692" cy="1077218"/>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algn="ctr"/>
            <a:r>
              <a:rPr lang="en-GB" sz="3200" baseline="30000" dirty="0">
                <a:solidFill>
                  <a:srgbClr val="FFFFFF"/>
                </a:solidFill>
                <a:latin typeface="N Helvetica Narrow" charset="0"/>
              </a:rPr>
              <a:t>host organism</a:t>
            </a:r>
          </a:p>
          <a:p>
            <a:pPr algn="ctr"/>
            <a:endParaRPr lang="en-GB" sz="3200" baseline="30000" dirty="0">
              <a:solidFill>
                <a:srgbClr val="FFFFFF"/>
              </a:solidFill>
              <a:latin typeface="Adobe Garamond Pro" panose="02020502060506020403" pitchFamily="18" charset="0"/>
              <a:ea typeface="MS PGothic" panose="020B0600070205080204" pitchFamily="34" charset="-128"/>
            </a:endParaRPr>
          </a:p>
        </p:txBody>
      </p:sp>
      <p:sp>
        <p:nvSpPr>
          <p:cNvPr id="34" name="Rectangle 33"/>
          <p:cNvSpPr/>
          <p:nvPr/>
        </p:nvSpPr>
        <p:spPr>
          <a:xfrm>
            <a:off x="9108372" y="4003218"/>
            <a:ext cx="212271" cy="199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1031"/>
          <p:cNvSpPr>
            <a:spLocks noChangeShapeType="1"/>
          </p:cNvSpPr>
          <p:nvPr/>
        </p:nvSpPr>
        <p:spPr bwMode="auto">
          <a:xfrm>
            <a:off x="2857500" y="2058193"/>
            <a:ext cx="2805220" cy="3124320"/>
          </a:xfrm>
          <a:prstGeom prst="line">
            <a:avLst/>
          </a:prstGeom>
          <a:noFill/>
          <a:ln w="28575" cmpd="sng">
            <a:solidFill>
              <a:srgbClr val="FF0000"/>
            </a:solidFill>
            <a:round/>
            <a:headEnd type="stealth"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 name="Rectangle 2"/>
          <p:cNvSpPr/>
          <p:nvPr/>
        </p:nvSpPr>
        <p:spPr>
          <a:xfrm>
            <a:off x="8604900" y="-578498"/>
            <a:ext cx="121480"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8221035" y="994066"/>
            <a:ext cx="22669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Line 1030"/>
          <p:cNvSpPr>
            <a:spLocks noChangeShapeType="1"/>
          </p:cNvSpPr>
          <p:nvPr/>
        </p:nvSpPr>
        <p:spPr bwMode="auto">
          <a:xfrm flipH="1" flipV="1">
            <a:off x="7089316" y="981505"/>
            <a:ext cx="1893173" cy="822857"/>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48" name="Line 1030">
            <a:extLst>
              <a:ext uri="{FF2B5EF4-FFF2-40B4-BE49-F238E27FC236}">
                <a16:creationId xmlns:a16="http://schemas.microsoft.com/office/drawing/2014/main" id="{B73ED11D-C976-3E4D-ACCF-241714611BDC}"/>
              </a:ext>
            </a:extLst>
          </p:cNvPr>
          <p:cNvSpPr>
            <a:spLocks noChangeShapeType="1"/>
          </p:cNvSpPr>
          <p:nvPr/>
        </p:nvSpPr>
        <p:spPr bwMode="auto">
          <a:xfrm flipV="1">
            <a:off x="3551270" y="989209"/>
            <a:ext cx="1792107" cy="1003836"/>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49" name="Rectangle 24">
            <a:extLst>
              <a:ext uri="{FF2B5EF4-FFF2-40B4-BE49-F238E27FC236}">
                <a16:creationId xmlns:a16="http://schemas.microsoft.com/office/drawing/2014/main" id="{2BA16359-EF29-D94B-A262-312694DEE17E}"/>
              </a:ext>
            </a:extLst>
          </p:cNvPr>
          <p:cNvSpPr>
            <a:spLocks noChangeArrowheads="1"/>
          </p:cNvSpPr>
          <p:nvPr/>
        </p:nvSpPr>
        <p:spPr bwMode="auto">
          <a:xfrm>
            <a:off x="8443865" y="79746"/>
            <a:ext cx="2496709"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dirty="0">
                <a:solidFill>
                  <a:srgbClr val="FFFFFF"/>
                </a:solidFill>
                <a:latin typeface="N Helvetica Narrow" charset="0"/>
              </a:rPr>
              <a:t>the biosphere</a:t>
            </a:r>
          </a:p>
          <a:p>
            <a:pPr eaLnBrk="0" hangingPunct="0"/>
            <a:r>
              <a:rPr lang="en-US" sz="2000" dirty="0">
                <a:solidFill>
                  <a:srgbClr val="FFFFFF"/>
                </a:solidFill>
                <a:latin typeface="N Helvetica Narrow" charset="0"/>
              </a:rPr>
              <a:t>biogeochemical cycles</a:t>
            </a:r>
          </a:p>
          <a:p>
            <a:pPr eaLnBrk="0" hangingPunct="0"/>
            <a:r>
              <a:rPr lang="en-US" sz="2000" dirty="0">
                <a:solidFill>
                  <a:srgbClr val="FFFFFF"/>
                </a:solidFill>
                <a:latin typeface="N Helvetica Narrow" charset="0"/>
              </a:rPr>
              <a:t>natural systems</a:t>
            </a:r>
          </a:p>
          <a:p>
            <a:pPr eaLnBrk="0" hangingPunct="0"/>
            <a:endParaRPr lang="en-GB" sz="1400" b="1" dirty="0">
              <a:solidFill>
                <a:srgbClr val="FFFFFF"/>
              </a:solidFill>
              <a:latin typeface="N Helvetica Narrow" charset="0"/>
            </a:endParaRPr>
          </a:p>
        </p:txBody>
      </p:sp>
    </p:spTree>
    <p:extLst>
      <p:ext uri="{BB962C8B-B14F-4D97-AF65-F5344CB8AC3E}">
        <p14:creationId xmlns:p14="http://schemas.microsoft.com/office/powerpoint/2010/main" val="81689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Rectangle 35"/>
          <p:cNvSpPr>
            <a:spLocks noChangeArrowheads="1"/>
          </p:cNvSpPr>
          <p:nvPr/>
        </p:nvSpPr>
        <p:spPr bwMode="auto">
          <a:xfrm>
            <a:off x="5705250" y="4992626"/>
            <a:ext cx="1444626" cy="748923"/>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3200" baseline="30000" dirty="0">
                <a:solidFill>
                  <a:srgbClr val="FFFFFF"/>
                </a:solidFill>
                <a:latin typeface="N Helvetica Narrow" charset="0"/>
              </a:rPr>
              <a:t>prosthetic </a:t>
            </a:r>
          </a:p>
          <a:p>
            <a:pPr eaLnBrk="0" hangingPunct="0"/>
            <a:r>
              <a:rPr lang="en-GB" sz="3200" baseline="30000" dirty="0">
                <a:solidFill>
                  <a:srgbClr val="FFFFFF"/>
                </a:solidFill>
                <a:latin typeface="N Helvetica Narrow" charset="0"/>
              </a:rPr>
              <a:t>device</a:t>
            </a:r>
            <a:endParaRPr lang="en-GB" sz="4800" baseline="30000" dirty="0">
              <a:solidFill>
                <a:srgbClr val="FFFFFF"/>
              </a:solidFill>
              <a:latin typeface="SimSun" panose="02010600030101010101" pitchFamily="2" charset="-122"/>
              <a:ea typeface="SimSun" panose="02010600030101010101" pitchFamily="2" charset="-122"/>
            </a:endParaRPr>
          </a:p>
        </p:txBody>
      </p:sp>
      <p:sp>
        <p:nvSpPr>
          <p:cNvPr id="40" name="Rectangle 39"/>
          <p:cNvSpPr>
            <a:spLocks noChangeArrowheads="1"/>
          </p:cNvSpPr>
          <p:nvPr/>
        </p:nvSpPr>
        <p:spPr bwMode="auto">
          <a:xfrm>
            <a:off x="7204596" y="450211"/>
            <a:ext cx="2971800" cy="2743200"/>
          </a:xfrm>
          <a:prstGeom prst="rect">
            <a:avLst/>
          </a:prstGeom>
          <a:solidFill>
            <a:schemeClr val="tx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42" name="Rectangle 41"/>
          <p:cNvSpPr>
            <a:spLocks noChangeArrowheads="1"/>
          </p:cNvSpPr>
          <p:nvPr/>
        </p:nvSpPr>
        <p:spPr bwMode="auto">
          <a:xfrm>
            <a:off x="2628901" y="6325393"/>
            <a:ext cx="19669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r>
              <a:rPr lang="en-GB" sz="2800" baseline="30000">
                <a:latin typeface="N Helvetica Narrow" charset="0"/>
              </a:rPr>
              <a:t>human organism </a:t>
            </a:r>
            <a:endParaRPr lang="en-US" sz="2800"/>
          </a:p>
        </p:txBody>
      </p:sp>
      <p:sp>
        <p:nvSpPr>
          <p:cNvPr id="43" name="Rectangle 42"/>
          <p:cNvSpPr>
            <a:spLocks noChangeArrowheads="1"/>
          </p:cNvSpPr>
          <p:nvPr/>
        </p:nvSpPr>
        <p:spPr bwMode="auto">
          <a:xfrm>
            <a:off x="7772780" y="53869"/>
            <a:ext cx="2133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dirty="0"/>
          </a:p>
        </p:txBody>
      </p:sp>
      <p:sp>
        <p:nvSpPr>
          <p:cNvPr id="44" name="Rectangle 43"/>
          <p:cNvSpPr>
            <a:spLocks noChangeArrowheads="1"/>
          </p:cNvSpPr>
          <p:nvPr/>
        </p:nvSpPr>
        <p:spPr bwMode="auto">
          <a:xfrm>
            <a:off x="8267700" y="4734053"/>
            <a:ext cx="990600" cy="14478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54" name="Rectangle 53"/>
          <p:cNvSpPr>
            <a:spLocks noChangeArrowheads="1"/>
          </p:cNvSpPr>
          <p:nvPr/>
        </p:nvSpPr>
        <p:spPr bwMode="auto">
          <a:xfrm>
            <a:off x="8116780" y="17772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pic>
        <p:nvPicPr>
          <p:cNvPr id="15" name="Picture 14"/>
          <p:cNvPicPr>
            <a:picLocks noChangeAspect="1" noChangeArrowheads="1"/>
          </p:cNvPicPr>
          <p:nvPr/>
        </p:nvPicPr>
        <p:blipFill>
          <a:blip r:embed="rId2" cstate="screen">
            <a:lum bright="-6000" contrast="12000"/>
            <a:extLst>
              <a:ext uri="{28A0092B-C50C-407E-A947-70E740481C1C}">
                <a14:useLocalDpi xmlns:a14="http://schemas.microsoft.com/office/drawing/2010/main"/>
              </a:ext>
            </a:extLst>
          </a:blip>
          <a:srcRect/>
          <a:stretch>
            <a:fillRect/>
          </a:stretch>
        </p:blipFill>
        <p:spPr bwMode="auto">
          <a:xfrm>
            <a:off x="2327027" y="761396"/>
            <a:ext cx="2497138" cy="5638800"/>
          </a:xfrm>
          <a:prstGeom prst="rect">
            <a:avLst/>
          </a:prstGeom>
          <a:noFill/>
          <a:ln w="1905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Rectangle 17"/>
          <p:cNvSpPr>
            <a:spLocks noChangeArrowheads="1"/>
          </p:cNvSpPr>
          <p:nvPr/>
        </p:nvSpPr>
        <p:spPr bwMode="auto">
          <a:xfrm>
            <a:off x="2630380" y="1751841"/>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19" name="Text Box 1028"/>
          <p:cNvSpPr txBox="1">
            <a:spLocks noChangeArrowheads="1"/>
          </p:cNvSpPr>
          <p:nvPr/>
        </p:nvSpPr>
        <p:spPr bwMode="auto">
          <a:xfrm>
            <a:off x="5343377" y="850679"/>
            <a:ext cx="1828692" cy="1077218"/>
          </a:xfrm>
          <a:prstGeom prst="rect">
            <a:avLst/>
          </a:prstGeom>
          <a:solidFill>
            <a:schemeClr val="tx1"/>
          </a:solidFill>
          <a:ln w="3810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algn="ctr"/>
            <a:r>
              <a:rPr lang="en-GB" sz="3200" baseline="30000" dirty="0">
                <a:solidFill>
                  <a:srgbClr val="FFFFFF"/>
                </a:solidFill>
                <a:latin typeface="N Helvetica Narrow" charset="0"/>
              </a:rPr>
              <a:t>host organism</a:t>
            </a:r>
          </a:p>
          <a:p>
            <a:pPr algn="ctr"/>
            <a:endParaRPr lang="en-GB" sz="3200" baseline="30000" dirty="0">
              <a:solidFill>
                <a:srgbClr val="FFFFFF"/>
              </a:solidFill>
              <a:latin typeface="Adobe Garamond Pro" panose="02020502060506020403" pitchFamily="18" charset="0"/>
              <a:ea typeface="MS PGothic" panose="020B0600070205080204" pitchFamily="34" charset="-128"/>
            </a:endParaRPr>
          </a:p>
        </p:txBody>
      </p:sp>
      <p:sp>
        <p:nvSpPr>
          <p:cNvPr id="34" name="Rectangle 33"/>
          <p:cNvSpPr/>
          <p:nvPr/>
        </p:nvSpPr>
        <p:spPr>
          <a:xfrm>
            <a:off x="9108372" y="4003218"/>
            <a:ext cx="212271" cy="199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1031"/>
          <p:cNvSpPr>
            <a:spLocks noChangeShapeType="1"/>
          </p:cNvSpPr>
          <p:nvPr/>
        </p:nvSpPr>
        <p:spPr bwMode="auto">
          <a:xfrm>
            <a:off x="2857500" y="2058193"/>
            <a:ext cx="2805220" cy="3124320"/>
          </a:xfrm>
          <a:prstGeom prst="line">
            <a:avLst/>
          </a:prstGeom>
          <a:noFill/>
          <a:ln w="28575" cmpd="sng">
            <a:solidFill>
              <a:srgbClr val="FF0000"/>
            </a:solidFill>
            <a:round/>
            <a:headEnd type="stealth"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 name="Rectangle 2"/>
          <p:cNvSpPr/>
          <p:nvPr/>
        </p:nvSpPr>
        <p:spPr>
          <a:xfrm>
            <a:off x="8604900" y="-578498"/>
            <a:ext cx="121480"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noChangeArrowheads="1"/>
          </p:cNvPicPr>
          <p:nvPr/>
        </p:nvPicPr>
        <p:blipFill>
          <a:blip r:embed="rId3">
            <a:lum bright="2000" contrast="6000"/>
            <a:extLst>
              <a:ext uri="{28A0092B-C50C-407E-A947-70E740481C1C}">
                <a14:useLocalDpi xmlns:a14="http://schemas.microsoft.com/office/drawing/2010/main"/>
              </a:ext>
            </a:extLst>
          </a:blip>
          <a:srcRect/>
          <a:stretch>
            <a:fillRect/>
          </a:stretch>
        </p:blipFill>
        <p:spPr bwMode="auto">
          <a:xfrm>
            <a:off x="8221035" y="994066"/>
            <a:ext cx="22669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Line 1030">
            <a:extLst>
              <a:ext uri="{FF2B5EF4-FFF2-40B4-BE49-F238E27FC236}">
                <a16:creationId xmlns:a16="http://schemas.microsoft.com/office/drawing/2014/main" id="{B73ED11D-C976-3E4D-ACCF-241714611BDC}"/>
              </a:ext>
            </a:extLst>
          </p:cNvPr>
          <p:cNvSpPr>
            <a:spLocks noChangeShapeType="1"/>
          </p:cNvSpPr>
          <p:nvPr/>
        </p:nvSpPr>
        <p:spPr bwMode="auto">
          <a:xfrm flipV="1">
            <a:off x="3551270" y="989209"/>
            <a:ext cx="1792107" cy="1003836"/>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49" name="Rectangle 24">
            <a:extLst>
              <a:ext uri="{FF2B5EF4-FFF2-40B4-BE49-F238E27FC236}">
                <a16:creationId xmlns:a16="http://schemas.microsoft.com/office/drawing/2014/main" id="{2BA16359-EF29-D94B-A262-312694DEE17E}"/>
              </a:ext>
            </a:extLst>
          </p:cNvPr>
          <p:cNvSpPr>
            <a:spLocks noChangeArrowheads="1"/>
          </p:cNvSpPr>
          <p:nvPr/>
        </p:nvSpPr>
        <p:spPr bwMode="auto">
          <a:xfrm>
            <a:off x="8443865" y="79746"/>
            <a:ext cx="2496709"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2000" dirty="0">
                <a:solidFill>
                  <a:srgbClr val="FFFFFF"/>
                </a:solidFill>
                <a:latin typeface="N Helvetica Narrow" charset="0"/>
              </a:rPr>
              <a:t>the biosphere</a:t>
            </a:r>
          </a:p>
          <a:p>
            <a:pPr eaLnBrk="0" hangingPunct="0"/>
            <a:r>
              <a:rPr lang="en-US" sz="2000" dirty="0">
                <a:solidFill>
                  <a:srgbClr val="FFFFFF"/>
                </a:solidFill>
                <a:latin typeface="N Helvetica Narrow" charset="0"/>
              </a:rPr>
              <a:t>biogeochemical cycles</a:t>
            </a:r>
          </a:p>
          <a:p>
            <a:pPr eaLnBrk="0" hangingPunct="0"/>
            <a:r>
              <a:rPr lang="en-US" sz="2000" dirty="0">
                <a:solidFill>
                  <a:srgbClr val="FFFFFF"/>
                </a:solidFill>
                <a:latin typeface="N Helvetica Narrow" charset="0"/>
              </a:rPr>
              <a:t>natural systems</a:t>
            </a:r>
          </a:p>
          <a:p>
            <a:pPr eaLnBrk="0" hangingPunct="0"/>
            <a:endParaRPr lang="en-GB" sz="1400" b="1" dirty="0">
              <a:solidFill>
                <a:srgbClr val="FFFFFF"/>
              </a:solidFill>
              <a:latin typeface="N Helvetica Narrow" charset="0"/>
            </a:endParaRPr>
          </a:p>
        </p:txBody>
      </p:sp>
      <p:pic>
        <p:nvPicPr>
          <p:cNvPr id="25" name="Picture 24">
            <a:extLst>
              <a:ext uri="{FF2B5EF4-FFF2-40B4-BE49-F238E27FC236}">
                <a16:creationId xmlns:a16="http://schemas.microsoft.com/office/drawing/2014/main" id="{0E9E5528-7750-8A46-99A5-E6A53251C09A}"/>
              </a:ext>
            </a:extLst>
          </p:cNvPr>
          <p:cNvPicPr>
            <a:picLocks noChangeAspect="1" noChangeArrowheads="1"/>
          </p:cNvPicPr>
          <p:nvPr/>
        </p:nvPicPr>
        <p:blipFill rotWithShape="1">
          <a:blip r:embed="rId4" cstate="screen">
            <a:lum bright="-30000" contrast="36000"/>
            <a:extLst>
              <a:ext uri="{28A0092B-C50C-407E-A947-70E740481C1C}">
                <a14:useLocalDpi xmlns:a14="http://schemas.microsoft.com/office/drawing/2010/main"/>
              </a:ext>
            </a:extLst>
          </a:blip>
          <a:srcRect/>
          <a:stretch/>
        </p:blipFill>
        <p:spPr bwMode="auto">
          <a:xfrm>
            <a:off x="9043049" y="3906294"/>
            <a:ext cx="794494" cy="124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0538B08B-91C3-5B40-9714-CC3E7472D7BA}"/>
              </a:ext>
            </a:extLst>
          </p:cNvPr>
          <p:cNvSpPr/>
          <p:nvPr/>
        </p:nvSpPr>
        <p:spPr>
          <a:xfrm>
            <a:off x="8664731" y="5175071"/>
            <a:ext cx="2631746" cy="2226250"/>
          </a:xfrm>
          <a:prstGeom prst="rect">
            <a:avLst/>
          </a:prstGeom>
        </p:spPr>
        <p:txBody>
          <a:bodyPr wrap="none">
            <a:spAutoFit/>
          </a:bodyPr>
          <a:lstStyle/>
          <a:p>
            <a:pPr eaLnBrk="0" hangingPunct="0"/>
            <a:r>
              <a:rPr lang="en-GB" sz="3200" baseline="30000" dirty="0">
                <a:solidFill>
                  <a:schemeClr val="bg1"/>
                </a:solidFill>
                <a:latin typeface="N Helvetica Narrow" charset="0"/>
              </a:rPr>
              <a:t>built systems</a:t>
            </a:r>
          </a:p>
          <a:p>
            <a:pPr eaLnBrk="0" hangingPunct="0"/>
            <a:r>
              <a:rPr lang="en-GB" sz="3200" baseline="30000" dirty="0">
                <a:solidFill>
                  <a:schemeClr val="bg1"/>
                </a:solidFill>
                <a:latin typeface="N Helvetica Narrow" charset="0"/>
              </a:rPr>
              <a:t>technology</a:t>
            </a:r>
          </a:p>
          <a:p>
            <a:pPr eaLnBrk="0" hangingPunct="0"/>
            <a:r>
              <a:rPr lang="en-GB" sz="3200" baseline="30000" dirty="0">
                <a:solidFill>
                  <a:schemeClr val="bg1"/>
                </a:solidFill>
                <a:latin typeface="N Helvetica Narrow" charset="0"/>
              </a:rPr>
              <a:t>artefacts</a:t>
            </a:r>
          </a:p>
          <a:p>
            <a:pPr eaLnBrk="0" hangingPunct="0"/>
            <a:r>
              <a:rPr lang="en-GB" sz="3200" baseline="30000" dirty="0">
                <a:solidFill>
                  <a:schemeClr val="bg1"/>
                </a:solidFill>
                <a:latin typeface="N Helvetica Narrow" charset="0"/>
              </a:rPr>
              <a:t>semi-artificial systems</a:t>
            </a:r>
          </a:p>
          <a:p>
            <a:pPr eaLnBrk="0" hangingPunct="0"/>
            <a:r>
              <a:rPr lang="en-GB" sz="3200" baseline="30000" dirty="0">
                <a:solidFill>
                  <a:schemeClr val="bg1"/>
                </a:solidFill>
                <a:latin typeface="N Helvetica Narrow" charset="0"/>
              </a:rPr>
              <a:t> </a:t>
            </a:r>
          </a:p>
          <a:p>
            <a:pPr eaLnBrk="0" hangingPunct="0"/>
            <a:r>
              <a:rPr lang="en-GB" sz="3200" baseline="30000" dirty="0" err="1">
                <a:latin typeface="N Helvetica Narrow" charset="0"/>
              </a:rPr>
              <a:t>lt</a:t>
            </a:r>
            <a:r>
              <a:rPr lang="en-GB" sz="3200" dirty="0">
                <a:latin typeface="N Helvetica Narrow" charset="0"/>
              </a:rPr>
              <a:t>  e</a:t>
            </a:r>
            <a:r>
              <a:rPr lang="en-GB" sz="2000" dirty="0">
                <a:latin typeface="N Helvetica Narrow" charset="0"/>
              </a:rPr>
              <a:t>nvironment</a:t>
            </a:r>
            <a:endParaRPr lang="en-GB" sz="3200" baseline="30000" dirty="0">
              <a:latin typeface="N Helvetica Narrow" charset="0"/>
            </a:endParaRPr>
          </a:p>
        </p:txBody>
      </p:sp>
      <p:sp>
        <p:nvSpPr>
          <p:cNvPr id="27" name="Line 1030">
            <a:extLst>
              <a:ext uri="{FF2B5EF4-FFF2-40B4-BE49-F238E27FC236}">
                <a16:creationId xmlns:a16="http://schemas.microsoft.com/office/drawing/2014/main" id="{4EE8F62E-C460-9D4E-A939-39541153D52C}"/>
              </a:ext>
            </a:extLst>
          </p:cNvPr>
          <p:cNvSpPr>
            <a:spLocks noChangeShapeType="1"/>
          </p:cNvSpPr>
          <p:nvPr/>
        </p:nvSpPr>
        <p:spPr bwMode="auto">
          <a:xfrm flipH="1">
            <a:off x="6964759" y="4202630"/>
            <a:ext cx="2141495" cy="910422"/>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0" name="Line 1030">
            <a:extLst>
              <a:ext uri="{FF2B5EF4-FFF2-40B4-BE49-F238E27FC236}">
                <a16:creationId xmlns:a16="http://schemas.microsoft.com/office/drawing/2014/main" id="{AC53B02A-DCAA-3D49-A7AF-7CB699D1F56F}"/>
              </a:ext>
            </a:extLst>
          </p:cNvPr>
          <p:cNvSpPr>
            <a:spLocks noChangeShapeType="1"/>
          </p:cNvSpPr>
          <p:nvPr/>
        </p:nvSpPr>
        <p:spPr bwMode="auto">
          <a:xfrm flipH="1" flipV="1">
            <a:off x="9043050" y="2086508"/>
            <a:ext cx="364914" cy="1996425"/>
          </a:xfrm>
          <a:prstGeom prst="line">
            <a:avLst/>
          </a:prstGeom>
          <a:noFill/>
          <a:ln w="38100" cmpd="sng">
            <a:solidFill>
              <a:srgbClr val="FF0000"/>
            </a:solidFill>
            <a:round/>
            <a:headEnd type="none" w="med" len="med"/>
            <a:tailEnd type="none" w="med" len="me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
        <p:nvSpPr>
          <p:cNvPr id="31" name="Rectangle 30">
            <a:extLst>
              <a:ext uri="{FF2B5EF4-FFF2-40B4-BE49-F238E27FC236}">
                <a16:creationId xmlns:a16="http://schemas.microsoft.com/office/drawing/2014/main" id="{9A83DED1-FE84-FA4F-B30A-DD4E678A34C9}"/>
              </a:ext>
            </a:extLst>
          </p:cNvPr>
          <p:cNvSpPr>
            <a:spLocks noChangeArrowheads="1"/>
          </p:cNvSpPr>
          <p:nvPr/>
        </p:nvSpPr>
        <p:spPr bwMode="auto">
          <a:xfrm>
            <a:off x="8621840" y="1673997"/>
            <a:ext cx="609600" cy="609600"/>
          </a:xfrm>
          <a:prstGeom prst="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pPr eaLnBrk="0" hangingPunct="0"/>
            <a:endParaRPr lang="en-US"/>
          </a:p>
        </p:txBody>
      </p:sp>
      <p:sp>
        <p:nvSpPr>
          <p:cNvPr id="23" name="Line 1030">
            <a:extLst>
              <a:ext uri="{FF2B5EF4-FFF2-40B4-BE49-F238E27FC236}">
                <a16:creationId xmlns:a16="http://schemas.microsoft.com/office/drawing/2014/main" id="{7D6F97E1-BBCD-B246-94EB-D75BEBCC84D3}"/>
              </a:ext>
            </a:extLst>
          </p:cNvPr>
          <p:cNvSpPr>
            <a:spLocks noChangeShapeType="1"/>
          </p:cNvSpPr>
          <p:nvPr/>
        </p:nvSpPr>
        <p:spPr bwMode="auto">
          <a:xfrm flipH="1" flipV="1">
            <a:off x="7089316" y="981505"/>
            <a:ext cx="1893173" cy="822857"/>
          </a:xfrm>
          <a:prstGeom prst="line">
            <a:avLst/>
          </a:prstGeom>
          <a:noFill/>
          <a:ln w="28575" cmpd="sng">
            <a:solidFill>
              <a:srgbClr val="FF0000"/>
            </a:solidFill>
            <a:round/>
            <a:headEnd type="arrow" w="med" len="me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charset="0"/>
                <a:ea typeface="ＭＳ Ｐゴシック" charset="0"/>
                <a:cs typeface="ＭＳ Ｐゴシック" charset="0"/>
              </a:defRPr>
            </a:lvl9pPr>
          </a:lstStyle>
          <a:p>
            <a:endParaRPr lang="en-US"/>
          </a:p>
        </p:txBody>
      </p:sp>
    </p:spTree>
    <p:extLst>
      <p:ext uri="{BB962C8B-B14F-4D97-AF65-F5344CB8AC3E}">
        <p14:creationId xmlns:p14="http://schemas.microsoft.com/office/powerpoint/2010/main" val="3839820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414661</TotalTime>
  <Words>2891</Words>
  <Application>Microsoft Macintosh PowerPoint</Application>
  <PresentationFormat>Widescreen</PresentationFormat>
  <Paragraphs>588</Paragraphs>
  <Slides>35</Slides>
  <Notes>25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9" baseType="lpstr">
      <vt:lpstr>等线</vt:lpstr>
      <vt:lpstr>MS PGothic</vt:lpstr>
      <vt:lpstr>MS PGothic</vt:lpstr>
      <vt:lpstr>SimSun</vt:lpstr>
      <vt:lpstr>Adobe Garamond Pro</vt:lpstr>
      <vt:lpstr>Arial</vt:lpstr>
      <vt:lpstr>Calibri</vt:lpstr>
      <vt:lpstr>Calibri Light</vt:lpstr>
      <vt:lpstr>Helvetica</vt:lpstr>
      <vt:lpstr>N Helvetica Narrow</vt:lpstr>
      <vt:lpstr>Times</vt:lpstr>
      <vt:lpstr>Times New Roman</vt:lpstr>
      <vt:lpstr>Office Theme</vt:lpstr>
      <vt:lpstr>Acrobat Document</vt:lpstr>
      <vt:lpstr>   designing a resilient planet  Ken Yeang</vt:lpstr>
      <vt:lpstr>   key factorsm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frastructurein - action at level of infrastructures : nature, water,    human society, technology(built systems) • constructed ecosystems - emulation and replication of    ecosystem attributes • ecosystem services - emulation and replication of Nature    provision of ecosystem services   </vt:lpstr>
      <vt:lpstr>   key factorsm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infrastructure - action at level of infrastructures : nature, water,    human society, technology(built systems) • constructed ecosystems - emulation and replication of    ecosystem attributes • ecosystem services - emulation and replication of Nature    provision of ecosystem services   </vt:lpstr>
      <vt:lpstr>   smart resilience systems  ecological resilience is adaptability to withstand  or recover from unexpected action or impacts to the  planet’s natural systems, requiring rapid adaptivity and  corrective action to negative changes to natural  systems to achieve positive outcomes. </vt:lpstr>
      <vt:lpstr>PowerPoint Presentation</vt:lpstr>
      <vt:lpstr>   key factorsm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infrastructure - action at level of infrastructures : nature, water,    human society, technology(built systems) • constructed ecosystems - emulation and replication of    ecosystem attributes • ecosystem services - emulation and replication of Nature    provision of ecosystem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key factorsm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infrastructure - action at level of infrastructures : nature, water,    human society, technology(built systems) • constructed ecosystems - emulation and replication of    ecosystem attributes • ecosystem services - emulation and replication of Nature    provision of ecosystem services   </vt:lpstr>
      <vt:lpstr>PowerPoint Presentation</vt:lpstr>
      <vt:lpstr>   key factorsm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infrastructure - action at level of infrastructures : nature, water,    human society, technology(built systems) • constructed ecosystems - emulation and replication of    ecosystem attributes • ecosystem services - emulation and replication of Nature    provision of ecosystem services   </vt:lpstr>
      <vt:lpstr>PowerPoint Presentation</vt:lpstr>
      <vt:lpstr>PowerPoint Presentation</vt:lpstr>
      <vt:lpstr>PowerPoint Presentation</vt:lpstr>
      <vt:lpstr>   key factorsm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infrastructure - action at level of infrastructures : nature, water,    human society, technology(built systems) • constructed ecosystems - emulation and replication of    ecosystem attributes • ecosystem services - emulation and replication of Nature    provision of ecosystem services   </vt:lpstr>
      <vt:lpstr>PowerPoint Presentation</vt:lpstr>
      <vt:lpstr>PowerPoint Presentation</vt:lpstr>
      <vt:lpstr>PowerPoint Presentation</vt:lpstr>
      <vt:lpstr>PowerPoint Presentation</vt:lpstr>
      <vt:lpstr>PowerPoint Presentation</vt:lpstr>
      <vt:lpstr>   key factorsm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infrastructure - action at level of infrastructures : nature, water,    human society, technology(built systems) • constructed ecosystems - emulation and replication of    ecosystem attributes • ecosystem services - emulation and replication of Nature    provision of ecosystem services   </vt:lpstr>
      <vt:lpstr>PowerPoint Presentation</vt:lpstr>
      <vt:lpstr>PowerPoint Presentation</vt:lpstr>
      <vt:lpstr>PowerPoint Presentation</vt:lpstr>
      <vt:lpstr>PowerPoint Presentation</vt:lpstr>
      <vt:lpstr>   summary key factors in ecological designm • resilience - creating a sustainable future for human    society and for all species and their environments • biointegration - resilience depends on effective biointegration of    human society and its systems with natural systems • ecocentricity - all action and design must based on science of    ecology • infrastructure - action at level of infrastructures : nature, water,    human society, technology(built systems) • constructed ecosystems - emulation and replication of    ecosystem attributes • ecosystem services - emulation and replication of Nature    provision of ecosystem services   </vt:lpstr>
      <vt:lpstr>PowerPoint Presentation</vt:lpstr>
      <vt:lpstr>PowerPoint Presentation</vt:lpstr>
      <vt:lpstr>PowerPoint Presentation</vt:lpstr>
      <vt:lpstr>   end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 Kota Urban Talk  What Covid-19 is asking  architects to do as a way forward  Ken Yeang</dc:title>
  <dc:creator>Microsoft Office User</dc:creator>
  <cp:lastModifiedBy>Ken Yeang</cp:lastModifiedBy>
  <cp:revision>124</cp:revision>
  <dcterms:created xsi:type="dcterms:W3CDTF">2020-06-20T17:05:45Z</dcterms:created>
  <dcterms:modified xsi:type="dcterms:W3CDTF">2020-10-20T14:11:45Z</dcterms:modified>
</cp:coreProperties>
</file>