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65" r:id="rId5"/>
  </p:sldMasterIdLst>
  <p:notesMasterIdLst>
    <p:notesMasterId r:id="rId26"/>
  </p:notesMasterIdLst>
  <p:sldIdLst>
    <p:sldId id="507" r:id="rId6"/>
    <p:sldId id="683" r:id="rId7"/>
    <p:sldId id="675" r:id="rId8"/>
    <p:sldId id="676" r:id="rId9"/>
    <p:sldId id="677" r:id="rId10"/>
    <p:sldId id="678" r:id="rId11"/>
    <p:sldId id="679" r:id="rId12"/>
    <p:sldId id="681" r:id="rId13"/>
    <p:sldId id="680" r:id="rId14"/>
    <p:sldId id="682" r:id="rId15"/>
    <p:sldId id="685" r:id="rId16"/>
    <p:sldId id="341" r:id="rId17"/>
    <p:sldId id="338" r:id="rId18"/>
    <p:sldId id="340" r:id="rId19"/>
    <p:sldId id="342" r:id="rId20"/>
    <p:sldId id="343" r:id="rId21"/>
    <p:sldId id="344" r:id="rId22"/>
    <p:sldId id="345" r:id="rId23"/>
    <p:sldId id="346" r:id="rId24"/>
    <p:sldId id="470" r:id="rId25"/>
  </p:sldIdLst>
  <p:sldSz cx="9144000" cy="5143500" type="screen16x9"/>
  <p:notesSz cx="7010400" cy="92964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7A01A-EE05-499F-9A1D-F6A240588C8B}">
          <p14:sldIdLst>
            <p14:sldId id="507"/>
          </p14:sldIdLst>
        </p14:section>
        <p14:section name="Green finance in China" id="{BDB98353-71A0-4339-96B6-87757E861429}">
          <p14:sldIdLst>
            <p14:sldId id="683"/>
            <p14:sldId id="675"/>
            <p14:sldId id="676"/>
            <p14:sldId id="677"/>
            <p14:sldId id="678"/>
            <p14:sldId id="679"/>
            <p14:sldId id="681"/>
            <p14:sldId id="680"/>
            <p14:sldId id="682"/>
          </p14:sldIdLst>
        </p14:section>
        <p14:section name="Three Examples of Financing Urban Resilient Infrastructure in China" id="{5E8AC3FA-E591-47AF-9C9E-61061B10EA87}">
          <p14:sldIdLst>
            <p14:sldId id="685"/>
            <p14:sldId id="341"/>
            <p14:sldId id="338"/>
            <p14:sldId id="340"/>
            <p14:sldId id="342"/>
            <p14:sldId id="343"/>
            <p14:sldId id="344"/>
            <p14:sldId id="345"/>
            <p14:sldId id="346"/>
            <p14:sldId id="470"/>
          </p14:sldIdLst>
        </p14:section>
      </p14:sectionLst>
    </p:ex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van Weelden, Carina GIZ CN" initials="vWCGC" lastIdx="10" clrIdx="3">
    <p:extLst>
      <p:ext uri="{19B8F6BF-5375-455C-9EA6-DF929625EA0E}">
        <p15:presenceInfo xmlns:p15="http://schemas.microsoft.com/office/powerpoint/2012/main" userId="S::carina.vanweelden@giz.de::a1e2d487-b709-4a86-bf1a-30cd9cae733c" providerId="AD"/>
      </p:ext>
    </p:extLst>
  </p:cmAuthor>
  <p:cmAuthor id="5" name="Yanpeng" initials="Y" lastIdx="1" clrIdx="4">
    <p:extLst>
      <p:ext uri="{19B8F6BF-5375-455C-9EA6-DF929625EA0E}">
        <p15:presenceInfo xmlns:p15="http://schemas.microsoft.com/office/powerpoint/2012/main" userId="S::yanpeng.nie@giz.de::eb73bd29-a08f-449f-9ac7-bfb91090e613" providerId="AD"/>
      </p:ext>
    </p:extLst>
  </p:cmAuthor>
  <p:cmAuthor id="6" name="Dai, Min GIZ CN" initials="DMGC" lastIdx="1" clrIdx="5">
    <p:extLst>
      <p:ext uri="{19B8F6BF-5375-455C-9EA6-DF929625EA0E}">
        <p15:presenceInfo xmlns:p15="http://schemas.microsoft.com/office/powerpoint/2012/main" userId="S::min.dai@giz.de::07432b18-74d1-4755-8682-4cf2e562ea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6B859"/>
    <a:srgbClr val="F8E946"/>
    <a:srgbClr val="C80F0F"/>
    <a:srgbClr val="C00000"/>
    <a:srgbClr val="CC00CC"/>
    <a:srgbClr val="232120"/>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46" autoAdjust="0"/>
  </p:normalViewPr>
  <p:slideViewPr>
    <p:cSldViewPr snapToGrid="0">
      <p:cViewPr varScale="1">
        <p:scale>
          <a:sx n="100" d="100"/>
          <a:sy n="100" d="100"/>
        </p:scale>
        <p:origin x="1914" y="78"/>
      </p:cViewPr>
      <p:guideLst>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Tsinghua\Figures%20and%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Tsinghua\&#32511;&#20538;&#25968;&#25454;-&#22686;&#34917;&#31163;&#23736;&#32511;&#20538;(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16402358522826E-2"/>
          <c:y val="7.591933570581258E-2"/>
          <c:w val="0.88590619559328632"/>
          <c:h val="0.76558335901962438"/>
        </c:manualLayout>
      </c:layout>
      <c:barChart>
        <c:barDir val="col"/>
        <c:grouping val="clustered"/>
        <c:varyColors val="0"/>
        <c:ser>
          <c:idx val="0"/>
          <c:order val="0"/>
          <c:tx>
            <c:strRef>
              <c:f>Sheet1!$B$1</c:f>
              <c:strCache>
                <c:ptCount val="1"/>
                <c:pt idx="0">
                  <c:v>系列 1</c:v>
                </c:pt>
              </c:strCache>
            </c:strRef>
          </c:tx>
          <c:spPr>
            <a:solidFill>
              <a:schemeClr val="accent1"/>
            </a:solidFill>
            <a:ln w="31750">
              <a:solidFill>
                <a:schemeClr val="accent1">
                  <a:lumMod val="60000"/>
                  <a:lumOff val="40000"/>
                </a:schemeClr>
              </a:solidFill>
            </a:ln>
            <a:effectLst/>
          </c:spPr>
          <c:invertIfNegative val="0"/>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mmm\-yy</c:formatCode>
                <c:ptCount val="14"/>
                <c:pt idx="0">
                  <c:v>41426</c:v>
                </c:pt>
                <c:pt idx="1">
                  <c:v>41609</c:v>
                </c:pt>
                <c:pt idx="2">
                  <c:v>41791</c:v>
                </c:pt>
                <c:pt idx="3">
                  <c:v>41974</c:v>
                </c:pt>
                <c:pt idx="4">
                  <c:v>42156</c:v>
                </c:pt>
                <c:pt idx="5">
                  <c:v>42339</c:v>
                </c:pt>
                <c:pt idx="6">
                  <c:v>42522</c:v>
                </c:pt>
                <c:pt idx="7">
                  <c:v>42705</c:v>
                </c:pt>
                <c:pt idx="8">
                  <c:v>42887</c:v>
                </c:pt>
                <c:pt idx="9">
                  <c:v>43070</c:v>
                </c:pt>
                <c:pt idx="10">
                  <c:v>43252</c:v>
                </c:pt>
                <c:pt idx="11">
                  <c:v>43435</c:v>
                </c:pt>
                <c:pt idx="12">
                  <c:v>43617</c:v>
                </c:pt>
              </c:numCache>
            </c:numRef>
          </c:cat>
          <c:val>
            <c:numRef>
              <c:f>Sheet1!$B$2:$B$15</c:f>
              <c:numCache>
                <c:formatCode>General</c:formatCode>
                <c:ptCount val="14"/>
                <c:pt idx="0">
                  <c:v>0.78311696699606015</c:v>
                </c:pt>
                <c:pt idx="1">
                  <c:v>0.83963056255247692</c:v>
                </c:pt>
                <c:pt idx="2">
                  <c:v>0.93117145275769997</c:v>
                </c:pt>
                <c:pt idx="3">
                  <c:v>0.97838119424366732</c:v>
                </c:pt>
                <c:pt idx="4">
                  <c:v>1.0660843876436965</c:v>
                </c:pt>
                <c:pt idx="5">
                  <c:v>1.1254896923768545</c:v>
                </c:pt>
                <c:pt idx="6">
                  <c:v>1.0929948963461451</c:v>
                </c:pt>
                <c:pt idx="7">
                  <c:v>1.1306324616473209</c:v>
                </c:pt>
                <c:pt idx="8">
                  <c:v>1.2293018158120799</c:v>
                </c:pt>
                <c:pt idx="9">
                  <c:v>1.2589235463135755</c:v>
                </c:pt>
                <c:pt idx="10">
                  <c:v>1.3600507752289419</c:v>
                </c:pt>
                <c:pt idx="11">
                  <c:v>1.4597878320790643</c:v>
                </c:pt>
                <c:pt idx="12">
                  <c:v>1.5365659201275639</c:v>
                </c:pt>
              </c:numCache>
            </c:numRef>
          </c:val>
          <c:extLst>
            <c:ext xmlns:c16="http://schemas.microsoft.com/office/drawing/2014/chart" uri="{C3380CC4-5D6E-409C-BE32-E72D297353CC}">
              <c16:uniqueId val="{00000000-9919-4EB6-9AC6-3FB788E51361}"/>
            </c:ext>
          </c:extLst>
        </c:ser>
        <c:dLbls>
          <c:showLegendKey val="0"/>
          <c:showVal val="0"/>
          <c:showCatName val="0"/>
          <c:showSerName val="0"/>
          <c:showPercent val="0"/>
          <c:showBubbleSize val="0"/>
        </c:dLbls>
        <c:gapWidth val="150"/>
        <c:axId val="409066496"/>
        <c:axId val="409517168"/>
      </c:barChart>
      <c:dateAx>
        <c:axId val="4090664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9517168"/>
        <c:crosses val="autoZero"/>
        <c:auto val="1"/>
        <c:lblOffset val="100"/>
        <c:baseTimeUnit val="months"/>
        <c:majorUnit val="6"/>
        <c:majorTimeUnit val="months"/>
      </c:dateAx>
      <c:valAx>
        <c:axId val="40951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90664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CB-495F-9136-6DABA8CF3A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CB-495F-9136-6DABA8CF3A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CB-495F-9136-6DABA8CF3A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CB-495F-9136-6DABA8CF3A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CB-495F-9136-6DABA8CF3A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CB-495F-9136-6DABA8CF3AF1}"/>
              </c:ext>
            </c:extLst>
          </c:dPt>
          <c:dLbls>
            <c:dLbl>
              <c:idx val="0"/>
              <c:layout>
                <c:manualLayout>
                  <c:x val="-0.10595441249951094"/>
                  <c:y val="0.126729436439220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CB-495F-9136-6DABA8CF3AF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'Green Credit'!$A$22:$A$27</c:f>
              <c:strCache>
                <c:ptCount val="6"/>
                <c:pt idx="0">
                  <c:v>China Development Bank</c:v>
                </c:pt>
                <c:pt idx="1">
                  <c:v>Industrial and Commercial Bank</c:v>
                </c:pt>
                <c:pt idx="2">
                  <c:v>Agricultural Bank of China</c:v>
                </c:pt>
                <c:pt idx="3">
                  <c:v>China Construction Bank</c:v>
                </c:pt>
                <c:pt idx="4">
                  <c:v>Bank of China</c:v>
                </c:pt>
                <c:pt idx="5">
                  <c:v>Others</c:v>
                </c:pt>
              </c:strCache>
            </c:strRef>
          </c:cat>
          <c:val>
            <c:numRef>
              <c:f>'Green Credit'!$B$22:$B$27</c:f>
              <c:numCache>
                <c:formatCode>General</c:formatCode>
                <c:ptCount val="6"/>
                <c:pt idx="0">
                  <c:v>1.9012</c:v>
                </c:pt>
                <c:pt idx="1">
                  <c:v>1.2377579999999999</c:v>
                </c:pt>
                <c:pt idx="2">
                  <c:v>1.0504</c:v>
                </c:pt>
                <c:pt idx="3">
                  <c:v>1.04226</c:v>
                </c:pt>
                <c:pt idx="4">
                  <c:v>0.63266699999999998</c:v>
                </c:pt>
                <c:pt idx="5">
                  <c:v>3.7957150000000008</c:v>
                </c:pt>
              </c:numCache>
            </c:numRef>
          </c:val>
          <c:extLst>
            <c:ext xmlns:c16="http://schemas.microsoft.com/office/drawing/2014/chart" uri="{C3380CC4-5D6E-409C-BE32-E72D297353CC}">
              <c16:uniqueId val="{0000000C-BECB-495F-9136-6DABA8CF3AF1}"/>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97677343716167E-2"/>
          <c:y val="1.7985538697564335E-2"/>
          <c:w val="0.84922147232862144"/>
          <c:h val="0.81707588091047745"/>
        </c:manualLayout>
      </c:layout>
      <c:barChart>
        <c:barDir val="col"/>
        <c:grouping val="clustered"/>
        <c:varyColors val="0"/>
        <c:ser>
          <c:idx val="0"/>
          <c:order val="0"/>
          <c:tx>
            <c:strRef>
              <c:f>'Amt issued'!$G$1</c:f>
              <c:strCache>
                <c:ptCount val="1"/>
                <c:pt idx="0">
                  <c:v>Amount Issued 
(in RMB100M)</c:v>
                </c:pt>
              </c:strCache>
            </c:strRef>
          </c:tx>
          <c:spPr>
            <a:solidFill>
              <a:schemeClr val="accent6"/>
            </a:solidFill>
            <a:ln>
              <a:solidFill>
                <a:schemeClr val="accent6"/>
              </a:solidFill>
            </a:ln>
            <a:effectLst/>
          </c:spPr>
          <c:invertIfNegative val="0"/>
          <c:dLbls>
            <c:dLbl>
              <c:idx val="0"/>
              <c:tx>
                <c:rich>
                  <a:bodyPr/>
                  <a:lstStyle/>
                  <a:p>
                    <a:r>
                      <a:rPr lang="en-US" altLang="zh-CN"/>
                      <a:t>338.26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B5-499E-AE27-F47AFCB78D49}"/>
                </c:ext>
              </c:extLst>
            </c:dLbl>
            <c:dLbl>
              <c:idx val="1"/>
              <c:tx>
                <c:rich>
                  <a:bodyPr/>
                  <a:lstStyle/>
                  <a:p>
                    <a:r>
                      <a:rPr lang="en-US" altLang="zh-CN"/>
                      <a:t>332.78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5-499E-AE27-F47AFCB78D49}"/>
                </c:ext>
              </c:extLst>
            </c:dLbl>
            <c:dLbl>
              <c:idx val="2"/>
              <c:tx>
                <c:rich>
                  <a:bodyPr/>
                  <a:lstStyle/>
                  <a:p>
                    <a:r>
                      <a:rPr lang="en-US" altLang="zh-CN"/>
                      <a:t>339.54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B5-499E-AE27-F47AFCB78D49}"/>
                </c:ext>
              </c:extLst>
            </c:dLbl>
            <c:dLbl>
              <c:idx val="3"/>
              <c:tx>
                <c:rich>
                  <a:bodyPr/>
                  <a:lstStyle/>
                  <a:p>
                    <a:r>
                      <a:rPr lang="en-US" altLang="zh-CN"/>
                      <a:t>528.94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5-499E-AE27-F47AFCB78D49}"/>
                </c:ext>
              </c:extLst>
            </c:dLbl>
            <c:spPr>
              <a:noFill/>
              <a:ln w="19050" cmpd="sng">
                <a:solidFill>
                  <a:schemeClr val="accent6"/>
                </a:solidFill>
                <a:prstDash val="dashDot"/>
              </a:ln>
              <a:effectLst/>
            </c:spPr>
            <c:txPr>
              <a:bodyPr rot="0" spcFirstLastPara="1" vertOverflow="ellipsis" vert="horz" wrap="square" lIns="38100" tIns="19050" rIns="38100" bIns="19050" anchor="ctr" anchorCtr="1">
                <a:spAutoFit/>
              </a:bodyPr>
              <a:lstStyle/>
              <a:p>
                <a:pPr>
                  <a:defRPr sz="1050" b="1" i="0" u="none" strike="noStrike" kern="1200" baseline="0">
                    <a:ln>
                      <a:noFill/>
                    </a:ln>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'Amt issued'!$F$2:$F$5</c:f>
              <c:numCache>
                <c:formatCode>General</c:formatCode>
                <c:ptCount val="4"/>
                <c:pt idx="0">
                  <c:v>2016</c:v>
                </c:pt>
                <c:pt idx="1">
                  <c:v>2017</c:v>
                </c:pt>
                <c:pt idx="2">
                  <c:v>2018</c:v>
                </c:pt>
                <c:pt idx="3">
                  <c:v>2019</c:v>
                </c:pt>
              </c:numCache>
            </c:numRef>
          </c:cat>
          <c:val>
            <c:numRef>
              <c:f>'Amt issued'!$G$2:$G$5</c:f>
              <c:numCache>
                <c:formatCode>General</c:formatCode>
                <c:ptCount val="4"/>
                <c:pt idx="0">
                  <c:v>2246.846</c:v>
                </c:pt>
                <c:pt idx="1">
                  <c:v>2858.0306</c:v>
                </c:pt>
                <c:pt idx="2">
                  <c:v>2898.0109000000002</c:v>
                </c:pt>
                <c:pt idx="3">
                  <c:v>3648.8834999999999</c:v>
                </c:pt>
              </c:numCache>
            </c:numRef>
          </c:val>
          <c:extLst>
            <c:ext xmlns:c16="http://schemas.microsoft.com/office/drawing/2014/chart" uri="{C3380CC4-5D6E-409C-BE32-E72D297353CC}">
              <c16:uniqueId val="{00000004-FEB5-499E-AE27-F47AFCB78D49}"/>
            </c:ext>
          </c:extLst>
        </c:ser>
        <c:dLbls>
          <c:showLegendKey val="0"/>
          <c:showVal val="0"/>
          <c:showCatName val="0"/>
          <c:showSerName val="0"/>
          <c:showPercent val="0"/>
          <c:showBubbleSize val="0"/>
        </c:dLbls>
        <c:gapWidth val="219"/>
        <c:overlap val="-27"/>
        <c:axId val="409567936"/>
        <c:axId val="409570496"/>
      </c:barChart>
      <c:scatterChart>
        <c:scatterStyle val="lineMarker"/>
        <c:varyColors val="0"/>
        <c:ser>
          <c:idx val="1"/>
          <c:order val="1"/>
          <c:tx>
            <c:strRef>
              <c:f>'Amt issued'!$H$1</c:f>
              <c:strCache>
                <c:ptCount val="1"/>
                <c:pt idx="0">
                  <c:v>Number of Bonds Issued</c:v>
                </c:pt>
              </c:strCache>
            </c:strRef>
          </c:tx>
          <c:spPr>
            <a:ln w="25400" cap="rnd">
              <a:noFill/>
              <a:round/>
            </a:ln>
            <a:effectLst>
              <a:outerShdw blurRad="50800" dist="50800" dir="2700000" sx="102000" sy="102000" algn="tl" rotWithShape="0">
                <a:prstClr val="black">
                  <a:alpha val="39000"/>
                </a:prstClr>
              </a:outerShdw>
            </a:effectLst>
          </c:spPr>
          <c:marker>
            <c:symbol val="circle"/>
            <c:size val="10"/>
            <c:spPr>
              <a:solidFill>
                <a:schemeClr val="accent5"/>
              </a:solidFill>
              <a:ln w="9525">
                <a:noFill/>
              </a:ln>
              <a:effectLst>
                <a:outerShdw blurRad="50800" dist="50800" dir="2700000" sx="102000" sy="102000" algn="tl" rotWithShape="0">
                  <a:prstClr val="black">
                    <a:alpha val="39000"/>
                  </a:prstClr>
                </a:outerShdw>
              </a:effectLst>
            </c:spPr>
          </c:marker>
          <c:yVal>
            <c:numRef>
              <c:f>'Amt issued'!$H$2:$H$5</c:f>
              <c:numCache>
                <c:formatCode>General</c:formatCode>
                <c:ptCount val="4"/>
                <c:pt idx="0">
                  <c:v>56</c:v>
                </c:pt>
                <c:pt idx="1">
                  <c:v>129</c:v>
                </c:pt>
                <c:pt idx="2">
                  <c:v>151</c:v>
                </c:pt>
                <c:pt idx="3">
                  <c:v>207</c:v>
                </c:pt>
              </c:numCache>
            </c:numRef>
          </c:yVal>
          <c:smooth val="0"/>
          <c:extLst>
            <c:ext xmlns:c16="http://schemas.microsoft.com/office/drawing/2014/chart" uri="{C3380CC4-5D6E-409C-BE32-E72D297353CC}">
              <c16:uniqueId val="{00000005-FEB5-499E-AE27-F47AFCB78D49}"/>
            </c:ext>
          </c:extLst>
        </c:ser>
        <c:dLbls>
          <c:showLegendKey val="0"/>
          <c:showVal val="0"/>
          <c:showCatName val="0"/>
          <c:showSerName val="0"/>
          <c:showPercent val="0"/>
          <c:showBubbleSize val="0"/>
        </c:dLbls>
        <c:axId val="351576784"/>
        <c:axId val="352206608"/>
      </c:scatterChart>
      <c:catAx>
        <c:axId val="4095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570496"/>
        <c:crosses val="autoZero"/>
        <c:auto val="1"/>
        <c:lblAlgn val="ctr"/>
        <c:lblOffset val="100"/>
        <c:noMultiLvlLbl val="0"/>
      </c:catAx>
      <c:valAx>
        <c:axId val="40957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Amount</a:t>
                </a:r>
                <a:r>
                  <a:rPr lang="en-US" altLang="zh-CN" baseline="0"/>
                  <a:t> Issued (in USD100M)</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567936"/>
        <c:crosses val="autoZero"/>
        <c:crossBetween val="between"/>
      </c:valAx>
      <c:valAx>
        <c:axId val="3522066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Number</a:t>
                </a:r>
                <a:r>
                  <a:rPr lang="en-US" altLang="zh-CN" baseline="0"/>
                  <a:t> of Bonds Issued</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576784"/>
        <c:crosses val="max"/>
        <c:crossBetween val="midCat"/>
      </c:valAx>
      <c:valAx>
        <c:axId val="351576784"/>
        <c:scaling>
          <c:orientation val="minMax"/>
        </c:scaling>
        <c:delete val="1"/>
        <c:axPos val="b"/>
        <c:majorTickMark val="out"/>
        <c:minorTickMark val="none"/>
        <c:tickLblPos val="nextTo"/>
        <c:crossAx val="352206608"/>
        <c:crosses val="autoZero"/>
        <c:crossBetween val="midCat"/>
      </c:valAx>
      <c:spPr>
        <a:noFill/>
        <a:ln>
          <a:noFill/>
        </a:ln>
        <a:effectLst/>
      </c:spPr>
    </c:plotArea>
    <c:legend>
      <c:legendPos val="b"/>
      <c:legendEntry>
        <c:idx val="0"/>
        <c:delete val="1"/>
      </c:legendEntry>
      <c:layout>
        <c:manualLayout>
          <c:xMode val="edge"/>
          <c:yMode val="edge"/>
          <c:x val="0.44873584797025567"/>
          <c:y val="0.89161370410733476"/>
          <c:w val="0.45262801600276364"/>
          <c:h val="9.00544902098053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0.29905</cdr:x>
      <cdr:y>0.89937</cdr:y>
    </cdr:from>
    <cdr:to>
      <cdr:x>0.53836</cdr:x>
      <cdr:y>0.98112</cdr:y>
    </cdr:to>
    <cdr:sp macro="" textlink="">
      <cdr:nvSpPr>
        <cdr:cNvPr id="2" name="文本框 1">
          <a:extLst xmlns:a="http://schemas.openxmlformats.org/drawingml/2006/main">
            <a:ext uri="{FF2B5EF4-FFF2-40B4-BE49-F238E27FC236}">
              <a16:creationId xmlns:a16="http://schemas.microsoft.com/office/drawing/2014/main" id="{940D5D04-9E87-4D88-A8D1-0EF3DC4CA4EF}"/>
            </a:ext>
          </a:extLst>
        </cdr:cNvPr>
        <cdr:cNvSpPr txBox="1"/>
      </cdr:nvSpPr>
      <cdr:spPr>
        <a:xfrm xmlns:a="http://schemas.openxmlformats.org/drawingml/2006/main">
          <a:off x="1714028" y="3115337"/>
          <a:ext cx="1371600" cy="283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900" dirty="0">
              <a:solidFill>
                <a:schemeClr val="bg2">
                  <a:lumMod val="25000"/>
                </a:schemeClr>
              </a:solidFill>
            </a:rPr>
            <a:t>Amount Issued</a:t>
          </a:r>
          <a:endParaRPr lang="zh-CN" altLang="en-US" sz="900" dirty="0">
            <a:solidFill>
              <a:schemeClr val="bg2">
                <a:lumMod val="25000"/>
              </a:schemeClr>
            </a:solidFill>
          </a:endParaRPr>
        </a:p>
      </cdr:txBody>
    </cdr:sp>
  </cdr:relSizeAnchor>
  <cdr:relSizeAnchor xmlns:cdr="http://schemas.openxmlformats.org/drawingml/2006/chartDrawing">
    <cdr:from>
      <cdr:x>0.28285</cdr:x>
      <cdr:y>0.92649</cdr:y>
    </cdr:from>
    <cdr:to>
      <cdr:x>0.29531</cdr:x>
      <cdr:y>0.93969</cdr:y>
    </cdr:to>
    <cdr:sp macro="" textlink="">
      <cdr:nvSpPr>
        <cdr:cNvPr id="3" name="矩形 2">
          <a:extLst xmlns:a="http://schemas.openxmlformats.org/drawingml/2006/main">
            <a:ext uri="{FF2B5EF4-FFF2-40B4-BE49-F238E27FC236}">
              <a16:creationId xmlns:a16="http://schemas.microsoft.com/office/drawing/2014/main" id="{AAD1152D-D605-497A-B4F7-7BD14FFA0FB7}"/>
            </a:ext>
          </a:extLst>
        </cdr:cNvPr>
        <cdr:cNvSpPr/>
      </cdr:nvSpPr>
      <cdr:spPr>
        <a:xfrm xmlns:a="http://schemas.openxmlformats.org/drawingml/2006/main">
          <a:off x="1621160" y="3209306"/>
          <a:ext cx="71437" cy="45719"/>
        </a:xfrm>
        <a:prstGeom xmlns:a="http://schemas.openxmlformats.org/drawingml/2006/main" prst="rect">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5"/>
          </a:xfrm>
          <a:prstGeom prst="rect">
            <a:avLst/>
          </a:prstGeom>
        </p:spPr>
        <p:txBody>
          <a:bodyPr vert="horz" lIns="94668" tIns="47334" rIns="94668" bIns="47334"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970938" y="0"/>
            <a:ext cx="3037840" cy="466435"/>
          </a:xfrm>
          <a:prstGeom prst="rect">
            <a:avLst/>
          </a:prstGeom>
        </p:spPr>
        <p:txBody>
          <a:bodyPr vert="horz" lIns="94668" tIns="47334" rIns="94668" bIns="47334" rtlCol="0"/>
          <a:lstStyle>
            <a:lvl1pPr algn="r">
              <a:defRPr sz="1200">
                <a:latin typeface="Arial" panose="020B0604020202020204" pitchFamily="34" charset="0"/>
              </a:defRPr>
            </a:lvl1pPr>
          </a:lstStyle>
          <a:p>
            <a:fld id="{13BDE53C-E68A-42E6-AFB0-AF5C1BDE8E3C}" type="datetimeFigureOut">
              <a:rPr lang="en-GB" smtClean="0"/>
              <a:pPr/>
              <a:t>15/10/2020</a:t>
            </a:fld>
            <a:endParaRPr lang="en-GB"/>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4668" tIns="47334" rIns="94668" bIns="47334" rtlCol="0" anchor="ctr"/>
          <a:lstStyle/>
          <a:p>
            <a:endParaRPr lang="de-DE"/>
          </a:p>
        </p:txBody>
      </p:sp>
      <p:sp>
        <p:nvSpPr>
          <p:cNvPr id="5" name="Notizenplatzhalter 4"/>
          <p:cNvSpPr>
            <a:spLocks noGrp="1"/>
          </p:cNvSpPr>
          <p:nvPr>
            <p:ph type="body" sz="quarter" idx="3"/>
          </p:nvPr>
        </p:nvSpPr>
        <p:spPr>
          <a:xfrm>
            <a:off x="701040" y="4473893"/>
            <a:ext cx="5608320" cy="3660458"/>
          </a:xfrm>
          <a:prstGeom prst="rect">
            <a:avLst/>
          </a:prstGeom>
        </p:spPr>
        <p:txBody>
          <a:bodyPr vert="horz" lIns="94668" tIns="47334" rIns="94668" bIns="47334"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829968"/>
            <a:ext cx="3037840" cy="466434"/>
          </a:xfrm>
          <a:prstGeom prst="rect">
            <a:avLst/>
          </a:prstGeom>
        </p:spPr>
        <p:txBody>
          <a:bodyPr vert="horz" lIns="94668" tIns="47334" rIns="94668" bIns="47334"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970938" y="8829968"/>
            <a:ext cx="3037840" cy="466434"/>
          </a:xfrm>
          <a:prstGeom prst="rect">
            <a:avLst/>
          </a:prstGeom>
        </p:spPr>
        <p:txBody>
          <a:bodyPr vert="horz" lIns="94668" tIns="47334" rIns="94668" bIns="47334"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18059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142296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F4F92-661F-4424-ADED-7D3829A4203F}" type="slidenum">
              <a:rPr lang="de-DE" smtClean="0"/>
              <a:pPr/>
              <a:t>13</a:t>
            </a:fld>
            <a:endParaRPr lang="de-DE"/>
          </a:p>
        </p:txBody>
      </p:sp>
    </p:spTree>
    <p:extLst>
      <p:ext uri="{BB962C8B-B14F-4D97-AF65-F5344CB8AC3E}">
        <p14:creationId xmlns:p14="http://schemas.microsoft.com/office/powerpoint/2010/main" val="391001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F4F92-661F-4424-ADED-7D3829A4203F}" type="slidenum">
              <a:rPr lang="de-DE" smtClean="0"/>
              <a:pPr/>
              <a:t>14</a:t>
            </a:fld>
            <a:endParaRPr lang="de-DE"/>
          </a:p>
        </p:txBody>
      </p:sp>
    </p:spTree>
    <p:extLst>
      <p:ext uri="{BB962C8B-B14F-4D97-AF65-F5344CB8AC3E}">
        <p14:creationId xmlns:p14="http://schemas.microsoft.com/office/powerpoint/2010/main" val="83160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val="621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F4F92-661F-4424-ADED-7D3829A4203F}" type="slidenum">
              <a:rPr lang="de-DE" smtClean="0"/>
              <a:pPr/>
              <a:t>19</a:t>
            </a:fld>
            <a:endParaRPr lang="de-DE"/>
          </a:p>
        </p:txBody>
      </p:sp>
    </p:spTree>
    <p:extLst>
      <p:ext uri="{BB962C8B-B14F-4D97-AF65-F5344CB8AC3E}">
        <p14:creationId xmlns:p14="http://schemas.microsoft.com/office/powerpoint/2010/main" val="206686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50000"/>
              </a:lnSpc>
              <a:spcBef>
                <a:spcPts val="0"/>
              </a:spcBef>
              <a:spcAft>
                <a:spcPts val="0"/>
              </a:spcAft>
              <a:buClrTx/>
              <a:buSzTx/>
              <a:buFont typeface="Arial" panose="020B0604020202020204" pitchFamily="34" charset="0"/>
              <a:buNone/>
              <a:tabLst/>
              <a:defRPr/>
            </a:pPr>
            <a:r>
              <a:rPr lang="en-US" dirty="0"/>
              <a:t> </a:t>
            </a:r>
          </a:p>
          <a:p>
            <a:pPr marL="0" marR="0" lvl="0" indent="0" algn="l" defTabSz="685783"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dirty="0"/>
          </a:p>
          <a:p>
            <a:pPr marL="0" indent="0">
              <a:lnSpc>
                <a:spcPct val="150000"/>
              </a:lnSpc>
              <a:buFont typeface="Arial" panose="020B0604020202020204" pitchFamily="34" charset="0"/>
              <a:buNone/>
            </a:pPr>
            <a:endParaRPr lang="id-ID" dirty="0"/>
          </a:p>
        </p:txBody>
      </p:sp>
    </p:spTree>
    <p:extLst>
      <p:ext uri="{BB962C8B-B14F-4D97-AF65-F5344CB8AC3E}">
        <p14:creationId xmlns:p14="http://schemas.microsoft.com/office/powerpoint/2010/main" val="1102322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1D2349BF-BCBA-4B2B-B49A-76102DC4B593}" type="datetime1">
              <a:rPr lang="en-US" smtClean="0"/>
              <a:t>10/15/2020</a:t>
            </a:fld>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39C6E77D-4AD0-4203-B13E-AA45F678014B}" type="datetime1">
              <a:rPr lang="en-US" smtClean="0"/>
              <a:t>10/15/2020</a:t>
            </a:fld>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fld id="{35B031C3-C6C9-4C4E-96E7-2A91E1A3A597}" type="datetime1">
              <a:rPr lang="en-US" smtClean="0"/>
              <a:t>10/15/2020</a:t>
            </a:fld>
            <a:endParaRPr lang="en-GB"/>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731DBF70-9808-4E52-A325-8246857932B2}" type="datetime1">
              <a:rPr lang="en-US" smtClean="0"/>
              <a:t>10/15/2020</a:t>
            </a:fld>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15072FC1-E23D-4C67-A47B-7FA0591AF964}" type="datetime1">
              <a:rPr lang="en-US" smtClean="0"/>
              <a:t>10/15/2020</a:t>
            </a:fld>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US"/>
              <a:t>Thematic Forum 2A: Financing for Resilient Urban Infrastructure, Dr. Alexander Fisher</a:t>
            </a:r>
            <a:endParaRPr lang="en-GB"/>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B0DB1D98-6397-4E28-9A61-8ED46B7F00D6}" type="datetime1">
              <a:rPr lang="en-US" smtClean="0"/>
              <a:t>10/15/2020</a:t>
            </a:fld>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sz="2000"/>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8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673577C4-7DE8-4A04-89C6-E0B22A4DD648}" type="datetime1">
              <a:rPr lang="en-US" smtClean="0"/>
              <a:t>10/15/2020</a:t>
            </a:fld>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fld id="{295AA1E4-192B-476B-A981-AB4EA25B21A8}" type="datetime1">
              <a:rPr lang="en-US" smtClean="0"/>
              <a:t>10/15/2020</a:t>
            </a:fld>
            <a:endParaRPr lang="en-GB"/>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F1A46E21-C6E9-4E6B-8716-AE2B70A1253C}" type="datetime1">
              <a:rPr lang="en-US" smtClean="0"/>
              <a:t>10/15/2020</a:t>
            </a:fld>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CDDDCA38-0571-4F74-9719-F74C0080307F}" type="datetime1">
              <a:rPr lang="en-US" smtClean="0"/>
              <a:t>10/15/2020</a:t>
            </a:fld>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b/w GIZ key visual</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7FF50AC3-9908-4FEC-853C-E723D811581A}" type="datetime1">
              <a:rPr lang="en-US" smtClean="0"/>
              <a:t>10/15/2020</a:t>
            </a:fld>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fld id="{AE52064E-7ED0-40E1-A059-4F50D15FA601}" type="datetime1">
              <a:rPr lang="en-US" smtClean="0"/>
              <a:t>10/15/2020</a:t>
            </a:fld>
            <a:endParaRPr lang="en-GB"/>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F017BEC2-599E-4799-856E-B48069B0B917}" type="datetime1">
              <a:rPr lang="en-US" smtClean="0"/>
              <a:t>10/15/2020</a:t>
            </a:fld>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fld id="{B7C9EAD2-F31E-4293-BBA3-AA609C9F95C9}" type="datetime1">
              <a:rPr lang="en-US" smtClean="0"/>
              <a:t>10/15/2020</a:t>
            </a:fld>
            <a:endParaRPr lang="en-GB"/>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D389FA6D-0D7D-42D4-9338-BADE13799284}" type="datetime1">
              <a:rPr lang="en-US" smtClean="0"/>
              <a:t>10/15/2020</a:t>
            </a:fld>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25C32DD4-7AF9-469B-BDF2-66B4E58D4FE4}" type="datetime1">
              <a:rPr lang="en-US" smtClean="0"/>
              <a:t>10/15/2020</a:t>
            </a:fld>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8892278"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CFCE08FD-3C0A-4067-8D3D-EB0F605C2539}" type="datetime1">
              <a:rPr lang="en-US"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42099485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Picture &amp; Head Line">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8892278"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C232F75F-B0B0-4D34-81AD-6EFAF3DB6B62}" type="datetime1">
              <a:rPr lang="en-US" altLang="zh-CN"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
        <p:nvSpPr>
          <p:cNvPr id="6" name="Titel 1">
            <a:extLst>
              <a:ext uri="{FF2B5EF4-FFF2-40B4-BE49-F238E27FC236}">
                <a16:creationId xmlns:a16="http://schemas.microsoft.com/office/drawing/2014/main" id="{A501259D-7F10-459D-A2B2-2C2C7F2AAE8B}"/>
              </a:ext>
            </a:extLst>
          </p:cNvPr>
          <p:cNvSpPr>
            <a:spLocks noGrp="1"/>
          </p:cNvSpPr>
          <p:nvPr>
            <p:ph type="title" hasCustomPrompt="1"/>
          </p:nvPr>
        </p:nvSpPr>
        <p:spPr bwMode="gray">
          <a:xfrm>
            <a:off x="449816" y="240212"/>
            <a:ext cx="8567183" cy="540544"/>
          </a:xfrm>
        </p:spPr>
        <p:txBody>
          <a:bodyPr/>
          <a:lstStyle>
            <a:lvl1pPr>
              <a:defRPr sz="2000">
                <a:solidFill>
                  <a:schemeClr val="bg1"/>
                </a:solidFill>
                <a:effectLst>
                  <a:outerShdw blurRad="38100" dist="38100" dir="2700000" algn="tl">
                    <a:srgbClr val="000000">
                      <a:alpha val="43137"/>
                    </a:srgbClr>
                  </a:outerShdw>
                </a:effectLst>
              </a:defRPr>
            </a:lvl1pPr>
          </a:lstStyle>
          <a:p>
            <a:r>
              <a:rPr lang="en-GB"/>
              <a:t>Click to add headline</a:t>
            </a:r>
          </a:p>
        </p:txBody>
      </p:sp>
    </p:spTree>
    <p:extLst>
      <p:ext uri="{BB962C8B-B14F-4D97-AF65-F5344CB8AC3E}">
        <p14:creationId xmlns:p14="http://schemas.microsoft.com/office/powerpoint/2010/main" val="33133442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 Page A">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4443413"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BD801173-9461-4446-9669-E9A769332667}" type="datetime1">
              <a:rPr lang="en-US" altLang="zh-CN"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
        <p:nvSpPr>
          <p:cNvPr id="6" name="Bildplatzhalter 6">
            <a:extLst>
              <a:ext uri="{FF2B5EF4-FFF2-40B4-BE49-F238E27FC236}">
                <a16:creationId xmlns:a16="http://schemas.microsoft.com/office/drawing/2014/main" id="{77C425FC-C4EE-4ABC-B779-C523A1EFFE65}"/>
              </a:ext>
            </a:extLst>
          </p:cNvPr>
          <p:cNvSpPr>
            <a:spLocks noGrp="1"/>
          </p:cNvSpPr>
          <p:nvPr>
            <p:ph type="pic" sz="quarter" idx="35" hasCustomPrompt="1"/>
          </p:nvPr>
        </p:nvSpPr>
        <p:spPr bwMode="gray">
          <a:xfrm>
            <a:off x="4571999" y="123824"/>
            <a:ext cx="4443413"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Tree>
    <p:extLst>
      <p:ext uri="{BB962C8B-B14F-4D97-AF65-F5344CB8AC3E}">
        <p14:creationId xmlns:p14="http://schemas.microsoft.com/office/powerpoint/2010/main" val="426476765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sz="2000"/>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4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FAD2FE0A-CA40-4267-AA2F-A7F8C046347E}" type="datetime1">
              <a:rPr lang="en-US" smtClean="0"/>
              <a:t>10/15/2020</a:t>
            </a:fld>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sz="2000"/>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D1B3E17F-56DC-4E6D-8D7B-BEBFB8D5E845}" type="datetime1">
              <a:rPr lang="en-US" smtClean="0"/>
              <a:t>10/15/2020</a:t>
            </a:fld>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sz="2000"/>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1666C234-4A12-4499-9986-EC740F7A1D8E}" type="datetime1">
              <a:rPr lang="en-US" smtClean="0"/>
              <a:t>10/15/2020</a:t>
            </a:fld>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sz="2000"/>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72B66E42-8CCE-4B7A-9E6C-CF92852ECBE3}" type="datetime1">
              <a:rPr lang="en-US"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3EE67EC2-8532-4E92-A7B3-5CEFE04AC8F8}" type="datetime1">
              <a:rPr lang="en-US" smtClean="0"/>
              <a:t>10/15/2020</a:t>
            </a:fld>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44D53997-81E5-4430-B7CD-A1A65E75B036}" type="datetime1">
              <a:rPr lang="en-US" smtClean="0"/>
              <a:t>10/15/2020</a:t>
            </a:fld>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6EC62C55-8EFE-4BC7-AF5C-1F1EF0DF1E22}" type="datetime1">
              <a:rPr lang="en-US" smtClean="0"/>
              <a:t>10/15/2020</a:t>
            </a:fld>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2000" b="1"/>
              <a:t>Photo credits/sources</a:t>
            </a:r>
            <a:endParaRPr lang="en-GB" sz="200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endParaRPr kumimoji="0" lang="en-U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36 + 40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umsplatzhalter 3"/>
          <p:cNvSpPr>
            <a:spLocks noGrp="1"/>
          </p:cNvSpPr>
          <p:nvPr>
            <p:ph type="dt" sz="half" idx="11"/>
          </p:nvPr>
        </p:nvSpPr>
        <p:spPr/>
        <p:txBody>
          <a:bodyPr/>
          <a:lstStyle/>
          <a:p>
            <a:fld id="{FD10B42E-4C45-4801-944C-4F1D99685F2B}" type="datetime1">
              <a:rPr lang="en-US" noProof="0" smtClean="0"/>
              <a:t>10/15/2020</a:t>
            </a:fld>
            <a:endParaRPr lang="de-DE" noProof="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911412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2776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2776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41566-0221-4B41-9748-1CE6A2439B38}" type="datetime1">
              <a:rPr lang="en-US" smtClean="0"/>
              <a:t>10/15/2020</a:t>
            </a:fld>
            <a:endParaRPr lang="en-US"/>
          </a:p>
        </p:txBody>
      </p:sp>
      <p:sp>
        <p:nvSpPr>
          <p:cNvPr id="6" name="Footer Placeholder 5"/>
          <p:cNvSpPr>
            <a:spLocks noGrp="1"/>
          </p:cNvSpPr>
          <p:nvPr>
            <p:ph type="ftr" sz="quarter" idx="11"/>
          </p:nvPr>
        </p:nvSpPr>
        <p:spPr/>
        <p:txBody>
          <a:bodyPr/>
          <a:lstStyle/>
          <a:p>
            <a:r>
              <a:rPr lang="en-US"/>
              <a:t>Thematic Forum 2A: Financing for Resilient Urban Infrastructure, Dr. Alexander Fisher</a:t>
            </a:r>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825241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a:srcRect/>
            <a:stretch>
              <a:fillRect l="-10" r="-10"/>
            </a:stretch>
          </a:blipFill>
        </p:spPr>
        <p:txBody>
          <a:bodyPr wrap="square" lIns="576000" bIns="1036800" anchor="b">
            <a:noAutofit/>
          </a:bodyPr>
          <a:lstStyle>
            <a:lvl1pPr>
              <a:defRPr sz="2600"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srcRect l="50418" r="36621"/>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366993374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b/w GIZ key visual</a:t>
            </a:r>
          </a:p>
        </p:txBody>
      </p:sp>
    </p:spTree>
    <p:extLst>
      <p:ext uri="{BB962C8B-B14F-4D97-AF65-F5344CB8AC3E}">
        <p14:creationId xmlns:p14="http://schemas.microsoft.com/office/powerpoint/2010/main" val="27194890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497022" y="1475105"/>
            <a:ext cx="1246909" cy="860367"/>
          </a:xfrm>
          <a:prstGeom prst="rect">
            <a:avLst/>
          </a:prstGeom>
        </p:spPr>
      </p:pic>
    </p:spTree>
    <p:extLst>
      <p:ext uri="{BB962C8B-B14F-4D97-AF65-F5344CB8AC3E}">
        <p14:creationId xmlns:p14="http://schemas.microsoft.com/office/powerpoint/2010/main" val="39822339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a:srcRect/>
            <a:stretch>
              <a:fillRect l="-10" r="-10"/>
            </a:stretch>
          </a:blipFill>
        </p:spPr>
        <p:txBody>
          <a:bodyPr wrap="square" lIns="576000" bIns="1036800" anchor="b">
            <a:noAutofit/>
          </a:bodyPr>
          <a:lstStyle>
            <a:lvl1pPr>
              <a:defRPr sz="2600"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srcRect l="50418" r="36621"/>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21705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Alternative title slide</a:t>
            </a:r>
            <a:br>
              <a:rPr lang="en-GB"/>
            </a:br>
            <a:r>
              <a:rPr lang="en-GB"/>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69586191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sz="1600"/>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35611CE8-7001-4B53-9A0B-A5419D7072AD}" type="datetime1">
              <a:rPr lang="en-US" smtClean="0"/>
              <a:t>10/15/2020</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7388443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sz="1600"/>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fld id="{239E3584-1DFC-41C1-98E3-503E4EABA827}" type="datetime1">
              <a:rPr lang="en-US" smtClean="0"/>
              <a:t>10/15/2020</a:t>
            </a:fld>
            <a:endParaRPr lang="en-GB"/>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6759888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60308591-6D4E-44A2-8D43-AFBF2953865B}" type="datetime1">
              <a:rPr lang="en-US" smtClean="0"/>
              <a:t>10/15/2020</a:t>
            </a:fld>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01590704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439C7534-B7A0-4EE7-B6C3-7636236C2CC9}" type="datetime1">
              <a:rPr lang="en-US" smtClean="0"/>
              <a:t>10/15/2020</a:t>
            </a:fld>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US"/>
              <a:t>Thematic Forum 2A: Financing for Resilient Urban Infrastructure, Dr. Alexander Fisher</a:t>
            </a:r>
            <a:endParaRPr lang="en-GB"/>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503002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CF4A9C61-7252-48DF-B142-8CA8A7DCDF2A}" type="datetime1">
              <a:rPr lang="en-US" smtClean="0"/>
              <a:t>10/15/2020</a:t>
            </a:fld>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501189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Alternative title slide</a:t>
            </a:r>
            <a:br>
              <a:rPr lang="en-GB"/>
            </a:br>
            <a:r>
              <a:rPr lang="en-GB"/>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AD68F5CC-628D-4B74-936C-B0588E9BAD13}" type="datetime1">
              <a:rPr lang="en-US" smtClean="0"/>
              <a:t>10/15/2020</a:t>
            </a:fld>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5952548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fld id="{4117514B-7C2C-4499-9F37-F3B79BB7C60C}" type="datetime1">
              <a:rPr lang="en-US" smtClean="0"/>
              <a:t>10/15/2020</a:t>
            </a:fld>
            <a:endParaRPr lang="en-GB"/>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663645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2E291D6D-F430-4B6F-9AB0-9613585F87E9}" type="datetime1">
              <a:rPr lang="en-US" smtClean="0"/>
              <a:t>10/15/2020</a:t>
            </a:fld>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83725710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054FA358-35A7-4DD0-9350-5A52BD29A7DF}" type="datetime1">
              <a:rPr lang="en-US" smtClean="0"/>
              <a:t>10/15/2020</a:t>
            </a:fld>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US"/>
              <a:t>Thematic Forum 2A: Financing for Resilient Urban Infrastructure, Dr. Alexander Fisher</a:t>
            </a:r>
            <a:endParaRPr lang="en-GB"/>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077647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FEB62E85-79F1-4E4B-978A-B3D0BFF787FA}" type="datetime1">
              <a:rPr lang="en-US" smtClean="0"/>
              <a:t>10/15/2020</a:t>
            </a:fld>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686128446"/>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sz="2000"/>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8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B059FFD7-81F6-4C94-9596-8096805D5321}" type="datetime1">
              <a:rPr lang="en-US" smtClean="0"/>
              <a:t>10/15/2020</a:t>
            </a:fld>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1089383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fld id="{5892DE3A-BC0F-4805-987C-3CE6DB8FB01F}" type="datetime1">
              <a:rPr lang="en-US" smtClean="0"/>
              <a:t>10/15/2020</a:t>
            </a:fld>
            <a:endParaRPr lang="en-GB"/>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73566480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FE258F44-381F-488C-93AF-EC8EE3120ACF}" type="datetime1">
              <a:rPr lang="en-US" smtClean="0"/>
              <a:t>10/15/2020</a:t>
            </a:fld>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768605311"/>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919E39B9-1B6F-41DB-A3D6-0CC4650DD3AA}" type="datetime1">
              <a:rPr lang="en-US" smtClean="0"/>
              <a:t>10/15/2020</a:t>
            </a:fld>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903961566"/>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D7B524CA-847E-4BEA-B4F3-48A25626773C}" type="datetime1">
              <a:rPr lang="en-US" smtClean="0"/>
              <a:t>10/15/2020</a:t>
            </a:fld>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3874254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sz="1600"/>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DB5DD4E0-E883-4414-B9BE-FC9DEB5357A4}" type="datetime1">
              <a:rPr lang="en-US" smtClean="0"/>
              <a:t>10/15/2020</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fld id="{BA50345D-A2EA-4AD6-AA9B-33012F84542D}" type="datetime1">
              <a:rPr lang="en-US" smtClean="0"/>
              <a:t>10/15/2020</a:t>
            </a:fld>
            <a:endParaRPr lang="en-GB"/>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5739603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885DD047-8B10-455A-A778-2985FB33F795}" type="datetime1">
              <a:rPr lang="en-US" smtClean="0"/>
              <a:t>10/15/2020</a:t>
            </a:fld>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7134314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sz="2000"/>
            </a:lvl1pPr>
          </a:lstStyle>
          <a:p>
            <a:r>
              <a:rPr lang="en-GB"/>
              <a:t>Click to add headline</a:t>
            </a:r>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fld id="{61884854-646E-47C0-87DA-0C3D698B7A74}" type="datetime1">
              <a:rPr lang="en-US" smtClean="0"/>
              <a:t>10/15/2020</a:t>
            </a:fld>
            <a:endParaRPr lang="en-GB"/>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72837775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90F2C0B1-9428-418F-8A99-228D31FF6FE3}" type="datetime1">
              <a:rPr lang="en-US" smtClean="0"/>
              <a:t>10/15/2020</a:t>
            </a:fld>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04147584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sz="2000"/>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87130EB5-1849-4D2D-8B24-FA3BDAB2D65F}" type="datetime1">
              <a:rPr lang="en-US" smtClean="0"/>
              <a:t>10/15/2020</a:t>
            </a:fld>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US"/>
              <a:t>Thematic Forum 2A: Financing for Resilient Urban Infrastructure, Dr. Alexander Fisher</a:t>
            </a:r>
            <a:endParaRPr lang="en-GB"/>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89269978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8892278"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ABE7BCEB-1214-4593-BCD1-26B26F6F55D8}" type="datetime1">
              <a:rPr lang="en-US"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9995131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age Picture &amp; Head Line">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8892278"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FED88A0F-E4C7-423E-AFB7-01D8DE2D55D3}" type="datetime1">
              <a:rPr lang="en-US" altLang="zh-CN"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
        <p:nvSpPr>
          <p:cNvPr id="6" name="Titel 1">
            <a:extLst>
              <a:ext uri="{FF2B5EF4-FFF2-40B4-BE49-F238E27FC236}">
                <a16:creationId xmlns:a16="http://schemas.microsoft.com/office/drawing/2014/main" id="{A501259D-7F10-459D-A2B2-2C2C7F2AAE8B}"/>
              </a:ext>
            </a:extLst>
          </p:cNvPr>
          <p:cNvSpPr>
            <a:spLocks noGrp="1"/>
          </p:cNvSpPr>
          <p:nvPr>
            <p:ph type="title" hasCustomPrompt="1"/>
          </p:nvPr>
        </p:nvSpPr>
        <p:spPr bwMode="gray">
          <a:xfrm>
            <a:off x="449816" y="240212"/>
            <a:ext cx="8567183" cy="540544"/>
          </a:xfrm>
        </p:spPr>
        <p:txBody>
          <a:bodyPr/>
          <a:lstStyle>
            <a:lvl1pPr>
              <a:defRPr sz="2000">
                <a:solidFill>
                  <a:schemeClr val="bg1"/>
                </a:solidFill>
                <a:effectLst>
                  <a:outerShdw blurRad="38100" dist="38100" dir="2700000" algn="tl">
                    <a:srgbClr val="000000">
                      <a:alpha val="43137"/>
                    </a:srgbClr>
                  </a:outerShdw>
                </a:effectLst>
              </a:defRPr>
            </a:lvl1pPr>
          </a:lstStyle>
          <a:p>
            <a:r>
              <a:rPr lang="en-GB"/>
              <a:t>Click to add headline</a:t>
            </a:r>
          </a:p>
        </p:txBody>
      </p:sp>
    </p:spTree>
    <p:extLst>
      <p:ext uri="{BB962C8B-B14F-4D97-AF65-F5344CB8AC3E}">
        <p14:creationId xmlns:p14="http://schemas.microsoft.com/office/powerpoint/2010/main" val="293396191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Picture Page A">
    <p:spTree>
      <p:nvGrpSpPr>
        <p:cNvPr id="1" name=""/>
        <p:cNvGrpSpPr/>
        <p:nvPr/>
      </p:nvGrpSpPr>
      <p:grpSpPr>
        <a:xfrm>
          <a:off x="0" y="0"/>
          <a:ext cx="0" cy="0"/>
          <a:chOff x="0" y="0"/>
          <a:chExt cx="0" cy="0"/>
        </a:xfrm>
      </p:grpSpPr>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23135" y="123824"/>
            <a:ext cx="4443413"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E7C9B6CC-44F3-4D11-966B-7E8F8A7CFAAE}" type="datetime1">
              <a:rPr lang="en-US" altLang="zh-CN"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
        <p:nvSpPr>
          <p:cNvPr id="6" name="Bildplatzhalter 6">
            <a:extLst>
              <a:ext uri="{FF2B5EF4-FFF2-40B4-BE49-F238E27FC236}">
                <a16:creationId xmlns:a16="http://schemas.microsoft.com/office/drawing/2014/main" id="{77C425FC-C4EE-4ABC-B779-C523A1EFFE65}"/>
              </a:ext>
            </a:extLst>
          </p:cNvPr>
          <p:cNvSpPr>
            <a:spLocks noGrp="1"/>
          </p:cNvSpPr>
          <p:nvPr>
            <p:ph type="pic" sz="quarter" idx="35" hasCustomPrompt="1"/>
          </p:nvPr>
        </p:nvSpPr>
        <p:spPr bwMode="gray">
          <a:xfrm>
            <a:off x="4571999" y="123824"/>
            <a:ext cx="4443413" cy="4479132"/>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Tree>
    <p:extLst>
      <p:ext uri="{BB962C8B-B14F-4D97-AF65-F5344CB8AC3E}">
        <p14:creationId xmlns:p14="http://schemas.microsoft.com/office/powerpoint/2010/main" val="293376888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sz="2000"/>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4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sz="1600"/>
            </a:lvl1pPr>
            <a:lvl2pPr>
              <a:defRPr sz="1600"/>
            </a:lvl2pPr>
            <a:lvl3pPr>
              <a:defRPr sz="1400"/>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833B2E2B-843C-48DB-8BEE-B6E702BAB7A7}" type="datetime1">
              <a:rPr lang="en-US" smtClean="0"/>
              <a:t>10/15/2020</a:t>
            </a:fld>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US"/>
              <a:t>Thematic Forum 2A: Financing for Resilient Urban Infrastructure, Dr. Alexander Fisher</a:t>
            </a:r>
            <a:endParaRPr lang="en-GB"/>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91599984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sz="2000"/>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7A7C4FB1-2933-4F3E-B127-BA525E93962A}" type="datetime1">
              <a:rPr lang="en-US" smtClean="0"/>
              <a:t>10/15/2020</a:t>
            </a:fld>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6281047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sz="1600"/>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fld id="{1DD5BF79-5F04-49B5-996B-89A794EC1459}" type="datetime1">
              <a:rPr lang="en-US" smtClean="0"/>
              <a:t>10/15/2020</a:t>
            </a:fld>
            <a:endParaRPr lang="en-GB"/>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sz="2000"/>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245797EE-CDC0-4997-9DBD-7947FEE06BCE}" type="datetime1">
              <a:rPr lang="en-US" smtClean="0"/>
              <a:t>10/15/2020</a:t>
            </a:fld>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1364676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sz="2000"/>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https://www.facebook.com/gizprofile/</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82D4DD2E-617D-4128-BEA3-4DE34DE6A907}" type="datetime1">
              <a:rPr lang="en-US" smtClean="0"/>
              <a:t>10/15/2020</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42772972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F18773FF-21AC-4BB5-847C-D694BAFBA9CF}" type="datetime1">
              <a:rPr lang="en-US" smtClean="0"/>
              <a:t>10/15/2020</a:t>
            </a:fld>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36559050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sz="2000"/>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E8AA5B78-57F2-4986-8AD1-925B70D3F78E}" type="datetime1">
              <a:rPr lang="en-US" smtClean="0"/>
              <a:t>10/15/2020</a:t>
            </a:fld>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US"/>
              <a:t>Thematic Forum 2A: Financing for Resilient Urban Infrastructure, Dr. Alexander Fisher</a:t>
            </a:r>
            <a:endParaRPr lang="en-GB"/>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67789925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887772E2-0259-400D-934D-F8FCEB9A8984}" type="datetime1">
              <a:rPr lang="en-US" smtClean="0"/>
              <a:t>10/15/2020</a:t>
            </a:fld>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45706792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2000" b="1"/>
              <a:t>Photo credits/sources</a:t>
            </a:r>
            <a:endParaRPr lang="en-GB" sz="2000"/>
          </a:p>
        </p:txBody>
      </p:sp>
    </p:spTree>
    <p:extLst>
      <p:ext uri="{BB962C8B-B14F-4D97-AF65-F5344CB8AC3E}">
        <p14:creationId xmlns:p14="http://schemas.microsoft.com/office/powerpoint/2010/main" val="228469249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endParaRPr kumimoji="0" lang="en-U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36 + 40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282300468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Click here to add title</a:t>
            </a:r>
            <a:endParaRPr lang="de-DE" noProof="0"/>
          </a:p>
        </p:txBody>
      </p:sp>
      <p:sp>
        <p:nvSpPr>
          <p:cNvPr id="3" name="Fußzeilenplatzhalter 2"/>
          <p:cNvSpPr>
            <a:spLocks noGrp="1"/>
          </p:cNvSpPr>
          <p:nvPr>
            <p:ph type="ftr" sz="quarter" idx="10"/>
          </p:nvPr>
        </p:nvSpPr>
        <p:spPr/>
        <p:txBody>
          <a:bodyPr/>
          <a:lstStyle/>
          <a:p>
            <a:r>
              <a:rPr lang="en-US"/>
              <a:t>Thematic Forum 2A: Financing for Resilient Urban Infrastructure, Dr. Alexander Fisher</a:t>
            </a:r>
            <a:endParaRPr lang="en-GB"/>
          </a:p>
        </p:txBody>
      </p:sp>
      <p:sp>
        <p:nvSpPr>
          <p:cNvPr id="4" name="Datumsplatzhalter 3"/>
          <p:cNvSpPr>
            <a:spLocks noGrp="1"/>
          </p:cNvSpPr>
          <p:nvPr>
            <p:ph type="dt" sz="half" idx="11"/>
          </p:nvPr>
        </p:nvSpPr>
        <p:spPr/>
        <p:txBody>
          <a:bodyPr/>
          <a:lstStyle/>
          <a:p>
            <a:fld id="{511838BB-C402-41B9-94CA-1E07E85D6E41}" type="datetime1">
              <a:rPr lang="en-US" noProof="0" smtClean="0"/>
              <a:t>10/15/2020</a:t>
            </a:fld>
            <a:endParaRPr lang="de-DE" noProof="0"/>
          </a:p>
        </p:txBody>
      </p:sp>
      <p:sp>
        <p:nvSpPr>
          <p:cNvPr id="7" name="Inhaltsplatzhalter 2"/>
          <p:cNvSpPr>
            <a:spLocks noGrp="1"/>
          </p:cNvSpPr>
          <p:nvPr>
            <p:ph idx="1" hasCustomPrompt="1"/>
          </p:nvPr>
        </p:nvSpPr>
        <p:spPr>
          <a:xfrm>
            <a:off x="684000" y="1836000"/>
            <a:ext cx="7776000" cy="2862000"/>
          </a:xfrm>
        </p:spPr>
        <p:txBody>
          <a:bodyPr/>
          <a:lstStyle>
            <a:lvl1pPr marL="0" marR="0" indent="0" algn="l" defTabSz="685800" rtl="0" eaLnBrk="1" fontAlgn="base" latinLnBrk="0" hangingPunct="1">
              <a:lnSpc>
                <a:spcPct val="100000"/>
              </a:lnSpc>
              <a:spcBef>
                <a:spcPts val="300"/>
              </a:spcBef>
              <a:spcAft>
                <a:spcPts val="600"/>
              </a:spcAft>
              <a:buClr>
                <a:srgbClr val="C80F0F"/>
              </a:buClr>
              <a:buSzTx/>
              <a:buFontTx/>
              <a:buNone/>
              <a:tabLst>
                <a:tab pos="1643063" algn="l"/>
              </a:tabLst>
              <a:defRPr sz="1350" baseline="0"/>
            </a:lvl1pPr>
            <a:lvl2pPr marL="270000" indent="-270000">
              <a:buClr>
                <a:srgbClr val="C80F0F"/>
              </a:buClr>
              <a:buFont typeface="Arial" pitchFamily="34" charset="0"/>
              <a:buChar char="•"/>
              <a:defRPr sz="1350"/>
            </a:lvl2pPr>
            <a:lvl3pPr marL="540000">
              <a:defRPr sz="1350"/>
            </a:lvl3pPr>
            <a:lvl4pPr marL="810000">
              <a:defRPr sz="1350" baseline="0"/>
            </a:lvl4pPr>
            <a:lvl5pPr marL="1080000">
              <a:defRPr sz="1350" baseline="0"/>
            </a:lvl5pPr>
            <a:lvl6pPr marL="1350000">
              <a:defRPr baseline="0"/>
            </a:lvl6pPr>
            <a:lvl7pPr marL="1620000">
              <a:defRPr baseline="0"/>
            </a:lvl7pPr>
            <a:lvl8pPr marL="1890000">
              <a:defRPr baseline="0"/>
            </a:lvl8pPr>
            <a:lvl9pPr marL="2160000">
              <a:defRPr/>
            </a:lvl9pPr>
          </a:lstStyle>
          <a:p>
            <a:pPr lvl="0"/>
            <a:r>
              <a:rPr lang="en-GB" noProof="0"/>
              <a:t>Click here to add text</a:t>
            </a:r>
          </a:p>
          <a:p>
            <a:pPr lvl="1"/>
            <a:r>
              <a:rPr lang="en-GB" noProof="0"/>
              <a:t>Second layer</a:t>
            </a:r>
          </a:p>
          <a:p>
            <a:pPr lvl="2"/>
            <a:r>
              <a:rPr lang="en-GB" noProof="0"/>
              <a:t>Third layer</a:t>
            </a:r>
          </a:p>
          <a:p>
            <a:pPr lvl="3"/>
            <a:r>
              <a:rPr lang="en-GB" noProof="0"/>
              <a:t>Fourth layer</a:t>
            </a:r>
          </a:p>
        </p:txBody>
      </p:sp>
    </p:spTree>
    <p:extLst>
      <p:ext uri="{BB962C8B-B14F-4D97-AF65-F5344CB8AC3E}">
        <p14:creationId xmlns:p14="http://schemas.microsoft.com/office/powerpoint/2010/main" val="4277624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3B478A3F-B293-4406-A089-86466C03D1CD}" type="datetime1">
              <a:rPr lang="en-US" smtClean="0"/>
              <a:t>10/15/2020</a:t>
            </a:fld>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US"/>
              <a:t>Thematic Forum 2A: Financing for Resilient Urban Infrastructure, Dr. Alexander Fisher</a:t>
            </a:r>
            <a:endParaRPr lang="en-GB"/>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E1DBA28A-CC20-4445-99FB-7AD18C63A98A}" type="datetime1">
              <a:rPr lang="en-US" smtClean="0"/>
              <a:t>10/15/2020</a:t>
            </a:fld>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US"/>
              <a:t>Thematic Forum 2A: Financing for Resilient Urban Infrastructure, Dr. Alexander Fisher</a:t>
            </a:r>
            <a:endParaRPr lang="en-GB"/>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theme" Target="../theme/theme2.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microsoft.com/office/2007/relationships/hdphoto" Target="../media/hdphoto1.wdp"/><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1">
            <a:extLst>
              <a:ext uri="{BEBA8EAE-BF5A-486C-A8C5-ECC9F3942E4B}">
                <a14:imgProps xmlns:a14="http://schemas.microsoft.com/office/drawing/2010/main">
                  <a14:imgLayer r:embed="rId42">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US"/>
              <a:t>Thematic Forum 2A: Financing for Resilient Urban Infrastructure, Dr. Alexander Fisher</a:t>
            </a:r>
            <a:endParaRPr lang="en-GB"/>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1508FEE6-A94D-4E8B-8AA4-4A7E030F9697}" type="datetime1">
              <a:rPr lang="en-US" smtClean="0"/>
              <a:t>10/15/2020</a:t>
            </a:fld>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61" r:id="rId26"/>
    <p:sldLayoutId id="2147483862" r:id="rId27"/>
    <p:sldLayoutId id="2147483863" r:id="rId28"/>
    <p:sldLayoutId id="2147483852" r:id="rId29"/>
    <p:sldLayoutId id="2147483843" r:id="rId30"/>
    <p:sldLayoutId id="2147483847" r:id="rId31"/>
    <p:sldLayoutId id="2147483846" r:id="rId32"/>
    <p:sldLayoutId id="2147483841" r:id="rId33"/>
    <p:sldLayoutId id="2147483842" r:id="rId34"/>
    <p:sldLayoutId id="2147483857" r:id="rId35"/>
    <p:sldLayoutId id="2147483856" r:id="rId36"/>
    <p:sldLayoutId id="2147483840" r:id="rId37"/>
    <p:sldLayoutId id="2147483905" r:id="rId38"/>
    <p:sldLayoutId id="2147483906" r:id="rId39"/>
  </p:sldLayoutIdLst>
  <p:transition>
    <p:fade/>
  </p:transition>
  <p:hf sldNum="0"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0">
            <a:extLst>
              <a:ext uri="{BEBA8EAE-BF5A-486C-A8C5-ECC9F3942E4B}">
                <a14:imgProps xmlns:a14="http://schemas.microsoft.com/office/drawing/2010/main">
                  <a14:imgLayer r:embed="rId41">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US"/>
              <a:t>Thematic Forum 2A: Financing for Resilient Urban Infrastructure, Dr. Alexander Fisher</a:t>
            </a:r>
            <a:endParaRPr lang="en-GB"/>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BF1059AE-0E8C-466F-96CA-5E174A752A38}" type="datetime1">
              <a:rPr lang="en-US" smtClean="0"/>
              <a:t>10/15/2020</a:t>
            </a:fld>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p>
        </p:txBody>
      </p:sp>
    </p:spTree>
    <p:extLst>
      <p:ext uri="{BB962C8B-B14F-4D97-AF65-F5344CB8AC3E}">
        <p14:creationId xmlns:p14="http://schemas.microsoft.com/office/powerpoint/2010/main" val="786032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Lst>
  <p:transition>
    <p:fade/>
  </p:transition>
  <p:hf sldNum="0"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hyperlink" Target="http://guangfu.bjx.com.cn/news/20200703/1086185.shtml"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matecooperation.com/"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mailto:alexander.fisher@giz.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E8844CF-EE31-4AFB-91E4-4B2E90E5DB91}"/>
              </a:ext>
            </a:extLst>
          </p:cNvPr>
          <p:cNvSpPr>
            <a:spLocks noGrp="1"/>
          </p:cNvSpPr>
          <p:nvPr>
            <p:ph type="title"/>
          </p:nvPr>
        </p:nvSpPr>
        <p:spPr bwMode="gray">
          <a:xfrm>
            <a:off x="700722" y="1576321"/>
            <a:ext cx="7971711" cy="858697"/>
          </a:xfrm>
        </p:spPr>
        <p:txBody>
          <a:bodyPr/>
          <a:lstStyle/>
          <a:p>
            <a:r>
              <a:rPr lang="en-US" sz="1800" dirty="0"/>
              <a:t>China: the case of developing a majeure Green Finance market and examples from the Sino-German cooperation on climate change</a:t>
            </a:r>
            <a:br>
              <a:rPr lang="de-DE" sz="1600" dirty="0"/>
            </a:br>
            <a:r>
              <a:rPr lang="de-DE" dirty="0"/>
              <a:t>                                          				</a:t>
            </a:r>
            <a:endParaRPr lang="en-GB" sz="2400" b="0" dirty="0"/>
          </a:p>
        </p:txBody>
      </p:sp>
      <p:sp>
        <p:nvSpPr>
          <p:cNvPr id="3" name="Textplatzhalter 2">
            <a:extLst>
              <a:ext uri="{FF2B5EF4-FFF2-40B4-BE49-F238E27FC236}">
                <a16:creationId xmlns:a16="http://schemas.microsoft.com/office/drawing/2014/main" id="{76FE7759-2D9C-4F55-90D1-353B2E688506}"/>
              </a:ext>
            </a:extLst>
          </p:cNvPr>
          <p:cNvSpPr>
            <a:spLocks noGrp="1"/>
          </p:cNvSpPr>
          <p:nvPr>
            <p:ph type="body" sz="quarter" idx="10"/>
          </p:nvPr>
        </p:nvSpPr>
        <p:spPr bwMode="gray">
          <a:xfrm>
            <a:off x="700722" y="2777918"/>
            <a:ext cx="7970837" cy="965649"/>
          </a:xfrm>
        </p:spPr>
        <p:txBody>
          <a:bodyPr/>
          <a:lstStyle/>
          <a:p>
            <a:r>
              <a:rPr lang="en-GB" dirty="0"/>
              <a:t>Global Forum on Human Settlements 2020 </a:t>
            </a:r>
          </a:p>
          <a:p>
            <a:r>
              <a:rPr lang="en-GB" dirty="0"/>
              <a:t>Thematic Forum 2A: Financing for Resilient Urban Infrastructure </a:t>
            </a:r>
          </a:p>
          <a:p>
            <a:r>
              <a:rPr lang="en-GB" dirty="0" err="1"/>
              <a:t>Dr.</a:t>
            </a:r>
            <a:r>
              <a:rPr lang="en-GB" dirty="0"/>
              <a:t> Alexander Fisher| 15 O</a:t>
            </a:r>
            <a:r>
              <a:rPr lang="en-US" altLang="zh-CN" dirty="0" err="1"/>
              <a:t>ct</a:t>
            </a:r>
            <a:r>
              <a:rPr lang="en-GB" dirty="0"/>
              <a:t> 2020 </a:t>
            </a:r>
          </a:p>
        </p:txBody>
      </p:sp>
    </p:spTree>
    <p:extLst>
      <p:ext uri="{BB962C8B-B14F-4D97-AF65-F5344CB8AC3E}">
        <p14:creationId xmlns:p14="http://schemas.microsoft.com/office/powerpoint/2010/main" val="3673035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5DFB-F9F5-4666-8158-199C2E6C990D}"/>
              </a:ext>
            </a:extLst>
          </p:cNvPr>
          <p:cNvSpPr>
            <a:spLocks noGrp="1"/>
          </p:cNvSpPr>
          <p:nvPr>
            <p:ph type="title"/>
          </p:nvPr>
        </p:nvSpPr>
        <p:spPr/>
        <p:txBody>
          <a:bodyPr/>
          <a:lstStyle/>
          <a:p>
            <a:r>
              <a:rPr lang="en-US" sz="1800" dirty="0"/>
              <a:t>1.8 Capacity Building for Green Finance</a:t>
            </a:r>
          </a:p>
        </p:txBody>
      </p:sp>
      <p:sp>
        <p:nvSpPr>
          <p:cNvPr id="4" name="Date Placeholder 3">
            <a:extLst>
              <a:ext uri="{FF2B5EF4-FFF2-40B4-BE49-F238E27FC236}">
                <a16:creationId xmlns:a16="http://schemas.microsoft.com/office/drawing/2014/main" id="{4BDA8DE1-09AB-4376-8A0F-BDCB3FB3F40A}"/>
              </a:ext>
            </a:extLst>
          </p:cNvPr>
          <p:cNvSpPr>
            <a:spLocks noGrp="1"/>
          </p:cNvSpPr>
          <p:nvPr>
            <p:ph type="dt" sz="half" idx="14"/>
          </p:nvPr>
        </p:nvSpPr>
        <p:spPr/>
        <p:txBody>
          <a:bodyPr/>
          <a:lstStyle/>
          <a:p>
            <a:fld id="{3005C7B1-3A73-4423-AD94-3FD7D9B0C29B}" type="datetime1">
              <a:rPr lang="en-US" smtClean="0"/>
              <a:t>10/15/2020</a:t>
            </a:fld>
            <a:endParaRPr lang="en-GB"/>
          </a:p>
        </p:txBody>
      </p:sp>
      <p:sp>
        <p:nvSpPr>
          <p:cNvPr id="5" name="Footer Placeholder 4">
            <a:extLst>
              <a:ext uri="{FF2B5EF4-FFF2-40B4-BE49-F238E27FC236}">
                <a16:creationId xmlns:a16="http://schemas.microsoft.com/office/drawing/2014/main" id="{F3FD1A3B-4C6D-4F79-9F61-9EAF9C0368D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3" name="Rectangle 2">
            <a:extLst>
              <a:ext uri="{FF2B5EF4-FFF2-40B4-BE49-F238E27FC236}">
                <a16:creationId xmlns:a16="http://schemas.microsoft.com/office/drawing/2014/main" id="{42726FC1-6C76-4C37-B6AF-89EAD4DEC48C}"/>
              </a:ext>
            </a:extLst>
          </p:cNvPr>
          <p:cNvSpPr/>
          <p:nvPr/>
        </p:nvSpPr>
        <p:spPr>
          <a:xfrm>
            <a:off x="449816" y="928159"/>
            <a:ext cx="6408184" cy="2977738"/>
          </a:xfrm>
          <a:prstGeom prst="rect">
            <a:avLst/>
          </a:prstGeom>
        </p:spPr>
        <p:txBody>
          <a:bodyPr wrap="square">
            <a:spAutoFit/>
          </a:bodyPr>
          <a:lstStyle/>
          <a:p>
            <a:pPr>
              <a:spcBef>
                <a:spcPts val="554"/>
              </a:spcBef>
              <a:buClr>
                <a:schemeClr val="tx2"/>
              </a:buClr>
              <a:buSzPct val="100000"/>
            </a:pPr>
            <a:r>
              <a:rPr lang="en-US" b="1" dirty="0">
                <a:solidFill>
                  <a:schemeClr val="tx2"/>
                </a:solidFill>
              </a:rPr>
              <a:t>Green Finance Leadership Program (GFLP).</a:t>
            </a:r>
          </a:p>
          <a:p>
            <a:pPr>
              <a:spcBef>
                <a:spcPts val="554"/>
              </a:spcBef>
              <a:buClr>
                <a:schemeClr val="tx2"/>
              </a:buClr>
              <a:buSzPct val="100000"/>
            </a:pPr>
            <a:r>
              <a:rPr lang="en-US" sz="1400" dirty="0">
                <a:solidFill>
                  <a:schemeClr val="tx2"/>
                </a:solidFill>
              </a:rPr>
              <a:t>Launched by Tsinghua University with the China Council for International Cooperation on Environment and Development (CCICED) and the IFC-supported Sustainable Banking Network (SBN) in 2018.</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Invite global experts and representatives to share their expertise and experience.</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As of September 2019, the GFLP has successfully held four events in China, Morocco, and Kazakhstan, with more than 600 participants from 60 countries and regions.</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In 2020, </a:t>
            </a:r>
            <a:r>
              <a:rPr lang="en-US" altLang="zh-CN" sz="1400" dirty="0">
                <a:solidFill>
                  <a:schemeClr val="tx2"/>
                </a:solidFill>
              </a:rPr>
              <a:t>first GFLP capacity building </a:t>
            </a:r>
            <a:r>
              <a:rPr lang="en-US" sz="1400" dirty="0">
                <a:solidFill>
                  <a:schemeClr val="tx2"/>
                </a:solidFill>
              </a:rPr>
              <a:t>webinar, on information disclosure, has attracted over 2,000 participants from all over the world. More are forthcoming in the second half of the year.</a:t>
            </a:r>
            <a:endParaRPr lang="en-GB" sz="1400" dirty="0">
              <a:solidFill>
                <a:schemeClr val="tx2"/>
              </a:solidFill>
            </a:endParaRPr>
          </a:p>
        </p:txBody>
      </p:sp>
    </p:spTree>
    <p:extLst>
      <p:ext uri="{BB962C8B-B14F-4D97-AF65-F5344CB8AC3E}">
        <p14:creationId xmlns:p14="http://schemas.microsoft.com/office/powerpoint/2010/main" val="24556136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C072A-CA12-4195-9A9B-14EC3675A465}"/>
              </a:ext>
            </a:extLst>
          </p:cNvPr>
          <p:cNvSpPr>
            <a:spLocks noGrp="1"/>
          </p:cNvSpPr>
          <p:nvPr>
            <p:ph type="title"/>
          </p:nvPr>
        </p:nvSpPr>
        <p:spPr>
          <a:xfrm>
            <a:off x="628650" y="722907"/>
            <a:ext cx="2620771" cy="3697685"/>
          </a:xfrm>
        </p:spPr>
        <p:txBody>
          <a:bodyPr vert="horz" lIns="91440" tIns="45720" rIns="91440" bIns="45720" rtlCol="0" anchor="ctr">
            <a:normAutofit/>
          </a:bodyPr>
          <a:lstStyle/>
          <a:p>
            <a:pPr algn="r" defTabSz="914400"/>
            <a:r>
              <a:rPr lang="en-US" altLang="zh-CN" sz="4400" kern="1200" dirty="0">
                <a:solidFill>
                  <a:schemeClr val="accent1"/>
                </a:solidFill>
                <a:latin typeface="+mj-lt"/>
                <a:ea typeface="+mj-ea"/>
                <a:cs typeface="+mj-cs"/>
              </a:rPr>
              <a:t>Agenda</a:t>
            </a:r>
            <a:endParaRPr lang="en-US" sz="4400" kern="1200" dirty="0">
              <a:solidFill>
                <a:schemeClr val="accent1"/>
              </a:solidFill>
              <a:latin typeface="+mj-lt"/>
              <a:ea typeface="+mj-ea"/>
              <a:cs typeface="+mj-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F3C6E65-1390-4472-A353-620831127679}"/>
              </a:ext>
            </a:extLst>
          </p:cNvPr>
          <p:cNvSpPr>
            <a:spLocks noGrp="1"/>
          </p:cNvSpPr>
          <p:nvPr>
            <p:ph type="body" sz="quarter" idx="13"/>
          </p:nvPr>
        </p:nvSpPr>
        <p:spPr>
          <a:xfrm>
            <a:off x="3732023" y="722907"/>
            <a:ext cx="4783327" cy="3697685"/>
          </a:xfrm>
        </p:spPr>
        <p:txBody>
          <a:bodyPr vert="horz" lIns="91440" tIns="45720" rIns="91440" bIns="45720" rtlCol="0" anchor="ctr">
            <a:normAutofit/>
          </a:bodyPr>
          <a:lstStyle/>
          <a:p>
            <a:pPr defTabSz="914400">
              <a:buFont typeface="Arial" panose="020B0604020202020204" pitchFamily="34" charset="0"/>
              <a:buChar char="•"/>
            </a:pPr>
            <a:r>
              <a:rPr lang="en-US" sz="1800" dirty="0"/>
              <a:t>Green Finance in China</a:t>
            </a:r>
          </a:p>
          <a:p>
            <a:pPr defTabSz="914400">
              <a:buFont typeface="Arial" panose="020B0604020202020204" pitchFamily="34" charset="0"/>
              <a:buChar char="•"/>
            </a:pPr>
            <a:r>
              <a:rPr lang="en-US" sz="1800" b="1" dirty="0"/>
              <a:t>Three Examples of Financing Urban Resilient Infrastructure in China:</a:t>
            </a:r>
          </a:p>
          <a:p>
            <a:pPr marL="414338" lvl="2" indent="-285750" defTabSz="914400">
              <a:buFontTx/>
              <a:buChar char="-"/>
            </a:pPr>
            <a:r>
              <a:rPr lang="en-US" sz="1600" b="1" dirty="0"/>
              <a:t>Sponge City Xiamen </a:t>
            </a:r>
          </a:p>
          <a:p>
            <a:pPr marL="414338" lvl="2" indent="-285750" defTabSz="914400">
              <a:buFontTx/>
              <a:buChar char="-"/>
            </a:pPr>
            <a:r>
              <a:rPr lang="en-US" sz="1600" b="1" dirty="0"/>
              <a:t>Wind Power in Hohhot </a:t>
            </a:r>
          </a:p>
          <a:p>
            <a:pPr marL="414338" lvl="2" indent="-285750" defTabSz="914400">
              <a:buFontTx/>
              <a:buChar char="-"/>
            </a:pPr>
            <a:r>
              <a:rPr lang="en-US" sz="1600" b="1" dirty="0"/>
              <a:t>PV in Qingyuan County</a:t>
            </a:r>
          </a:p>
          <a:p>
            <a:pPr marL="414338" lvl="2" indent="-285750" defTabSz="914400">
              <a:buFontTx/>
              <a:buChar char="-"/>
            </a:pPr>
            <a:endParaRPr lang="en-US" sz="1600" dirty="0"/>
          </a:p>
        </p:txBody>
      </p:sp>
      <p:sp>
        <p:nvSpPr>
          <p:cNvPr id="4" name="Date Placeholder 3">
            <a:extLst>
              <a:ext uri="{FF2B5EF4-FFF2-40B4-BE49-F238E27FC236}">
                <a16:creationId xmlns:a16="http://schemas.microsoft.com/office/drawing/2014/main" id="{5263E682-29BD-4CEA-9288-6455ECA8A9A1}"/>
              </a:ext>
            </a:extLst>
          </p:cNvPr>
          <p:cNvSpPr>
            <a:spLocks noGrp="1"/>
          </p:cNvSpPr>
          <p:nvPr>
            <p:ph type="dt" sz="half" idx="14"/>
          </p:nvPr>
        </p:nvSpPr>
        <p:spPr>
          <a:xfrm>
            <a:off x="628650" y="4525109"/>
            <a:ext cx="2057400" cy="273844"/>
          </a:xfrm>
        </p:spPr>
        <p:txBody>
          <a:bodyPr vert="horz" lIns="91440" tIns="45720" rIns="91440" bIns="45720" rtlCol="0" anchor="ctr">
            <a:normAutofit/>
          </a:bodyPr>
          <a:lstStyle/>
          <a:p>
            <a:pPr defTabSz="914400">
              <a:spcAft>
                <a:spcPts val="600"/>
              </a:spcAft>
            </a:pPr>
            <a:fld id="{D5114942-F6D5-4B62-B0A8-446FACF88BFD}" type="datetime1">
              <a:rPr lang="en-US" sz="800" smtClean="0">
                <a:solidFill>
                  <a:schemeClr val="tx1">
                    <a:alpha val="80000"/>
                  </a:schemeClr>
                </a:solidFill>
                <a:latin typeface="+mn-lt"/>
                <a:cs typeface="+mn-cs"/>
              </a:rPr>
              <a:t>10/15/2020</a:t>
            </a:fld>
            <a:endParaRPr lang="en-US" sz="800">
              <a:solidFill>
                <a:schemeClr val="tx1">
                  <a:alpha val="80000"/>
                </a:schemeClr>
              </a:solidFill>
              <a:latin typeface="+mn-lt"/>
              <a:cs typeface="+mn-cs"/>
            </a:endParaRPr>
          </a:p>
        </p:txBody>
      </p:sp>
      <p:sp>
        <p:nvSpPr>
          <p:cNvPr id="5" name="Footer Placeholder 4">
            <a:extLst>
              <a:ext uri="{FF2B5EF4-FFF2-40B4-BE49-F238E27FC236}">
                <a16:creationId xmlns:a16="http://schemas.microsoft.com/office/drawing/2014/main" id="{306A3B09-33D3-4D8C-B589-799EECD5ED0E}"/>
              </a:ext>
            </a:extLst>
          </p:cNvPr>
          <p:cNvSpPr>
            <a:spLocks noGrp="1"/>
          </p:cNvSpPr>
          <p:nvPr>
            <p:ph type="ftr" sz="quarter" idx="15"/>
          </p:nvPr>
        </p:nvSpPr>
        <p:spPr>
          <a:xfrm>
            <a:off x="3732023" y="4525109"/>
            <a:ext cx="4136630" cy="273844"/>
          </a:xfrm>
        </p:spPr>
        <p:txBody>
          <a:bodyPr vert="horz" lIns="91440" tIns="45720" rIns="91440" bIns="45720" rtlCol="0" anchor="ctr">
            <a:normAutofit fontScale="92500"/>
          </a:bodyPr>
          <a:lstStyle/>
          <a:p>
            <a:pPr defTabSz="914400">
              <a:spcAft>
                <a:spcPts val="600"/>
              </a:spcAft>
            </a:pPr>
            <a:r>
              <a:rPr lang="en-US" sz="800" kern="1200" dirty="0">
                <a:solidFill>
                  <a:schemeClr val="tx1">
                    <a:alpha val="80000"/>
                  </a:schemeClr>
                </a:solidFill>
                <a:latin typeface="+mn-lt"/>
                <a:ea typeface="+mn-ea"/>
                <a:cs typeface="+mn-cs"/>
              </a:rPr>
              <a:t>Thematic Forum 2A: Financing for Resilient Urban Infrastructure, Dr. Alexander Fisher</a:t>
            </a:r>
          </a:p>
        </p:txBody>
      </p:sp>
    </p:spTree>
    <p:extLst>
      <p:ext uri="{BB962C8B-B14F-4D97-AF65-F5344CB8AC3E}">
        <p14:creationId xmlns:p14="http://schemas.microsoft.com/office/powerpoint/2010/main" val="42247832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CD35327-1310-4516-8E5C-6E02E4267EB7}"/>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19EAC534-3050-4A31-8B75-A817FA1F3764}"/>
              </a:ext>
            </a:extLst>
          </p:cNvPr>
          <p:cNvSpPr>
            <a:spLocks noGrp="1"/>
          </p:cNvSpPr>
          <p:nvPr>
            <p:ph type="dt" sz="half" idx="11"/>
          </p:nvPr>
        </p:nvSpPr>
        <p:spPr/>
        <p:txBody>
          <a:bodyPr/>
          <a:lstStyle/>
          <a:p>
            <a:fld id="{401E3441-AC79-43C6-97CA-E5E4DD2BED86}" type="datetime1">
              <a:rPr lang="en-US" noProof="0" smtClean="0"/>
              <a:t>10/15/2020</a:t>
            </a:fld>
            <a:endParaRPr lang="de-DE" noProof="0"/>
          </a:p>
        </p:txBody>
      </p:sp>
      <p:sp>
        <p:nvSpPr>
          <p:cNvPr id="5" name="Content Placeholder 4">
            <a:extLst>
              <a:ext uri="{FF2B5EF4-FFF2-40B4-BE49-F238E27FC236}">
                <a16:creationId xmlns:a16="http://schemas.microsoft.com/office/drawing/2014/main" id="{02436960-307C-4116-BD50-5E17EF69CF0A}"/>
              </a:ext>
            </a:extLst>
          </p:cNvPr>
          <p:cNvSpPr>
            <a:spLocks noGrp="1"/>
          </p:cNvSpPr>
          <p:nvPr>
            <p:ph idx="1"/>
          </p:nvPr>
        </p:nvSpPr>
        <p:spPr>
          <a:xfrm>
            <a:off x="395753" y="890337"/>
            <a:ext cx="4502381" cy="3076611"/>
          </a:xfrm>
        </p:spPr>
        <p:txBody>
          <a:bodyPr/>
          <a:lstStyle/>
          <a:p>
            <a:pPr marL="214313" indent="-214313">
              <a:buFont typeface="Arial" panose="020B0604020202020204" pitchFamily="34" charset="0"/>
              <a:buChar char="•"/>
            </a:pPr>
            <a:r>
              <a:rPr lang="de-DE" sz="1400" dirty="0" err="1"/>
              <a:t>Located</a:t>
            </a:r>
            <a:r>
              <a:rPr lang="de-DE" sz="1400" dirty="0"/>
              <a:t> in </a:t>
            </a:r>
            <a:r>
              <a:rPr lang="de-DE" sz="1400" dirty="0" err="1"/>
              <a:t>southeast</a:t>
            </a:r>
            <a:r>
              <a:rPr lang="de-DE" sz="1400" dirty="0"/>
              <a:t> </a:t>
            </a:r>
            <a:r>
              <a:rPr lang="de-DE" sz="1400" dirty="0" err="1"/>
              <a:t>coastal</a:t>
            </a:r>
            <a:r>
              <a:rPr lang="de-DE" sz="1400" dirty="0"/>
              <a:t> </a:t>
            </a:r>
            <a:r>
              <a:rPr lang="de-DE" sz="1400" dirty="0" err="1"/>
              <a:t>areas</a:t>
            </a:r>
            <a:r>
              <a:rPr lang="de-DE" sz="1400" dirty="0"/>
              <a:t> </a:t>
            </a:r>
            <a:r>
              <a:rPr lang="de-DE" sz="1400" dirty="0" err="1"/>
              <a:t>of</a:t>
            </a:r>
            <a:r>
              <a:rPr lang="de-DE" sz="1400" dirty="0"/>
              <a:t> China, </a:t>
            </a:r>
            <a:r>
              <a:rPr lang="de-DE" sz="1400" dirty="0" err="1"/>
              <a:t>comprises</a:t>
            </a:r>
            <a:r>
              <a:rPr lang="de-DE" sz="1400" dirty="0"/>
              <a:t> a total </a:t>
            </a:r>
            <a:r>
              <a:rPr lang="de-DE" sz="1400" dirty="0" err="1"/>
              <a:t>area</a:t>
            </a:r>
            <a:r>
              <a:rPr lang="de-DE" sz="1400" dirty="0"/>
              <a:t> </a:t>
            </a:r>
            <a:r>
              <a:rPr lang="de-DE" sz="1400" dirty="0" err="1"/>
              <a:t>of</a:t>
            </a:r>
            <a:r>
              <a:rPr lang="de-DE" sz="1400" dirty="0"/>
              <a:t> 2089.39 km</a:t>
            </a:r>
            <a:r>
              <a:rPr lang="de-DE" sz="1400" baseline="30000" dirty="0"/>
              <a:t>2 </a:t>
            </a:r>
            <a:r>
              <a:rPr lang="de-DE" sz="1400" dirty="0" err="1"/>
              <a:t>including</a:t>
            </a:r>
            <a:r>
              <a:rPr lang="de-DE" sz="1400" baseline="30000" dirty="0"/>
              <a:t> </a:t>
            </a:r>
            <a:r>
              <a:rPr lang="de-DE" sz="1400" dirty="0" err="1"/>
              <a:t>the</a:t>
            </a:r>
            <a:r>
              <a:rPr lang="de-DE" sz="1400" dirty="0"/>
              <a:t> Island </a:t>
            </a:r>
            <a:r>
              <a:rPr lang="de-DE" sz="1400" dirty="0" err="1"/>
              <a:t>of</a:t>
            </a:r>
            <a:r>
              <a:rPr lang="de-DE" sz="1400" dirty="0"/>
              <a:t> </a:t>
            </a:r>
            <a:r>
              <a:rPr lang="de-DE" sz="1400" dirty="0" err="1"/>
              <a:t>Kulangsu</a:t>
            </a:r>
            <a:r>
              <a:rPr lang="de-DE" sz="1400" dirty="0"/>
              <a:t>, </a:t>
            </a:r>
            <a:r>
              <a:rPr lang="de-DE" sz="1400" dirty="0" err="1"/>
              <a:t>and</a:t>
            </a:r>
            <a:r>
              <a:rPr lang="de-DE" sz="1400" dirty="0"/>
              <a:t> </a:t>
            </a:r>
            <a:r>
              <a:rPr lang="de-DE" sz="1400" dirty="0" err="1"/>
              <a:t>inland</a:t>
            </a:r>
            <a:r>
              <a:rPr lang="de-DE" sz="1400" dirty="0"/>
              <a:t> </a:t>
            </a:r>
            <a:r>
              <a:rPr lang="de-DE" sz="1400" dirty="0" err="1"/>
              <a:t>coastal</a:t>
            </a:r>
            <a:r>
              <a:rPr lang="de-DE" sz="1400" dirty="0"/>
              <a:t> </a:t>
            </a:r>
            <a:r>
              <a:rPr lang="de-DE" sz="1400" dirty="0" err="1"/>
              <a:t>areas</a:t>
            </a:r>
            <a:r>
              <a:rPr lang="de-DE" sz="1400" dirty="0"/>
              <a:t>. </a:t>
            </a:r>
          </a:p>
          <a:p>
            <a:pPr marL="214313" indent="-214313">
              <a:buFont typeface="Arial" panose="020B0604020202020204" pitchFamily="34" charset="0"/>
              <a:buChar char="•"/>
            </a:pPr>
            <a:r>
              <a:rPr lang="de-DE" sz="1400" dirty="0"/>
              <a:t>Residential </a:t>
            </a:r>
            <a:r>
              <a:rPr lang="de-DE" sz="1400" dirty="0" err="1"/>
              <a:t>population</a:t>
            </a:r>
            <a:r>
              <a:rPr lang="de-DE" sz="1400" dirty="0"/>
              <a:t> </a:t>
            </a:r>
            <a:r>
              <a:rPr lang="en-US" sz="1400" dirty="0"/>
              <a:t>:</a:t>
            </a:r>
            <a:r>
              <a:rPr lang="de-DE" sz="1400" dirty="0"/>
              <a:t>4.29 </a:t>
            </a:r>
            <a:r>
              <a:rPr lang="de-DE" sz="1400" dirty="0" err="1"/>
              <a:t>million</a:t>
            </a:r>
            <a:r>
              <a:rPr lang="de-DE" sz="1400" dirty="0"/>
              <a:t> (2019) </a:t>
            </a:r>
            <a:r>
              <a:rPr lang="de-DE" sz="1400" dirty="0" err="1"/>
              <a:t>with</a:t>
            </a:r>
            <a:r>
              <a:rPr lang="de-DE" sz="1400" dirty="0"/>
              <a:t> an </a:t>
            </a:r>
            <a:r>
              <a:rPr lang="de-DE" sz="1400" dirty="0" err="1"/>
              <a:t>urbanization</a:t>
            </a:r>
            <a:r>
              <a:rPr lang="de-DE" sz="1400" dirty="0"/>
              <a:t> rate </a:t>
            </a:r>
            <a:r>
              <a:rPr lang="de-DE" sz="1400" dirty="0" err="1"/>
              <a:t>of</a:t>
            </a:r>
            <a:r>
              <a:rPr lang="de-DE" sz="1400" dirty="0"/>
              <a:t> 89.2%. </a:t>
            </a:r>
          </a:p>
          <a:p>
            <a:pPr marL="214313" indent="-214313">
              <a:buFont typeface="Arial" panose="020B0604020202020204" pitchFamily="34" charset="0"/>
              <a:buChar char="•"/>
            </a:pPr>
            <a:r>
              <a:rPr lang="de-DE" sz="1400" dirty="0"/>
              <a:t>Annual </a:t>
            </a:r>
            <a:r>
              <a:rPr lang="de-DE" sz="1400" dirty="0" err="1"/>
              <a:t>average</a:t>
            </a:r>
            <a:r>
              <a:rPr lang="de-DE" sz="1400" dirty="0"/>
              <a:t> </a:t>
            </a:r>
            <a:r>
              <a:rPr lang="de-DE" sz="1400" dirty="0" err="1"/>
              <a:t>rainfall</a:t>
            </a:r>
            <a:r>
              <a:rPr lang="de-DE" sz="1400" dirty="0"/>
              <a:t> in Xiamen </a:t>
            </a:r>
            <a:r>
              <a:rPr lang="de-DE" sz="1400" dirty="0" err="1"/>
              <a:t>is</a:t>
            </a:r>
            <a:r>
              <a:rPr lang="de-DE" sz="1400" dirty="0"/>
              <a:t> 1530 mm, </a:t>
            </a:r>
            <a:r>
              <a:rPr lang="de-DE" sz="1400" dirty="0" err="1"/>
              <a:t>over</a:t>
            </a:r>
            <a:r>
              <a:rPr lang="de-DE" sz="1400" dirty="0"/>
              <a:t> 80% </a:t>
            </a:r>
            <a:r>
              <a:rPr lang="de-DE" sz="1400" dirty="0" err="1"/>
              <a:t>of</a:t>
            </a:r>
            <a:r>
              <a:rPr lang="de-DE" sz="1400" dirty="0"/>
              <a:t> </a:t>
            </a:r>
            <a:r>
              <a:rPr lang="de-DE" sz="1400" dirty="0" err="1"/>
              <a:t>which</a:t>
            </a:r>
            <a:r>
              <a:rPr lang="de-DE" sz="1400" dirty="0"/>
              <a:t> falls </a:t>
            </a:r>
            <a:r>
              <a:rPr lang="de-DE" sz="1400" dirty="0" err="1"/>
              <a:t>between</a:t>
            </a:r>
            <a:r>
              <a:rPr lang="de-DE" sz="1400" dirty="0"/>
              <a:t> March </a:t>
            </a:r>
            <a:r>
              <a:rPr lang="de-DE" sz="1400" dirty="0" err="1"/>
              <a:t>and</a:t>
            </a:r>
            <a:r>
              <a:rPr lang="de-DE" sz="1400" dirty="0"/>
              <a:t> September.</a:t>
            </a:r>
          </a:p>
          <a:p>
            <a:pPr marL="214313" indent="-214313">
              <a:buFont typeface="Arial" panose="020B0604020202020204" pitchFamily="34" charset="0"/>
              <a:buChar char="•"/>
            </a:pPr>
            <a:r>
              <a:rPr lang="de-DE" sz="1400" b="1" dirty="0">
                <a:solidFill>
                  <a:srgbClr val="003399"/>
                </a:solidFill>
              </a:rPr>
              <a:t>Xiamen was </a:t>
            </a:r>
            <a:r>
              <a:rPr lang="de-DE" sz="1400" b="1" dirty="0" err="1">
                <a:solidFill>
                  <a:srgbClr val="003399"/>
                </a:solidFill>
              </a:rPr>
              <a:t>selected</a:t>
            </a:r>
            <a:r>
              <a:rPr lang="de-DE" sz="1400" b="1" dirty="0">
                <a:solidFill>
                  <a:srgbClr val="003399"/>
                </a:solidFill>
              </a:rPr>
              <a:t> in 2015 </a:t>
            </a:r>
            <a:r>
              <a:rPr lang="de-DE" sz="1400" b="1" dirty="0" err="1">
                <a:solidFill>
                  <a:srgbClr val="003399"/>
                </a:solidFill>
              </a:rPr>
              <a:t>as</a:t>
            </a:r>
            <a:r>
              <a:rPr lang="de-DE" sz="1400" b="1" dirty="0">
                <a:solidFill>
                  <a:srgbClr val="003399"/>
                </a:solidFill>
              </a:rPr>
              <a:t> </a:t>
            </a:r>
            <a:r>
              <a:rPr lang="de-DE" sz="1400" b="1" dirty="0" err="1">
                <a:solidFill>
                  <a:srgbClr val="003399"/>
                </a:solidFill>
              </a:rPr>
              <a:t>one</a:t>
            </a:r>
            <a:r>
              <a:rPr lang="de-DE" sz="1400" b="1" dirty="0">
                <a:solidFill>
                  <a:srgbClr val="003399"/>
                </a:solidFill>
              </a:rPr>
              <a:t> </a:t>
            </a:r>
            <a:r>
              <a:rPr lang="de-DE" sz="1400" b="1" dirty="0" err="1">
                <a:solidFill>
                  <a:srgbClr val="003399"/>
                </a:solidFill>
              </a:rPr>
              <a:t>of</a:t>
            </a:r>
            <a:r>
              <a:rPr lang="de-DE" sz="1400" b="1" dirty="0">
                <a:solidFill>
                  <a:srgbClr val="003399"/>
                </a:solidFill>
              </a:rPr>
              <a:t> </a:t>
            </a:r>
            <a:r>
              <a:rPr lang="de-DE" sz="1400" b="1" dirty="0" err="1">
                <a:solidFill>
                  <a:srgbClr val="003399"/>
                </a:solidFill>
              </a:rPr>
              <a:t>the</a:t>
            </a:r>
            <a:r>
              <a:rPr lang="de-DE" sz="1400" b="1" dirty="0">
                <a:solidFill>
                  <a:srgbClr val="003399"/>
                </a:solidFill>
              </a:rPr>
              <a:t> “</a:t>
            </a:r>
            <a:r>
              <a:rPr lang="de-DE" sz="1400" b="1" dirty="0" err="1">
                <a:solidFill>
                  <a:srgbClr val="003399"/>
                </a:solidFill>
              </a:rPr>
              <a:t>sponge</a:t>
            </a:r>
            <a:r>
              <a:rPr lang="de-DE" sz="1400" b="1" dirty="0">
                <a:solidFill>
                  <a:srgbClr val="003399"/>
                </a:solidFill>
              </a:rPr>
              <a:t> </a:t>
            </a:r>
            <a:r>
              <a:rPr lang="de-DE" sz="1400" b="1" dirty="0" err="1">
                <a:solidFill>
                  <a:srgbClr val="003399"/>
                </a:solidFill>
              </a:rPr>
              <a:t>cities</a:t>
            </a:r>
            <a:r>
              <a:rPr lang="de-DE" sz="1400" b="1" dirty="0">
                <a:solidFill>
                  <a:srgbClr val="003399"/>
                </a:solidFill>
              </a:rPr>
              <a:t>” </a:t>
            </a:r>
            <a:r>
              <a:rPr lang="de-DE" sz="1400" b="1" dirty="0" err="1">
                <a:solidFill>
                  <a:srgbClr val="003399"/>
                </a:solidFill>
              </a:rPr>
              <a:t>as</a:t>
            </a:r>
            <a:r>
              <a:rPr lang="de-DE" sz="1400" b="1" dirty="0">
                <a:solidFill>
                  <a:srgbClr val="003399"/>
                </a:solidFill>
              </a:rPr>
              <a:t> </a:t>
            </a:r>
            <a:r>
              <a:rPr lang="de-DE" sz="1400" b="1" dirty="0" err="1">
                <a:solidFill>
                  <a:srgbClr val="003399"/>
                </a:solidFill>
              </a:rPr>
              <a:t>pilot</a:t>
            </a:r>
            <a:r>
              <a:rPr lang="de-DE" sz="1400" b="1" dirty="0">
                <a:solidFill>
                  <a:srgbClr val="003399"/>
                </a:solidFill>
              </a:rPr>
              <a:t> </a:t>
            </a:r>
            <a:r>
              <a:rPr lang="de-DE" sz="1400" b="1" dirty="0" err="1">
                <a:solidFill>
                  <a:srgbClr val="003399"/>
                </a:solidFill>
              </a:rPr>
              <a:t>cities</a:t>
            </a:r>
            <a:r>
              <a:rPr lang="de-DE" sz="1400" b="1" dirty="0">
                <a:solidFill>
                  <a:srgbClr val="003399"/>
                </a:solidFill>
              </a:rPr>
              <a:t> </a:t>
            </a:r>
            <a:r>
              <a:rPr lang="de-DE" sz="1400" b="1" dirty="0" err="1">
                <a:solidFill>
                  <a:srgbClr val="003399"/>
                </a:solidFill>
              </a:rPr>
              <a:t>for</a:t>
            </a:r>
            <a:r>
              <a:rPr lang="de-DE" sz="1400" b="1" dirty="0">
                <a:solidFill>
                  <a:srgbClr val="003399"/>
                </a:solidFill>
              </a:rPr>
              <a:t> </a:t>
            </a:r>
            <a:r>
              <a:rPr lang="de-DE" sz="1400" b="1" dirty="0" err="1">
                <a:solidFill>
                  <a:srgbClr val="003399"/>
                </a:solidFill>
              </a:rPr>
              <a:t>environmentally</a:t>
            </a:r>
            <a:r>
              <a:rPr lang="de-DE" sz="1400" b="1" dirty="0">
                <a:solidFill>
                  <a:srgbClr val="003399"/>
                </a:solidFill>
              </a:rPr>
              <a:t> </a:t>
            </a:r>
            <a:r>
              <a:rPr lang="de-DE" sz="1400" b="1" dirty="0" err="1">
                <a:solidFill>
                  <a:srgbClr val="003399"/>
                </a:solidFill>
              </a:rPr>
              <a:t>sustainable</a:t>
            </a:r>
            <a:r>
              <a:rPr lang="de-DE" sz="1400" b="1" dirty="0">
                <a:solidFill>
                  <a:srgbClr val="003399"/>
                </a:solidFill>
              </a:rPr>
              <a:t> </a:t>
            </a:r>
            <a:r>
              <a:rPr lang="de-DE" sz="1400" b="1" dirty="0" err="1">
                <a:solidFill>
                  <a:srgbClr val="003399"/>
                </a:solidFill>
              </a:rPr>
              <a:t>flood</a:t>
            </a:r>
            <a:r>
              <a:rPr lang="de-DE" sz="1400" b="1" dirty="0">
                <a:solidFill>
                  <a:srgbClr val="003399"/>
                </a:solidFill>
              </a:rPr>
              <a:t> </a:t>
            </a:r>
            <a:r>
              <a:rPr lang="de-DE" sz="1400" b="1" dirty="0" err="1">
                <a:solidFill>
                  <a:srgbClr val="003399"/>
                </a:solidFill>
              </a:rPr>
              <a:t>control</a:t>
            </a:r>
            <a:r>
              <a:rPr lang="de-DE" sz="1400" b="1" dirty="0">
                <a:solidFill>
                  <a:srgbClr val="003399"/>
                </a:solidFill>
              </a:rPr>
              <a:t> </a:t>
            </a:r>
            <a:r>
              <a:rPr lang="de-DE" sz="1400" b="1" dirty="0" err="1">
                <a:solidFill>
                  <a:srgbClr val="003399"/>
                </a:solidFill>
              </a:rPr>
              <a:t>projects</a:t>
            </a:r>
            <a:r>
              <a:rPr lang="de-DE" sz="1400" b="1" dirty="0">
                <a:solidFill>
                  <a:srgbClr val="003399"/>
                </a:solidFill>
              </a:rPr>
              <a:t>. </a:t>
            </a:r>
            <a:endParaRPr lang="en-US" sz="1400" b="1" dirty="0">
              <a:solidFill>
                <a:srgbClr val="003399"/>
              </a:solidFill>
            </a:endParaRPr>
          </a:p>
        </p:txBody>
      </p:sp>
      <p:sp>
        <p:nvSpPr>
          <p:cNvPr id="8" name="Rectangle 7">
            <a:extLst>
              <a:ext uri="{FF2B5EF4-FFF2-40B4-BE49-F238E27FC236}">
                <a16:creationId xmlns:a16="http://schemas.microsoft.com/office/drawing/2014/main" id="{9A8AC352-BF17-42BD-8952-5BD61BAC7212}"/>
              </a:ext>
            </a:extLst>
          </p:cNvPr>
          <p:cNvSpPr/>
          <p:nvPr/>
        </p:nvSpPr>
        <p:spPr>
          <a:xfrm>
            <a:off x="493860" y="3799296"/>
            <a:ext cx="8309480" cy="854080"/>
          </a:xfrm>
          <a:prstGeom prst="rect">
            <a:avLst/>
          </a:prstGeom>
        </p:spPr>
        <p:txBody>
          <a:bodyPr wrap="square">
            <a:spAutoFit/>
          </a:bodyPr>
          <a:lstStyle/>
          <a:p>
            <a:r>
              <a:rPr lang="en-US" sz="825" dirty="0"/>
              <a:t>Source:</a:t>
            </a:r>
            <a:r>
              <a:rPr lang="zh-CN" altLang="en-US" sz="825" dirty="0"/>
              <a:t> </a:t>
            </a:r>
            <a:r>
              <a:rPr lang="en-US" altLang="zh-CN" sz="825" dirty="0"/>
              <a:t>Fujian Provincial Climate Center. Technical Report on the Research on the Characteristics of Precipitation Temporal and Spatial Changes in Xiamen City in the Past 60 Years, 2016, Xiamen: Xiamen Meteorological Bureau</a:t>
            </a:r>
          </a:p>
          <a:p>
            <a:r>
              <a:rPr lang="en-US" altLang="zh-CN" sz="825" dirty="0"/>
              <a:t>Lin X Y, Zhang S M, Chen D W, YUAN F C. Variability of Inter-annual and decadal sea level and its prediction along Fujian coastal area. Marine Forecasts, 2014, 031(05):63-68.</a:t>
            </a:r>
          </a:p>
          <a:p>
            <a:r>
              <a:rPr lang="en-US" altLang="zh-CN" sz="825" dirty="0"/>
              <a:t>Xiamen City Planning and Design Institute, Xiamen City Sponge City Special Plan, 2016, Xiamen: Xiamen Municipal Gardening Bureau.</a:t>
            </a:r>
          </a:p>
          <a:p>
            <a:endParaRPr lang="en-US" sz="825" dirty="0"/>
          </a:p>
        </p:txBody>
      </p:sp>
      <p:pic>
        <p:nvPicPr>
          <p:cNvPr id="9" name="Content Placeholder 5">
            <a:extLst>
              <a:ext uri="{FF2B5EF4-FFF2-40B4-BE49-F238E27FC236}">
                <a16:creationId xmlns:a16="http://schemas.microsoft.com/office/drawing/2014/main" id="{F1C39FCD-F395-4238-96A7-BA72FE8A06A9}"/>
              </a:ext>
            </a:extLst>
          </p:cNvPr>
          <p:cNvPicPr>
            <a:picLocks noChangeAspect="1"/>
          </p:cNvPicPr>
          <p:nvPr/>
        </p:nvPicPr>
        <p:blipFill>
          <a:blip r:embed="rId3"/>
          <a:stretch>
            <a:fillRect/>
          </a:stretch>
        </p:blipFill>
        <p:spPr bwMode="auto">
          <a:xfrm>
            <a:off x="4744420" y="535117"/>
            <a:ext cx="4111859" cy="3158824"/>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id="{D600DD43-9AC6-4934-B6C9-6952D2745018}"/>
              </a:ext>
            </a:extLst>
          </p:cNvPr>
          <p:cNvSpPr>
            <a:spLocks noGrp="1"/>
          </p:cNvSpPr>
          <p:nvPr>
            <p:ph type="title"/>
          </p:nvPr>
        </p:nvSpPr>
        <p:spPr>
          <a:xfrm>
            <a:off x="365757" y="66212"/>
            <a:ext cx="7172684" cy="540544"/>
          </a:xfrm>
        </p:spPr>
        <p:txBody>
          <a:bodyPr/>
          <a:lstStyle/>
          <a:p>
            <a:r>
              <a:rPr lang="en-US" dirty="0"/>
              <a:t>2.1 Sponge City Xiamen – Using PPP to promote resilience</a:t>
            </a:r>
          </a:p>
        </p:txBody>
      </p:sp>
    </p:spTree>
    <p:extLst>
      <p:ext uri="{BB962C8B-B14F-4D97-AF65-F5344CB8AC3E}">
        <p14:creationId xmlns:p14="http://schemas.microsoft.com/office/powerpoint/2010/main" val="12457972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1957B6D-0A94-4892-A41B-ABF1D4351433}"/>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2A2FB7FB-38D5-4E1F-ADDD-4920B28564F3}"/>
              </a:ext>
            </a:extLst>
          </p:cNvPr>
          <p:cNvSpPr>
            <a:spLocks noGrp="1"/>
          </p:cNvSpPr>
          <p:nvPr>
            <p:ph type="dt" sz="half" idx="11"/>
          </p:nvPr>
        </p:nvSpPr>
        <p:spPr/>
        <p:txBody>
          <a:bodyPr/>
          <a:lstStyle/>
          <a:p>
            <a:fld id="{EDB064FF-2702-4C45-941F-ABA354FA2B0E}" type="datetime1">
              <a:rPr lang="en-US" noProof="0" smtClean="0"/>
              <a:t>10/15/2020</a:t>
            </a:fld>
            <a:endParaRPr lang="de-DE" noProof="0"/>
          </a:p>
        </p:txBody>
      </p:sp>
      <p:pic>
        <p:nvPicPr>
          <p:cNvPr id="8" name="图片 1">
            <a:extLst>
              <a:ext uri="{FF2B5EF4-FFF2-40B4-BE49-F238E27FC236}">
                <a16:creationId xmlns:a16="http://schemas.microsoft.com/office/drawing/2014/main" id="{3EC4DDFE-D28A-4059-A527-F1EF7E4FFBC1}"/>
              </a:ext>
            </a:extLst>
          </p:cNvPr>
          <p:cNvPicPr>
            <a:picLocks noGrp="1"/>
          </p:cNvPicPr>
          <p:nvPr>
            <p:ph idx="1"/>
          </p:nvPr>
        </p:nvPicPr>
        <p:blipFill>
          <a:blip r:embed="rId3"/>
          <a:stretch>
            <a:fillRect/>
          </a:stretch>
        </p:blipFill>
        <p:spPr>
          <a:xfrm>
            <a:off x="1592756" y="1300208"/>
            <a:ext cx="5958489" cy="3385951"/>
          </a:xfrm>
          <a:prstGeom prst="rect">
            <a:avLst/>
          </a:prstGeom>
        </p:spPr>
      </p:pic>
      <p:sp>
        <p:nvSpPr>
          <p:cNvPr id="9" name="Rectangle 8">
            <a:extLst>
              <a:ext uri="{FF2B5EF4-FFF2-40B4-BE49-F238E27FC236}">
                <a16:creationId xmlns:a16="http://schemas.microsoft.com/office/drawing/2014/main" id="{74FFACE0-E1B5-4A54-858B-2B18B4E2B5F0}"/>
              </a:ext>
            </a:extLst>
          </p:cNvPr>
          <p:cNvSpPr/>
          <p:nvPr/>
        </p:nvSpPr>
        <p:spPr>
          <a:xfrm>
            <a:off x="2104394" y="728462"/>
            <a:ext cx="4326826" cy="369332"/>
          </a:xfrm>
          <a:prstGeom prst="rect">
            <a:avLst/>
          </a:prstGeom>
        </p:spPr>
        <p:txBody>
          <a:bodyPr wrap="none">
            <a:spAutoFit/>
          </a:bodyPr>
          <a:lstStyle/>
          <a:p>
            <a:pPr algn="ctr"/>
            <a:r>
              <a:rPr lang="de-DE" sz="1800" dirty="0" err="1">
                <a:latin typeface="Times New Roman" panose="02020603050405020304" pitchFamily="18" charset="0"/>
                <a:ea typeface="MS Mincho" panose="02020609040205080304" pitchFamily="49" charset="-128"/>
                <a:cs typeface="Arial" panose="020B0604020202020204" pitchFamily="34" charset="0"/>
              </a:rPr>
              <a:t>Construction</a:t>
            </a:r>
            <a:r>
              <a:rPr lang="de-DE" sz="1800" dirty="0">
                <a:latin typeface="Times New Roman" panose="02020603050405020304" pitchFamily="18" charset="0"/>
                <a:ea typeface="MS Mincho" panose="02020609040205080304" pitchFamily="49" charset="-128"/>
                <a:cs typeface="Arial" panose="020B0604020202020204" pitchFamily="34" charset="0"/>
              </a:rPr>
              <a:t> Path </a:t>
            </a:r>
            <a:r>
              <a:rPr lang="de-DE" sz="1800" dirty="0" err="1">
                <a:latin typeface="Times New Roman" panose="02020603050405020304" pitchFamily="18" charset="0"/>
                <a:ea typeface="MS Mincho" panose="02020609040205080304" pitchFamily="49" charset="-128"/>
                <a:cs typeface="Arial" panose="020B0604020202020204" pitchFamily="34" charset="0"/>
              </a:rPr>
              <a:t>of</a:t>
            </a:r>
            <a:r>
              <a:rPr lang="de-DE" sz="1800" dirty="0">
                <a:latin typeface="Times New Roman" panose="02020603050405020304" pitchFamily="18" charset="0"/>
                <a:ea typeface="MS Mincho" panose="02020609040205080304" pitchFamily="49" charset="-128"/>
                <a:cs typeface="Arial" panose="020B0604020202020204" pitchFamily="34" charset="0"/>
              </a:rPr>
              <a:t> </a:t>
            </a:r>
            <a:r>
              <a:rPr lang="de-DE" sz="1800" dirty="0" err="1">
                <a:latin typeface="Times New Roman" panose="02020603050405020304" pitchFamily="18" charset="0"/>
                <a:ea typeface="MS Mincho" panose="02020609040205080304" pitchFamily="49" charset="-128"/>
                <a:cs typeface="Arial" panose="020B0604020202020204" pitchFamily="34" charset="0"/>
              </a:rPr>
              <a:t>Sponge</a:t>
            </a:r>
            <a:r>
              <a:rPr lang="de-DE" sz="1800" dirty="0">
                <a:latin typeface="Times New Roman" panose="02020603050405020304" pitchFamily="18" charset="0"/>
                <a:ea typeface="MS Mincho" panose="02020609040205080304" pitchFamily="49" charset="-128"/>
                <a:cs typeface="Arial" panose="020B0604020202020204" pitchFamily="34" charset="0"/>
              </a:rPr>
              <a:t> City in Xiamen</a:t>
            </a:r>
            <a:endParaRPr lang="en-US" sz="1800" dirty="0">
              <a:latin typeface="Cambria" panose="02040503050406030204" pitchFamily="18" charset="0"/>
              <a:ea typeface="MS Mincho" panose="02020609040205080304" pitchFamily="49" charset="-128"/>
              <a:cs typeface="Arial" panose="020B0604020202020204" pitchFamily="34" charset="0"/>
            </a:endParaRPr>
          </a:p>
        </p:txBody>
      </p:sp>
      <p:sp>
        <p:nvSpPr>
          <p:cNvPr id="7" name="Title 6">
            <a:extLst>
              <a:ext uri="{FF2B5EF4-FFF2-40B4-BE49-F238E27FC236}">
                <a16:creationId xmlns:a16="http://schemas.microsoft.com/office/drawing/2014/main" id="{FE69D8D0-F729-4F3A-A280-C227772D7C12}"/>
              </a:ext>
            </a:extLst>
          </p:cNvPr>
          <p:cNvSpPr>
            <a:spLocks noGrp="1"/>
          </p:cNvSpPr>
          <p:nvPr>
            <p:ph type="title"/>
          </p:nvPr>
        </p:nvSpPr>
        <p:spPr>
          <a:xfrm>
            <a:off x="365757" y="66212"/>
            <a:ext cx="7172684" cy="540544"/>
          </a:xfrm>
        </p:spPr>
        <p:txBody>
          <a:bodyPr/>
          <a:lstStyle/>
          <a:p>
            <a:r>
              <a:rPr lang="en-US" dirty="0"/>
              <a:t>2.1 Sponge City Xiamen</a:t>
            </a:r>
          </a:p>
        </p:txBody>
      </p:sp>
    </p:spTree>
    <p:extLst>
      <p:ext uri="{BB962C8B-B14F-4D97-AF65-F5344CB8AC3E}">
        <p14:creationId xmlns:p14="http://schemas.microsoft.com/office/powerpoint/2010/main" val="11406347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0F90-9A14-45DE-98FE-3D6E686D625B}"/>
              </a:ext>
            </a:extLst>
          </p:cNvPr>
          <p:cNvSpPr>
            <a:spLocks noGrp="1"/>
          </p:cNvSpPr>
          <p:nvPr>
            <p:ph type="title"/>
          </p:nvPr>
        </p:nvSpPr>
        <p:spPr>
          <a:xfrm>
            <a:off x="684000" y="939723"/>
            <a:ext cx="7776000" cy="463446"/>
          </a:xfrm>
        </p:spPr>
        <p:txBody>
          <a:bodyPr/>
          <a:lstStyle/>
          <a:p>
            <a:pPr algn="ctr"/>
            <a:r>
              <a:rPr lang="de-DE" dirty="0"/>
              <a:t>Investment </a:t>
            </a:r>
            <a:r>
              <a:rPr lang="de-DE" dirty="0" err="1"/>
              <a:t>Estimation</a:t>
            </a:r>
            <a:r>
              <a:rPr lang="de-DE" dirty="0"/>
              <a:t> </a:t>
            </a:r>
            <a:r>
              <a:rPr lang="de-DE" dirty="0" err="1"/>
              <a:t>of</a:t>
            </a:r>
            <a:r>
              <a:rPr lang="de-DE" dirty="0"/>
              <a:t> </a:t>
            </a:r>
            <a:r>
              <a:rPr lang="de-DE" dirty="0" err="1"/>
              <a:t>Recent</a:t>
            </a:r>
            <a:r>
              <a:rPr lang="de-DE" dirty="0"/>
              <a:t> </a:t>
            </a:r>
            <a:r>
              <a:rPr lang="de-DE" dirty="0" err="1"/>
              <a:t>Construction</a:t>
            </a:r>
            <a:r>
              <a:rPr lang="de-DE" dirty="0"/>
              <a:t> </a:t>
            </a:r>
            <a:endParaRPr lang="en-US" dirty="0"/>
          </a:p>
        </p:txBody>
      </p:sp>
      <p:sp>
        <p:nvSpPr>
          <p:cNvPr id="3" name="Footer Placeholder 2">
            <a:extLst>
              <a:ext uri="{FF2B5EF4-FFF2-40B4-BE49-F238E27FC236}">
                <a16:creationId xmlns:a16="http://schemas.microsoft.com/office/drawing/2014/main" id="{162DF301-2827-4746-8E4F-D57FDB1406D8}"/>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85957D59-B165-4935-85E1-3C8B313C529D}"/>
              </a:ext>
            </a:extLst>
          </p:cNvPr>
          <p:cNvSpPr>
            <a:spLocks noGrp="1"/>
          </p:cNvSpPr>
          <p:nvPr>
            <p:ph type="dt" sz="half" idx="11"/>
          </p:nvPr>
        </p:nvSpPr>
        <p:spPr/>
        <p:txBody>
          <a:bodyPr/>
          <a:lstStyle/>
          <a:p>
            <a:fld id="{AE14D033-1FBC-4A17-9916-0D8ADBEAE9CF}" type="datetime1">
              <a:rPr lang="en-US" noProof="0" smtClean="0"/>
              <a:t>10/15/2020</a:t>
            </a:fld>
            <a:endParaRPr lang="de-DE" noProof="0"/>
          </a:p>
        </p:txBody>
      </p:sp>
      <p:graphicFrame>
        <p:nvGraphicFramePr>
          <p:cNvPr id="6" name="Content Placeholder 5">
            <a:extLst>
              <a:ext uri="{FF2B5EF4-FFF2-40B4-BE49-F238E27FC236}">
                <a16:creationId xmlns:a16="http://schemas.microsoft.com/office/drawing/2014/main" id="{E8DD670B-18FC-4BA0-A4F8-E2D8239457CF}"/>
              </a:ext>
            </a:extLst>
          </p:cNvPr>
          <p:cNvGraphicFramePr>
            <a:graphicFrameLocks noGrp="1"/>
          </p:cNvGraphicFramePr>
          <p:nvPr>
            <p:ph idx="1"/>
            <p:extLst>
              <p:ext uri="{D42A27DB-BD31-4B8C-83A1-F6EECF244321}">
                <p14:modId xmlns:p14="http://schemas.microsoft.com/office/powerpoint/2010/main" val="1512383833"/>
              </p:ext>
            </p:extLst>
          </p:nvPr>
        </p:nvGraphicFramePr>
        <p:xfrm>
          <a:off x="496032" y="1718672"/>
          <a:ext cx="7963968" cy="2485105"/>
        </p:xfrm>
        <a:graphic>
          <a:graphicData uri="http://schemas.openxmlformats.org/drawingml/2006/table">
            <a:tbl>
              <a:tblPr firstRow="1" firstCol="1" bandRow="1">
                <a:tableStyleId>{68D230F3-CF80-4859-8CE7-A43EE81993B5}</a:tableStyleId>
              </a:tblPr>
              <a:tblGrid>
                <a:gridCol w="1299720">
                  <a:extLst>
                    <a:ext uri="{9D8B030D-6E8A-4147-A177-3AD203B41FA5}">
                      <a16:colId xmlns:a16="http://schemas.microsoft.com/office/drawing/2014/main" val="3513499477"/>
                    </a:ext>
                  </a:extLst>
                </a:gridCol>
                <a:gridCol w="3738286">
                  <a:extLst>
                    <a:ext uri="{9D8B030D-6E8A-4147-A177-3AD203B41FA5}">
                      <a16:colId xmlns:a16="http://schemas.microsoft.com/office/drawing/2014/main" val="2676686860"/>
                    </a:ext>
                  </a:extLst>
                </a:gridCol>
                <a:gridCol w="2925962">
                  <a:extLst>
                    <a:ext uri="{9D8B030D-6E8A-4147-A177-3AD203B41FA5}">
                      <a16:colId xmlns:a16="http://schemas.microsoft.com/office/drawing/2014/main" val="1847979644"/>
                    </a:ext>
                  </a:extLst>
                </a:gridCol>
              </a:tblGrid>
              <a:tr h="355015">
                <a:tc>
                  <a:txBody>
                    <a:bodyPr/>
                    <a:lstStyle/>
                    <a:p>
                      <a:pPr algn="ctr">
                        <a:spcAft>
                          <a:spcPts val="0"/>
                        </a:spcAft>
                      </a:pPr>
                      <a:r>
                        <a:rPr lang="en-US" sz="1200" kern="100">
                          <a:effectLst/>
                        </a:rPr>
                        <a:t>Number</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dirty="0">
                          <a:effectLst/>
                        </a:rPr>
                        <a:t>Project</a:t>
                      </a:r>
                      <a:endParaRPr lang="en-US" sz="1200" kern="100" dirty="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Investment (100 million yuan)</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3223767765"/>
                  </a:ext>
                </a:extLst>
              </a:tr>
              <a:tr h="355015">
                <a:tc>
                  <a:txBody>
                    <a:bodyPr/>
                    <a:lstStyle/>
                    <a:p>
                      <a:pPr algn="ctr">
                        <a:spcAft>
                          <a:spcPts val="0"/>
                        </a:spcAft>
                      </a:pPr>
                      <a:r>
                        <a:rPr lang="en-US" sz="1200" kern="100">
                          <a:effectLst/>
                        </a:rPr>
                        <a:t>1</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dirty="0">
                          <a:effectLst/>
                        </a:rPr>
                        <a:t>Pollution prevention and control</a:t>
                      </a:r>
                      <a:endParaRPr lang="en-US" sz="1200" kern="100" dirty="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77.90</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29210734"/>
                  </a:ext>
                </a:extLst>
              </a:tr>
              <a:tr h="355015">
                <a:tc>
                  <a:txBody>
                    <a:bodyPr/>
                    <a:lstStyle/>
                    <a:p>
                      <a:pPr algn="ctr">
                        <a:spcAft>
                          <a:spcPts val="0"/>
                        </a:spcAft>
                      </a:pPr>
                      <a:r>
                        <a:rPr lang="en-US" sz="1200" kern="100" dirty="0">
                          <a:effectLst/>
                        </a:rPr>
                        <a:t>2</a:t>
                      </a:r>
                      <a:endParaRPr lang="en-US" sz="1200" kern="100" dirty="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Ecological water system</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28.75</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3083497244"/>
                  </a:ext>
                </a:extLst>
              </a:tr>
              <a:tr h="355015">
                <a:tc>
                  <a:txBody>
                    <a:bodyPr/>
                    <a:lstStyle/>
                    <a:p>
                      <a:pPr algn="ctr">
                        <a:spcAft>
                          <a:spcPts val="0"/>
                        </a:spcAft>
                      </a:pPr>
                      <a:r>
                        <a:rPr lang="en-US" sz="1200" kern="100">
                          <a:effectLst/>
                        </a:rPr>
                        <a:t>3</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Drainage and waterlogging prevention</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12.54</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920848257"/>
                  </a:ext>
                </a:extLst>
              </a:tr>
              <a:tr h="355015">
                <a:tc>
                  <a:txBody>
                    <a:bodyPr/>
                    <a:lstStyle/>
                    <a:p>
                      <a:pPr algn="ctr">
                        <a:spcAft>
                          <a:spcPts val="0"/>
                        </a:spcAft>
                      </a:pPr>
                      <a:r>
                        <a:rPr lang="en-US" sz="1200" kern="100">
                          <a:effectLst/>
                        </a:rPr>
                        <a:t>4</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Garden and green land</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14.91</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2938429697"/>
                  </a:ext>
                </a:extLst>
              </a:tr>
              <a:tr h="355015">
                <a:tc>
                  <a:txBody>
                    <a:bodyPr/>
                    <a:lstStyle/>
                    <a:p>
                      <a:pPr algn="ctr">
                        <a:spcAft>
                          <a:spcPts val="0"/>
                        </a:spcAft>
                      </a:pPr>
                      <a:r>
                        <a:rPr lang="en-US" sz="1200" kern="100">
                          <a:effectLst/>
                        </a:rPr>
                        <a:t>5</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Road and traffic</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98.55</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2956874495"/>
                  </a:ext>
                </a:extLst>
              </a:tr>
              <a:tr h="355015">
                <a:tc>
                  <a:txBody>
                    <a:bodyPr/>
                    <a:lstStyle/>
                    <a:p>
                      <a:pPr algn="ctr">
                        <a:spcAft>
                          <a:spcPts val="0"/>
                        </a:spcAft>
                      </a:pPr>
                      <a:r>
                        <a:rPr lang="en-US" sz="1200" kern="100" dirty="0">
                          <a:effectLst/>
                        </a:rPr>
                        <a:t>6</a:t>
                      </a:r>
                      <a:endParaRPr lang="en-US" sz="1200" kern="100" dirty="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a:effectLst/>
                        </a:rPr>
                        <a:t>Sponge community</a:t>
                      </a:r>
                      <a:endParaRPr lang="en-US" sz="1200" kern="10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tc>
                  <a:txBody>
                    <a:bodyPr/>
                    <a:lstStyle/>
                    <a:p>
                      <a:pPr algn="ctr">
                        <a:spcAft>
                          <a:spcPts val="0"/>
                        </a:spcAft>
                      </a:pPr>
                      <a:r>
                        <a:rPr lang="en-US" sz="1200" kern="100" dirty="0">
                          <a:effectLst/>
                        </a:rPr>
                        <a:t>67.25</a:t>
                      </a:r>
                      <a:endParaRPr lang="en-US" sz="1200" kern="100" dirty="0">
                        <a:effectLst/>
                        <a:latin typeface="Cambria" panose="02040503050406030204" pitchFamily="18" charset="0"/>
                        <a:ea typeface="MS Mincho" panose="02020609040205080304" pitchFamily="49" charset="-128"/>
                        <a:cs typeface="Arial" panose="020B0604020202020204" pitchFamily="34" charset="0"/>
                      </a:endParaRPr>
                    </a:p>
                  </a:txBody>
                  <a:tcPr marL="51435" marR="51435" marT="0" marB="0"/>
                </a:tc>
                <a:extLst>
                  <a:ext uri="{0D108BD9-81ED-4DB2-BD59-A6C34878D82A}">
                    <a16:rowId xmlns:a16="http://schemas.microsoft.com/office/drawing/2014/main" val="1550913254"/>
                  </a:ext>
                </a:extLst>
              </a:tr>
            </a:tbl>
          </a:graphicData>
        </a:graphic>
      </p:graphicFrame>
      <p:sp>
        <p:nvSpPr>
          <p:cNvPr id="7" name="Title 6">
            <a:extLst>
              <a:ext uri="{FF2B5EF4-FFF2-40B4-BE49-F238E27FC236}">
                <a16:creationId xmlns:a16="http://schemas.microsoft.com/office/drawing/2014/main" id="{10AA1460-DFBC-4A39-9134-984C45747E14}"/>
              </a:ext>
            </a:extLst>
          </p:cNvPr>
          <p:cNvSpPr txBox="1">
            <a:spLocks/>
          </p:cNvSpPr>
          <p:nvPr/>
        </p:nvSpPr>
        <p:spPr bwMode="gray">
          <a:xfrm>
            <a:off x="365757" y="66212"/>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2.1 Sponge City Xiamen – Financing Mechanism</a:t>
            </a:r>
          </a:p>
        </p:txBody>
      </p:sp>
    </p:spTree>
    <p:extLst>
      <p:ext uri="{BB962C8B-B14F-4D97-AF65-F5344CB8AC3E}">
        <p14:creationId xmlns:p14="http://schemas.microsoft.com/office/powerpoint/2010/main" val="22469446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7498-D94F-40EC-94AF-C61CE18389D4}"/>
              </a:ext>
            </a:extLst>
          </p:cNvPr>
          <p:cNvSpPr>
            <a:spLocks noGrp="1"/>
          </p:cNvSpPr>
          <p:nvPr>
            <p:ph type="title"/>
          </p:nvPr>
        </p:nvSpPr>
        <p:spPr>
          <a:xfrm>
            <a:off x="1677101" y="860050"/>
            <a:ext cx="7750844" cy="262043"/>
          </a:xfrm>
        </p:spPr>
        <p:txBody>
          <a:bodyPr/>
          <a:lstStyle/>
          <a:p>
            <a:br>
              <a:rPr lang="de-DE" sz="1350" dirty="0"/>
            </a:br>
            <a:br>
              <a:rPr lang="de-DE" sz="1350" dirty="0"/>
            </a:br>
            <a:br>
              <a:rPr lang="de-DE" sz="1350" dirty="0"/>
            </a:br>
            <a:br>
              <a:rPr lang="de-DE" sz="1350" dirty="0"/>
            </a:br>
            <a:r>
              <a:rPr lang="de-DE" sz="1350" dirty="0" err="1"/>
              <a:t>Schematic</a:t>
            </a:r>
            <a:r>
              <a:rPr lang="de-DE" sz="1350" dirty="0"/>
              <a:t> </a:t>
            </a:r>
            <a:r>
              <a:rPr lang="de-DE" sz="1350" dirty="0" err="1"/>
              <a:t>Diagram</a:t>
            </a:r>
            <a:r>
              <a:rPr lang="de-DE" sz="1350" dirty="0"/>
              <a:t> </a:t>
            </a:r>
            <a:r>
              <a:rPr lang="de-DE" sz="1350" dirty="0" err="1"/>
              <a:t>of</a:t>
            </a:r>
            <a:r>
              <a:rPr lang="de-DE" sz="1350" dirty="0"/>
              <a:t> PPP Mode </a:t>
            </a:r>
            <a:r>
              <a:rPr lang="de-DE" sz="1350" dirty="0" err="1"/>
              <a:t>of</a:t>
            </a:r>
            <a:r>
              <a:rPr lang="de-DE" sz="1350" dirty="0"/>
              <a:t> </a:t>
            </a:r>
            <a:r>
              <a:rPr lang="de-DE" sz="1350" dirty="0" err="1"/>
              <a:t>Sponge</a:t>
            </a:r>
            <a:r>
              <a:rPr lang="de-DE" sz="1350" dirty="0"/>
              <a:t> City </a:t>
            </a:r>
            <a:r>
              <a:rPr lang="de-DE" sz="1350" dirty="0" err="1"/>
              <a:t>Construction</a:t>
            </a:r>
            <a:r>
              <a:rPr lang="de-DE" sz="1350" dirty="0"/>
              <a:t> </a:t>
            </a:r>
            <a:endParaRPr lang="en-US" dirty="0"/>
          </a:p>
        </p:txBody>
      </p:sp>
      <p:sp>
        <p:nvSpPr>
          <p:cNvPr id="3" name="Footer Placeholder 2">
            <a:extLst>
              <a:ext uri="{FF2B5EF4-FFF2-40B4-BE49-F238E27FC236}">
                <a16:creationId xmlns:a16="http://schemas.microsoft.com/office/drawing/2014/main" id="{34F2FCE3-4FA0-46DE-89FA-72E2715AF6B0}"/>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D9B774F7-A3A4-4231-BE57-CCAB35F700CF}"/>
              </a:ext>
            </a:extLst>
          </p:cNvPr>
          <p:cNvSpPr>
            <a:spLocks noGrp="1"/>
          </p:cNvSpPr>
          <p:nvPr>
            <p:ph type="dt" sz="half" idx="11"/>
          </p:nvPr>
        </p:nvSpPr>
        <p:spPr/>
        <p:txBody>
          <a:bodyPr/>
          <a:lstStyle/>
          <a:p>
            <a:fld id="{6D81AE6B-2BA0-492A-9EAF-20C505C69AE4}" type="datetime1">
              <a:rPr lang="en-US" noProof="0" smtClean="0"/>
              <a:t>10/15/2020</a:t>
            </a:fld>
            <a:endParaRPr lang="de-DE" noProof="0"/>
          </a:p>
        </p:txBody>
      </p:sp>
      <p:pic>
        <p:nvPicPr>
          <p:cNvPr id="6" name="图片 60">
            <a:extLst>
              <a:ext uri="{FF2B5EF4-FFF2-40B4-BE49-F238E27FC236}">
                <a16:creationId xmlns:a16="http://schemas.microsoft.com/office/drawing/2014/main" id="{D677FE25-20BF-4956-A768-7A6305108035}"/>
              </a:ext>
            </a:extLst>
          </p:cNvPr>
          <p:cNvPicPr>
            <a:picLocks noGrp="1"/>
          </p:cNvPicPr>
          <p:nvPr>
            <p:ph idx="1"/>
          </p:nvPr>
        </p:nvPicPr>
        <p:blipFill>
          <a:blip r:embed="rId3"/>
          <a:stretch>
            <a:fillRect/>
          </a:stretch>
        </p:blipFill>
        <p:spPr>
          <a:xfrm>
            <a:off x="1246472" y="1122092"/>
            <a:ext cx="6220428" cy="3550995"/>
          </a:xfrm>
          <a:prstGeom prst="rect">
            <a:avLst/>
          </a:prstGeom>
        </p:spPr>
      </p:pic>
      <p:sp>
        <p:nvSpPr>
          <p:cNvPr id="7" name="Title 6">
            <a:extLst>
              <a:ext uri="{FF2B5EF4-FFF2-40B4-BE49-F238E27FC236}">
                <a16:creationId xmlns:a16="http://schemas.microsoft.com/office/drawing/2014/main" id="{16F91127-BE8E-4E1C-BF3E-97AC893EC393}"/>
              </a:ext>
            </a:extLst>
          </p:cNvPr>
          <p:cNvSpPr txBox="1">
            <a:spLocks/>
          </p:cNvSpPr>
          <p:nvPr/>
        </p:nvSpPr>
        <p:spPr bwMode="gray">
          <a:xfrm>
            <a:off x="365757" y="66212"/>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2.1 Sponge City Xiamen – Financing Mechanism</a:t>
            </a:r>
          </a:p>
        </p:txBody>
      </p:sp>
    </p:spTree>
    <p:extLst>
      <p:ext uri="{BB962C8B-B14F-4D97-AF65-F5344CB8AC3E}">
        <p14:creationId xmlns:p14="http://schemas.microsoft.com/office/powerpoint/2010/main" val="39779398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D61ED2F-4CB5-4762-85DB-CD6163CDF756}"/>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6EEC5C34-6D53-4E27-9C1E-2B64D2654630}"/>
              </a:ext>
            </a:extLst>
          </p:cNvPr>
          <p:cNvSpPr>
            <a:spLocks noGrp="1"/>
          </p:cNvSpPr>
          <p:nvPr>
            <p:ph type="dt" sz="half" idx="11"/>
          </p:nvPr>
        </p:nvSpPr>
        <p:spPr/>
        <p:txBody>
          <a:bodyPr/>
          <a:lstStyle/>
          <a:p>
            <a:fld id="{5E528641-F2EF-4E06-B8BD-E9CD33927068}" type="datetime1">
              <a:rPr lang="en-US" noProof="0" smtClean="0"/>
              <a:t>10/15/2020</a:t>
            </a:fld>
            <a:endParaRPr lang="de-DE" noProof="0"/>
          </a:p>
        </p:txBody>
      </p:sp>
      <p:pic>
        <p:nvPicPr>
          <p:cNvPr id="6" name="Picture 5">
            <a:extLst>
              <a:ext uri="{FF2B5EF4-FFF2-40B4-BE49-F238E27FC236}">
                <a16:creationId xmlns:a16="http://schemas.microsoft.com/office/drawing/2014/main" id="{945ED685-DD07-4DDE-8DCC-13AB9A7384A0}"/>
              </a:ext>
            </a:extLst>
          </p:cNvPr>
          <p:cNvPicPr>
            <a:picLocks noChangeAspect="1"/>
          </p:cNvPicPr>
          <p:nvPr/>
        </p:nvPicPr>
        <p:blipFill>
          <a:blip r:embed="rId2"/>
          <a:stretch>
            <a:fillRect/>
          </a:stretch>
        </p:blipFill>
        <p:spPr>
          <a:xfrm>
            <a:off x="491936" y="812403"/>
            <a:ext cx="4524394" cy="2147844"/>
          </a:xfrm>
          <a:prstGeom prst="rect">
            <a:avLst/>
          </a:prstGeom>
        </p:spPr>
      </p:pic>
      <p:pic>
        <p:nvPicPr>
          <p:cNvPr id="10" name="Picture 9">
            <a:extLst>
              <a:ext uri="{FF2B5EF4-FFF2-40B4-BE49-F238E27FC236}">
                <a16:creationId xmlns:a16="http://schemas.microsoft.com/office/drawing/2014/main" id="{7F8EF58C-69BE-4A28-ADA0-D9572411E772}"/>
              </a:ext>
            </a:extLst>
          </p:cNvPr>
          <p:cNvPicPr>
            <a:picLocks noChangeAspect="1"/>
          </p:cNvPicPr>
          <p:nvPr/>
        </p:nvPicPr>
        <p:blipFill>
          <a:blip r:embed="rId3"/>
          <a:stretch>
            <a:fillRect/>
          </a:stretch>
        </p:blipFill>
        <p:spPr>
          <a:xfrm>
            <a:off x="5016329" y="2194965"/>
            <a:ext cx="4000500" cy="2664619"/>
          </a:xfrm>
          <a:prstGeom prst="rect">
            <a:avLst/>
          </a:prstGeom>
        </p:spPr>
      </p:pic>
      <p:sp>
        <p:nvSpPr>
          <p:cNvPr id="11" name="TextBox 10">
            <a:extLst>
              <a:ext uri="{FF2B5EF4-FFF2-40B4-BE49-F238E27FC236}">
                <a16:creationId xmlns:a16="http://schemas.microsoft.com/office/drawing/2014/main" id="{65B90A1B-5097-4E0C-8986-64FDC2ED3A1A}"/>
              </a:ext>
            </a:extLst>
          </p:cNvPr>
          <p:cNvSpPr txBox="1"/>
          <p:nvPr/>
        </p:nvSpPr>
        <p:spPr>
          <a:xfrm>
            <a:off x="3800475" y="4620668"/>
            <a:ext cx="1543050" cy="300082"/>
          </a:xfrm>
          <a:prstGeom prst="rect">
            <a:avLst/>
          </a:prstGeom>
          <a:noFill/>
        </p:spPr>
        <p:txBody>
          <a:bodyPr wrap="square" rtlCol="0">
            <a:spAutoFit/>
          </a:bodyPr>
          <a:lstStyle/>
          <a:p>
            <a:r>
              <a:rPr lang="en-US" dirty="0">
                <a:solidFill>
                  <a:schemeClr val="tx2"/>
                </a:solidFill>
              </a:rPr>
              <a:t>Source: ADB</a:t>
            </a:r>
          </a:p>
        </p:txBody>
      </p:sp>
      <p:sp>
        <p:nvSpPr>
          <p:cNvPr id="8" name="Title 6">
            <a:extLst>
              <a:ext uri="{FF2B5EF4-FFF2-40B4-BE49-F238E27FC236}">
                <a16:creationId xmlns:a16="http://schemas.microsoft.com/office/drawing/2014/main" id="{2E5C19F1-A0CC-4962-B097-58AC6BBCF504}"/>
              </a:ext>
            </a:extLst>
          </p:cNvPr>
          <p:cNvSpPr txBox="1">
            <a:spLocks/>
          </p:cNvSpPr>
          <p:nvPr/>
        </p:nvSpPr>
        <p:spPr bwMode="gray">
          <a:xfrm>
            <a:off x="396878" y="71396"/>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2.2 Wind Power in Hohhot </a:t>
            </a:r>
          </a:p>
        </p:txBody>
      </p:sp>
    </p:spTree>
    <p:extLst>
      <p:ext uri="{BB962C8B-B14F-4D97-AF65-F5344CB8AC3E}">
        <p14:creationId xmlns:p14="http://schemas.microsoft.com/office/powerpoint/2010/main" val="20866403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84B817-4D00-43D3-947A-01C3467E2625}"/>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777CDC3F-C118-4514-B209-21C21E5EEEA5}"/>
              </a:ext>
            </a:extLst>
          </p:cNvPr>
          <p:cNvSpPr>
            <a:spLocks noGrp="1"/>
          </p:cNvSpPr>
          <p:nvPr>
            <p:ph type="dt" sz="half" idx="11"/>
          </p:nvPr>
        </p:nvSpPr>
        <p:spPr/>
        <p:txBody>
          <a:bodyPr/>
          <a:lstStyle/>
          <a:p>
            <a:fld id="{A59E9D1B-9132-443F-8FAE-050685565198}" type="datetime1">
              <a:rPr lang="en-US" noProof="0" smtClean="0"/>
              <a:t>10/15/2020</a:t>
            </a:fld>
            <a:endParaRPr lang="de-DE" noProof="0"/>
          </a:p>
        </p:txBody>
      </p:sp>
      <p:sp>
        <p:nvSpPr>
          <p:cNvPr id="5" name="Content Placeholder 4">
            <a:extLst>
              <a:ext uri="{FF2B5EF4-FFF2-40B4-BE49-F238E27FC236}">
                <a16:creationId xmlns:a16="http://schemas.microsoft.com/office/drawing/2014/main" id="{DD47F528-811C-46EC-83A6-8503F806DACA}"/>
              </a:ext>
            </a:extLst>
          </p:cNvPr>
          <p:cNvSpPr>
            <a:spLocks noGrp="1"/>
          </p:cNvSpPr>
          <p:nvPr>
            <p:ph idx="1"/>
          </p:nvPr>
        </p:nvSpPr>
        <p:spPr>
          <a:xfrm>
            <a:off x="684000" y="1189653"/>
            <a:ext cx="7776000" cy="3508347"/>
          </a:xfrm>
        </p:spPr>
        <p:txBody>
          <a:bodyPr/>
          <a:lstStyle/>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The region has </a:t>
            </a:r>
            <a:r>
              <a:rPr lang="en-US" sz="1400" b="1" dirty="0">
                <a:solidFill>
                  <a:schemeClr val="tx2"/>
                </a:solidFill>
              </a:rPr>
              <a:t>18 GW </a:t>
            </a:r>
            <a:r>
              <a:rPr lang="en-US" sz="1400" dirty="0">
                <a:solidFill>
                  <a:schemeClr val="tx2"/>
                </a:solidFill>
              </a:rPr>
              <a:t>of installed wind capacity, </a:t>
            </a:r>
            <a:r>
              <a:rPr lang="en-US" sz="1400" b="1" dirty="0">
                <a:solidFill>
                  <a:schemeClr val="tx2"/>
                </a:solidFill>
              </a:rPr>
              <a:t>25%</a:t>
            </a:r>
            <a:r>
              <a:rPr lang="en-US" sz="1400" dirty="0">
                <a:solidFill>
                  <a:schemeClr val="tx2"/>
                </a:solidFill>
              </a:rPr>
              <a:t> of the national total, but struggles to make use of the resource, with curtailing rates of </a:t>
            </a:r>
            <a:r>
              <a:rPr lang="en-US" sz="1400" b="1" dirty="0">
                <a:solidFill>
                  <a:schemeClr val="tx2"/>
                </a:solidFill>
              </a:rPr>
              <a:t>more than 45%</a:t>
            </a:r>
            <a:r>
              <a:rPr lang="en-US" sz="1400" dirty="0">
                <a:solidFill>
                  <a:schemeClr val="tx2"/>
                </a:solidFill>
              </a:rPr>
              <a:t>. </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Replacing coal with wind energy to heat homes will reduce the thick, toxic smog that often fills Hohhot’s cold air, and bring an end to the associated health problems for the city’s residents. With national goals to meet 15% of the country’s total energy demand with renewables by 2020, this sort of initiative will need to be supported and scaled to a greater extent. </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An outstanding feature of the initiative and driver of its success is a new kind of three-party business model, </a:t>
            </a:r>
            <a:r>
              <a:rPr lang="en-US" sz="1400" b="1" dirty="0">
                <a:solidFill>
                  <a:schemeClr val="tx2"/>
                </a:solidFill>
              </a:rPr>
              <a:t>creating more advantageous business circumstances for the wind farm, the grid, and the heating company. </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ADB provided a </a:t>
            </a:r>
            <a:r>
              <a:rPr lang="en-US" sz="1400" b="1" dirty="0">
                <a:solidFill>
                  <a:schemeClr val="tx2"/>
                </a:solidFill>
              </a:rPr>
              <a:t>$150 million loan</a:t>
            </a:r>
            <a:r>
              <a:rPr lang="en-US" sz="1400" dirty="0">
                <a:solidFill>
                  <a:schemeClr val="tx2"/>
                </a:solidFill>
              </a:rPr>
              <a:t>.</a:t>
            </a:r>
          </a:p>
        </p:txBody>
      </p:sp>
      <p:sp>
        <p:nvSpPr>
          <p:cNvPr id="7" name="Title 6">
            <a:extLst>
              <a:ext uri="{FF2B5EF4-FFF2-40B4-BE49-F238E27FC236}">
                <a16:creationId xmlns:a16="http://schemas.microsoft.com/office/drawing/2014/main" id="{B712F0F6-C7A9-430A-8DF5-1C6270781AAB}"/>
              </a:ext>
            </a:extLst>
          </p:cNvPr>
          <p:cNvSpPr txBox="1">
            <a:spLocks/>
          </p:cNvSpPr>
          <p:nvPr/>
        </p:nvSpPr>
        <p:spPr bwMode="gray">
          <a:xfrm>
            <a:off x="396878" y="71396"/>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2.2 Wind Power in Hohhot </a:t>
            </a:r>
          </a:p>
        </p:txBody>
      </p:sp>
    </p:spTree>
    <p:extLst>
      <p:ext uri="{BB962C8B-B14F-4D97-AF65-F5344CB8AC3E}">
        <p14:creationId xmlns:p14="http://schemas.microsoft.com/office/powerpoint/2010/main" val="37661379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7C297A-59DF-4D13-A7A9-F4ACE2A03CDE}"/>
              </a:ext>
            </a:extLst>
          </p:cNvPr>
          <p:cNvSpPr>
            <a:spLocks noGrp="1"/>
          </p:cNvSpPr>
          <p:nvPr>
            <p:ph type="ftr" sz="quarter" idx="10"/>
          </p:nvPr>
        </p:nvSpPr>
        <p:spPr/>
        <p:txBody>
          <a:bodyPr/>
          <a:lstStyle/>
          <a:p>
            <a:r>
              <a:rPr lang="en-US" noProof="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9566ED04-C116-412B-BEB3-596BDA31F9A9}"/>
              </a:ext>
            </a:extLst>
          </p:cNvPr>
          <p:cNvSpPr>
            <a:spLocks noGrp="1"/>
          </p:cNvSpPr>
          <p:nvPr>
            <p:ph type="dt" sz="half" idx="11"/>
          </p:nvPr>
        </p:nvSpPr>
        <p:spPr/>
        <p:txBody>
          <a:bodyPr/>
          <a:lstStyle/>
          <a:p>
            <a:fld id="{CAB253DF-4F9B-448A-BB9E-A8A696DF6A5F}" type="datetime1">
              <a:rPr lang="en-US" noProof="0" smtClean="0"/>
              <a:t>10/15/2020</a:t>
            </a:fld>
            <a:endParaRPr lang="de-DE" noProof="0"/>
          </a:p>
        </p:txBody>
      </p:sp>
      <p:sp>
        <p:nvSpPr>
          <p:cNvPr id="5" name="Content Placeholder 4">
            <a:extLst>
              <a:ext uri="{FF2B5EF4-FFF2-40B4-BE49-F238E27FC236}">
                <a16:creationId xmlns:a16="http://schemas.microsoft.com/office/drawing/2014/main" id="{B638CF99-8FBC-49D9-8B06-A97CCB4C4A11}"/>
              </a:ext>
            </a:extLst>
          </p:cNvPr>
          <p:cNvSpPr>
            <a:spLocks noGrp="1"/>
          </p:cNvSpPr>
          <p:nvPr>
            <p:ph idx="1"/>
          </p:nvPr>
        </p:nvSpPr>
        <p:spPr>
          <a:xfrm>
            <a:off x="676865" y="1140750"/>
            <a:ext cx="4063577" cy="2862000"/>
          </a:xfrm>
        </p:spPr>
        <p:txBody>
          <a:bodyPr/>
          <a:lstStyle/>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Under a new pilot scheme, the city is using the region’s massive wind resources, which blow the hardest in winter, to power </a:t>
            </a:r>
            <a:r>
              <a:rPr lang="en-US" sz="1400" b="1" dirty="0">
                <a:solidFill>
                  <a:schemeClr val="tx2"/>
                </a:solidFill>
              </a:rPr>
              <a:t>two new 25 MW electric boilers</a:t>
            </a:r>
            <a:r>
              <a:rPr lang="en-US" sz="1400" dirty="0">
                <a:solidFill>
                  <a:schemeClr val="tx2"/>
                </a:solidFill>
              </a:rPr>
              <a:t>. The new boilers are feeding into an expanded district heating network, which covers </a:t>
            </a:r>
            <a:r>
              <a:rPr lang="en-US" sz="1400" b="1" dirty="0">
                <a:solidFill>
                  <a:schemeClr val="tx2"/>
                </a:solidFill>
              </a:rPr>
              <a:t>approximately two-thirds of the city</a:t>
            </a:r>
            <a:r>
              <a:rPr lang="en-US" sz="1400" dirty="0">
                <a:solidFill>
                  <a:schemeClr val="tx2"/>
                </a:solidFill>
              </a:rPr>
              <a:t>.</a:t>
            </a:r>
          </a:p>
        </p:txBody>
      </p:sp>
      <p:pic>
        <p:nvPicPr>
          <p:cNvPr id="7" name="Picture 6">
            <a:extLst>
              <a:ext uri="{FF2B5EF4-FFF2-40B4-BE49-F238E27FC236}">
                <a16:creationId xmlns:a16="http://schemas.microsoft.com/office/drawing/2014/main" id="{C0E1AFFA-6519-4FDD-A601-A10DEA703062}"/>
              </a:ext>
            </a:extLst>
          </p:cNvPr>
          <p:cNvPicPr>
            <a:picLocks noChangeAspect="1"/>
          </p:cNvPicPr>
          <p:nvPr/>
        </p:nvPicPr>
        <p:blipFill>
          <a:blip r:embed="rId2"/>
          <a:stretch>
            <a:fillRect/>
          </a:stretch>
        </p:blipFill>
        <p:spPr>
          <a:xfrm flipH="1">
            <a:off x="5001066" y="1977529"/>
            <a:ext cx="2862775" cy="2550066"/>
          </a:xfrm>
          <a:prstGeom prst="rect">
            <a:avLst/>
          </a:prstGeom>
        </p:spPr>
      </p:pic>
      <p:sp>
        <p:nvSpPr>
          <p:cNvPr id="8" name="Title 6">
            <a:extLst>
              <a:ext uri="{FF2B5EF4-FFF2-40B4-BE49-F238E27FC236}">
                <a16:creationId xmlns:a16="http://schemas.microsoft.com/office/drawing/2014/main" id="{91D66D4F-3EB5-42FE-8040-F846936647C8}"/>
              </a:ext>
            </a:extLst>
          </p:cNvPr>
          <p:cNvSpPr txBox="1">
            <a:spLocks/>
          </p:cNvSpPr>
          <p:nvPr/>
        </p:nvSpPr>
        <p:spPr bwMode="gray">
          <a:xfrm>
            <a:off x="396878" y="71396"/>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2.2 Wind Power in Hohhot </a:t>
            </a:r>
          </a:p>
        </p:txBody>
      </p:sp>
    </p:spTree>
    <p:extLst>
      <p:ext uri="{BB962C8B-B14F-4D97-AF65-F5344CB8AC3E}">
        <p14:creationId xmlns:p14="http://schemas.microsoft.com/office/powerpoint/2010/main" val="1701952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D92613-1689-4EA8-B919-74A1BB58686B}"/>
              </a:ext>
            </a:extLst>
          </p:cNvPr>
          <p:cNvSpPr>
            <a:spLocks noGrp="1"/>
          </p:cNvSpPr>
          <p:nvPr>
            <p:ph type="ftr" sz="quarter" idx="10"/>
          </p:nvPr>
        </p:nvSpPr>
        <p:spPr/>
        <p:txBody>
          <a:bodyPr/>
          <a:lstStyle/>
          <a:p>
            <a:r>
              <a:rPr lang="en-US" noProof="0" dirty="0"/>
              <a:t>Thematic Forum 2A: Financing for Resilient Urban Infrastructure, Dr. Alexander Fisher</a:t>
            </a:r>
            <a:endParaRPr lang="de-DE" noProof="0" dirty="0"/>
          </a:p>
        </p:txBody>
      </p:sp>
      <p:sp>
        <p:nvSpPr>
          <p:cNvPr id="4" name="Date Placeholder 3">
            <a:extLst>
              <a:ext uri="{FF2B5EF4-FFF2-40B4-BE49-F238E27FC236}">
                <a16:creationId xmlns:a16="http://schemas.microsoft.com/office/drawing/2014/main" id="{A387261C-262D-4F64-BCB2-ACF499F94C3F}"/>
              </a:ext>
            </a:extLst>
          </p:cNvPr>
          <p:cNvSpPr>
            <a:spLocks noGrp="1"/>
          </p:cNvSpPr>
          <p:nvPr>
            <p:ph type="dt" sz="half" idx="11"/>
          </p:nvPr>
        </p:nvSpPr>
        <p:spPr/>
        <p:txBody>
          <a:bodyPr/>
          <a:lstStyle/>
          <a:p>
            <a:fld id="{C6B59E0C-314A-4E97-846A-D79F1C466D62}" type="datetime1">
              <a:rPr lang="en-US" noProof="0" smtClean="0"/>
              <a:t>10/15/2020</a:t>
            </a:fld>
            <a:endParaRPr lang="de-DE" noProof="0"/>
          </a:p>
        </p:txBody>
      </p:sp>
      <p:sp>
        <p:nvSpPr>
          <p:cNvPr id="5" name="Content Placeholder 4">
            <a:extLst>
              <a:ext uri="{FF2B5EF4-FFF2-40B4-BE49-F238E27FC236}">
                <a16:creationId xmlns:a16="http://schemas.microsoft.com/office/drawing/2014/main" id="{F53B5F69-7079-469A-9F42-16E9F0234653}"/>
              </a:ext>
            </a:extLst>
          </p:cNvPr>
          <p:cNvSpPr>
            <a:spLocks noGrp="1"/>
          </p:cNvSpPr>
          <p:nvPr>
            <p:ph idx="1"/>
          </p:nvPr>
        </p:nvSpPr>
        <p:spPr>
          <a:xfrm>
            <a:off x="676865" y="978542"/>
            <a:ext cx="7776000" cy="2862000"/>
          </a:xfrm>
        </p:spPr>
        <p:txBody>
          <a:bodyPr/>
          <a:lstStyle/>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In Qingyuan County, Zhejiang Province, </a:t>
            </a:r>
            <a:r>
              <a:rPr lang="en-US" sz="1400" b="1" dirty="0">
                <a:solidFill>
                  <a:schemeClr val="tx2"/>
                </a:solidFill>
              </a:rPr>
              <a:t>a collectively PV project owned by 6 villages and a PV company was initiated in 2020.</a:t>
            </a:r>
            <a:r>
              <a:rPr lang="en-US" sz="1400" dirty="0">
                <a:solidFill>
                  <a:schemeClr val="tx2"/>
                </a:solidFill>
              </a:rPr>
              <a:t> The PV project will be used for generating electricity for a bamboo producing factory in the county.</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Financing mode: co-financed by villagers and a company. </a:t>
            </a:r>
            <a:r>
              <a:rPr lang="en-US" sz="1400" b="1" dirty="0">
                <a:solidFill>
                  <a:schemeClr val="tx2"/>
                </a:solidFill>
              </a:rPr>
              <a:t>Villagers of each village invest a maximum share capital of 200,000 yuan on a voluntary basis, and enjoy a fixed dividend of not less than 10% every year. </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The actual construction area of photovoltaic panels will be not less than 12,000 square meters, and the total investment is about 15 million yuan. The installed capacity will be about 3,000 to 4,000 kilowatts.</a:t>
            </a:r>
          </a:p>
        </p:txBody>
      </p:sp>
      <p:sp>
        <p:nvSpPr>
          <p:cNvPr id="7" name="Rectangle 6">
            <a:extLst>
              <a:ext uri="{FF2B5EF4-FFF2-40B4-BE49-F238E27FC236}">
                <a16:creationId xmlns:a16="http://schemas.microsoft.com/office/drawing/2014/main" id="{8621D2A1-E458-468F-BF53-7BAF9A309CC7}"/>
              </a:ext>
            </a:extLst>
          </p:cNvPr>
          <p:cNvSpPr/>
          <p:nvPr/>
        </p:nvSpPr>
        <p:spPr>
          <a:xfrm>
            <a:off x="679155" y="4274773"/>
            <a:ext cx="7339901" cy="219291"/>
          </a:xfrm>
          <a:prstGeom prst="rect">
            <a:avLst/>
          </a:prstGeom>
        </p:spPr>
        <p:txBody>
          <a:bodyPr wrap="square">
            <a:spAutoFit/>
          </a:bodyPr>
          <a:lstStyle/>
          <a:p>
            <a:r>
              <a:rPr lang="en-US" sz="825" dirty="0">
                <a:hlinkClick r:id="rId3"/>
              </a:rPr>
              <a:t>Source:</a:t>
            </a:r>
            <a:r>
              <a:rPr lang="zh-CN" altLang="en-US" sz="825" dirty="0">
                <a:hlinkClick r:id="rId3"/>
              </a:rPr>
              <a:t> </a:t>
            </a:r>
            <a:r>
              <a:rPr lang="en-US" sz="825" dirty="0">
                <a:hlinkClick r:id="rId3"/>
              </a:rPr>
              <a:t>http://guangfu.bjx.com.cn/news/20200703/1086185.shtml</a:t>
            </a:r>
            <a:endParaRPr lang="en-US" sz="825" dirty="0"/>
          </a:p>
        </p:txBody>
      </p:sp>
      <p:pic>
        <p:nvPicPr>
          <p:cNvPr id="8" name="Picture 7">
            <a:extLst>
              <a:ext uri="{FF2B5EF4-FFF2-40B4-BE49-F238E27FC236}">
                <a16:creationId xmlns:a16="http://schemas.microsoft.com/office/drawing/2014/main" id="{76219097-6A54-46CD-BEF2-57AB78E58649}"/>
              </a:ext>
            </a:extLst>
          </p:cNvPr>
          <p:cNvPicPr>
            <a:picLocks noChangeAspect="1"/>
          </p:cNvPicPr>
          <p:nvPr/>
        </p:nvPicPr>
        <p:blipFill>
          <a:blip r:embed="rId4"/>
          <a:stretch>
            <a:fillRect/>
          </a:stretch>
        </p:blipFill>
        <p:spPr>
          <a:xfrm>
            <a:off x="5788153" y="3066055"/>
            <a:ext cx="2492930" cy="1869698"/>
          </a:xfrm>
          <a:prstGeom prst="rect">
            <a:avLst/>
          </a:prstGeom>
        </p:spPr>
      </p:pic>
      <p:sp>
        <p:nvSpPr>
          <p:cNvPr id="9" name="Title 6">
            <a:extLst>
              <a:ext uri="{FF2B5EF4-FFF2-40B4-BE49-F238E27FC236}">
                <a16:creationId xmlns:a16="http://schemas.microsoft.com/office/drawing/2014/main" id="{8161CDA7-E811-4101-93CE-81FC9F968459}"/>
              </a:ext>
            </a:extLst>
          </p:cNvPr>
          <p:cNvSpPr txBox="1">
            <a:spLocks/>
          </p:cNvSpPr>
          <p:nvPr/>
        </p:nvSpPr>
        <p:spPr bwMode="gray">
          <a:xfrm>
            <a:off x="396878" y="71396"/>
            <a:ext cx="7172684"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dirty="0"/>
              <a:t>2.3 PV in Qingyuan County</a:t>
            </a:r>
          </a:p>
        </p:txBody>
      </p:sp>
    </p:spTree>
    <p:extLst>
      <p:ext uri="{BB962C8B-B14F-4D97-AF65-F5344CB8AC3E}">
        <p14:creationId xmlns:p14="http://schemas.microsoft.com/office/powerpoint/2010/main" val="32215761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C072A-CA12-4195-9A9B-14EC3675A465}"/>
              </a:ext>
            </a:extLst>
          </p:cNvPr>
          <p:cNvSpPr>
            <a:spLocks noGrp="1"/>
          </p:cNvSpPr>
          <p:nvPr>
            <p:ph type="title"/>
          </p:nvPr>
        </p:nvSpPr>
        <p:spPr>
          <a:xfrm>
            <a:off x="628650" y="722907"/>
            <a:ext cx="2620771" cy="3697685"/>
          </a:xfrm>
        </p:spPr>
        <p:txBody>
          <a:bodyPr vert="horz" lIns="91440" tIns="45720" rIns="91440" bIns="45720" rtlCol="0" anchor="ctr">
            <a:normAutofit/>
          </a:bodyPr>
          <a:lstStyle/>
          <a:p>
            <a:pPr algn="r" defTabSz="914400"/>
            <a:r>
              <a:rPr lang="en-US" altLang="zh-CN" sz="4400" kern="1200" dirty="0">
                <a:solidFill>
                  <a:schemeClr val="accent1"/>
                </a:solidFill>
                <a:latin typeface="+mj-lt"/>
                <a:ea typeface="+mj-ea"/>
                <a:cs typeface="+mj-cs"/>
              </a:rPr>
              <a:t>Agenda</a:t>
            </a:r>
            <a:endParaRPr lang="en-US" sz="4400" kern="1200" dirty="0">
              <a:solidFill>
                <a:schemeClr val="accent1"/>
              </a:solidFill>
              <a:latin typeface="+mj-lt"/>
              <a:ea typeface="+mj-ea"/>
              <a:cs typeface="+mj-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F3C6E65-1390-4472-A353-620831127679}"/>
              </a:ext>
            </a:extLst>
          </p:cNvPr>
          <p:cNvSpPr>
            <a:spLocks noGrp="1"/>
          </p:cNvSpPr>
          <p:nvPr>
            <p:ph type="body" sz="quarter" idx="13"/>
          </p:nvPr>
        </p:nvSpPr>
        <p:spPr>
          <a:xfrm>
            <a:off x="3732023" y="722907"/>
            <a:ext cx="4783327" cy="3697685"/>
          </a:xfrm>
        </p:spPr>
        <p:txBody>
          <a:bodyPr vert="horz" lIns="91440" tIns="45720" rIns="91440" bIns="45720" rtlCol="0" anchor="ctr">
            <a:normAutofit/>
          </a:bodyPr>
          <a:lstStyle/>
          <a:p>
            <a:pPr defTabSz="914400">
              <a:buFont typeface="Arial" panose="020B0604020202020204" pitchFamily="34" charset="0"/>
              <a:buChar char="•"/>
            </a:pPr>
            <a:r>
              <a:rPr lang="en-US" sz="1800" b="1" dirty="0"/>
              <a:t>Green Finance in China</a:t>
            </a:r>
          </a:p>
          <a:p>
            <a:pPr defTabSz="914400">
              <a:buFont typeface="Arial" panose="020B0604020202020204" pitchFamily="34" charset="0"/>
              <a:buChar char="•"/>
            </a:pPr>
            <a:r>
              <a:rPr lang="en-US" sz="1800" dirty="0"/>
              <a:t>Three Examples of Financing Urban Resilient Infrastructure in China:</a:t>
            </a:r>
          </a:p>
          <a:p>
            <a:pPr marL="414338" lvl="2" indent="-285750" defTabSz="914400">
              <a:buFontTx/>
              <a:buChar char="-"/>
            </a:pPr>
            <a:r>
              <a:rPr lang="en-US" sz="1600" dirty="0"/>
              <a:t>Sponge City Xiamen </a:t>
            </a:r>
          </a:p>
          <a:p>
            <a:pPr marL="414338" lvl="2" indent="-285750" defTabSz="914400">
              <a:buFontTx/>
              <a:buChar char="-"/>
            </a:pPr>
            <a:r>
              <a:rPr lang="en-US" sz="1600" dirty="0"/>
              <a:t>Wind Power in Hohhot </a:t>
            </a:r>
          </a:p>
          <a:p>
            <a:pPr marL="414338" lvl="2" indent="-285750" defTabSz="914400">
              <a:buFontTx/>
              <a:buChar char="-"/>
            </a:pPr>
            <a:r>
              <a:rPr lang="en-US" sz="1600" dirty="0"/>
              <a:t>PV in Qingyuan County</a:t>
            </a:r>
          </a:p>
          <a:p>
            <a:pPr marL="414338" lvl="2" indent="-285750" defTabSz="914400">
              <a:buFontTx/>
              <a:buChar char="-"/>
            </a:pPr>
            <a:endParaRPr lang="en-US" sz="1600" dirty="0"/>
          </a:p>
        </p:txBody>
      </p:sp>
      <p:sp>
        <p:nvSpPr>
          <p:cNvPr id="4" name="Date Placeholder 3">
            <a:extLst>
              <a:ext uri="{FF2B5EF4-FFF2-40B4-BE49-F238E27FC236}">
                <a16:creationId xmlns:a16="http://schemas.microsoft.com/office/drawing/2014/main" id="{5263E682-29BD-4CEA-9288-6455ECA8A9A1}"/>
              </a:ext>
            </a:extLst>
          </p:cNvPr>
          <p:cNvSpPr>
            <a:spLocks noGrp="1"/>
          </p:cNvSpPr>
          <p:nvPr>
            <p:ph type="dt" sz="half" idx="14"/>
          </p:nvPr>
        </p:nvSpPr>
        <p:spPr>
          <a:xfrm>
            <a:off x="628650" y="4525109"/>
            <a:ext cx="2057400" cy="273844"/>
          </a:xfrm>
        </p:spPr>
        <p:txBody>
          <a:bodyPr vert="horz" lIns="91440" tIns="45720" rIns="91440" bIns="45720" rtlCol="0" anchor="ctr">
            <a:normAutofit/>
          </a:bodyPr>
          <a:lstStyle/>
          <a:p>
            <a:pPr defTabSz="914400">
              <a:spcAft>
                <a:spcPts val="600"/>
              </a:spcAft>
            </a:pPr>
            <a:fld id="{FCC12CF0-647C-47A1-A1EF-21993873650E}" type="datetime1">
              <a:rPr lang="en-US" sz="800" smtClean="0">
                <a:solidFill>
                  <a:schemeClr val="tx1">
                    <a:alpha val="80000"/>
                  </a:schemeClr>
                </a:solidFill>
                <a:latin typeface="+mn-lt"/>
                <a:cs typeface="+mn-cs"/>
              </a:rPr>
              <a:t>10/15/2020</a:t>
            </a:fld>
            <a:endParaRPr lang="en-US" sz="800">
              <a:solidFill>
                <a:schemeClr val="tx1">
                  <a:alpha val="80000"/>
                </a:schemeClr>
              </a:solidFill>
              <a:latin typeface="+mn-lt"/>
              <a:cs typeface="+mn-cs"/>
            </a:endParaRPr>
          </a:p>
        </p:txBody>
      </p:sp>
      <p:sp>
        <p:nvSpPr>
          <p:cNvPr id="5" name="Footer Placeholder 4">
            <a:extLst>
              <a:ext uri="{FF2B5EF4-FFF2-40B4-BE49-F238E27FC236}">
                <a16:creationId xmlns:a16="http://schemas.microsoft.com/office/drawing/2014/main" id="{306A3B09-33D3-4D8C-B589-799EECD5ED0E}"/>
              </a:ext>
            </a:extLst>
          </p:cNvPr>
          <p:cNvSpPr>
            <a:spLocks noGrp="1"/>
          </p:cNvSpPr>
          <p:nvPr>
            <p:ph type="ftr" sz="quarter" idx="15"/>
          </p:nvPr>
        </p:nvSpPr>
        <p:spPr>
          <a:xfrm>
            <a:off x="3732023" y="4525109"/>
            <a:ext cx="4136630" cy="273844"/>
          </a:xfrm>
        </p:spPr>
        <p:txBody>
          <a:bodyPr vert="horz" lIns="91440" tIns="45720" rIns="91440" bIns="45720" rtlCol="0" anchor="ctr">
            <a:normAutofit fontScale="92500"/>
          </a:bodyPr>
          <a:lstStyle/>
          <a:p>
            <a:pPr defTabSz="914400">
              <a:spcAft>
                <a:spcPts val="600"/>
              </a:spcAft>
            </a:pPr>
            <a:r>
              <a:rPr lang="en-US" sz="800" kern="1200" dirty="0">
                <a:solidFill>
                  <a:schemeClr val="tx1">
                    <a:alpha val="80000"/>
                  </a:schemeClr>
                </a:solidFill>
                <a:latin typeface="+mn-lt"/>
                <a:ea typeface="+mn-ea"/>
                <a:cs typeface="+mn-cs"/>
              </a:rPr>
              <a:t>Thematic Forum 2A: Financing for Resilient Urban Infrastructure, Dr. Alexander Fisher</a:t>
            </a:r>
          </a:p>
        </p:txBody>
      </p:sp>
    </p:spTree>
    <p:extLst>
      <p:ext uri="{BB962C8B-B14F-4D97-AF65-F5344CB8AC3E}">
        <p14:creationId xmlns:p14="http://schemas.microsoft.com/office/powerpoint/2010/main" val="12789080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8DD202-8F82-4C1F-AF19-1CB61C09253D}"/>
              </a:ext>
            </a:extLst>
          </p:cNvPr>
          <p:cNvSpPr txBox="1"/>
          <p:nvPr/>
        </p:nvSpPr>
        <p:spPr>
          <a:xfrm>
            <a:off x="334108" y="2385931"/>
            <a:ext cx="5832553" cy="1754326"/>
          </a:xfrm>
          <a:prstGeom prst="rect">
            <a:avLst/>
          </a:prstGeom>
          <a:noFill/>
        </p:spPr>
        <p:txBody>
          <a:bodyPr wrap="square" rtlCol="0">
            <a:spAutoFit/>
          </a:bodyPr>
          <a:lstStyle/>
          <a:p>
            <a:pPr defTabSz="914400" eaLnBrk="0" fontAlgn="base" hangingPunct="0">
              <a:spcBef>
                <a:spcPct val="0"/>
              </a:spcBef>
            </a:pPr>
            <a:r>
              <a:rPr lang="en-US" sz="1200" dirty="0">
                <a:latin typeface="Arial" charset="0"/>
              </a:rPr>
              <a:t>For more information please visit: </a:t>
            </a:r>
          </a:p>
          <a:p>
            <a:pPr defTabSz="914400" eaLnBrk="0" fontAlgn="base" hangingPunct="0">
              <a:spcBef>
                <a:spcPct val="0"/>
              </a:spcBef>
            </a:pPr>
            <a:r>
              <a:rPr lang="en-US" sz="1200" dirty="0">
                <a:latin typeface="Arial" charset="0"/>
                <a:hlinkClick r:id="rId3"/>
              </a:rPr>
              <a:t>www.climatecooperation.com</a:t>
            </a:r>
            <a:endParaRPr lang="en-US" sz="1200" dirty="0">
              <a:latin typeface="Arial" charset="0"/>
            </a:endParaRPr>
          </a:p>
          <a:p>
            <a:pPr defTabSz="914400" eaLnBrk="0" fontAlgn="base" hangingPunct="0">
              <a:spcBef>
                <a:spcPct val="0"/>
              </a:spcBef>
            </a:pPr>
            <a:endParaRPr lang="en-US" sz="1200" dirty="0">
              <a:latin typeface="Arial" charset="0"/>
            </a:endParaRPr>
          </a:p>
          <a:p>
            <a:pPr defTabSz="914400" eaLnBrk="0" fontAlgn="base" hangingPunct="0">
              <a:spcBef>
                <a:spcPct val="0"/>
              </a:spcBef>
            </a:pPr>
            <a:r>
              <a:rPr lang="en-US" sz="1200" dirty="0">
                <a:latin typeface="Arial" charset="0"/>
              </a:rPr>
              <a:t>Or contact:</a:t>
            </a:r>
          </a:p>
          <a:p>
            <a:pPr defTabSz="914400" eaLnBrk="0" fontAlgn="base" hangingPunct="0">
              <a:spcBef>
                <a:spcPct val="0"/>
              </a:spcBef>
            </a:pPr>
            <a:r>
              <a:rPr lang="en-US" sz="1200" dirty="0">
                <a:latin typeface="Arial" charset="0"/>
              </a:rPr>
              <a:t>Dr. Alexander Fisher</a:t>
            </a:r>
          </a:p>
          <a:p>
            <a:pPr defTabSz="914400" eaLnBrk="0" fontAlgn="base" hangingPunct="0">
              <a:spcBef>
                <a:spcPct val="0"/>
              </a:spcBef>
              <a:spcAft>
                <a:spcPct val="0"/>
              </a:spcAft>
            </a:pPr>
            <a:r>
              <a:rPr lang="en-US" sz="1200" dirty="0">
                <a:latin typeface="Arial" charset="0"/>
              </a:rPr>
              <a:t>GIZ Beijing Office</a:t>
            </a:r>
          </a:p>
          <a:p>
            <a:pPr defTabSz="914400" eaLnBrk="0" fontAlgn="base" hangingPunct="0">
              <a:spcBef>
                <a:spcPct val="0"/>
              </a:spcBef>
              <a:spcAft>
                <a:spcPct val="0"/>
              </a:spcAft>
            </a:pPr>
            <a:r>
              <a:rPr lang="en-US" sz="1200" dirty="0">
                <a:latin typeface="Arial" charset="0"/>
              </a:rPr>
              <a:t>Program Director for Climate Change Cooperation, Environment, and Climate Friendly Urban Development</a:t>
            </a:r>
          </a:p>
          <a:p>
            <a:pPr defTabSz="914400" eaLnBrk="0" fontAlgn="base" hangingPunct="0">
              <a:spcBef>
                <a:spcPct val="0"/>
              </a:spcBef>
            </a:pPr>
            <a:r>
              <a:rPr lang="pt-BR" sz="1200" dirty="0">
                <a:latin typeface="Arial" charset="0"/>
                <a:hlinkClick r:id="rId4">
                  <a:extLst>
                    <a:ext uri="{A12FA001-AC4F-418D-AE19-62706E023703}">
                      <ahyp:hlinkClr xmlns:ahyp="http://schemas.microsoft.com/office/drawing/2018/hyperlinkcolor" val="tx"/>
                    </a:ext>
                  </a:extLst>
                </a:hlinkClick>
              </a:rPr>
              <a:t>alexander.fisher@giz.de</a:t>
            </a:r>
            <a:endParaRPr lang="en-US" sz="1200" dirty="0">
              <a:latin typeface="Arial" charset="0"/>
            </a:endParaRPr>
          </a:p>
        </p:txBody>
      </p:sp>
      <p:sp>
        <p:nvSpPr>
          <p:cNvPr id="7" name="TextBox 6">
            <a:extLst>
              <a:ext uri="{FF2B5EF4-FFF2-40B4-BE49-F238E27FC236}">
                <a16:creationId xmlns:a16="http://schemas.microsoft.com/office/drawing/2014/main" id="{37F95879-88E4-4361-AE02-5F05EAFE47BA}"/>
              </a:ext>
            </a:extLst>
          </p:cNvPr>
          <p:cNvSpPr txBox="1"/>
          <p:nvPr/>
        </p:nvSpPr>
        <p:spPr>
          <a:xfrm>
            <a:off x="2665828" y="1425811"/>
            <a:ext cx="4222652" cy="400110"/>
          </a:xfrm>
          <a:prstGeom prst="rect">
            <a:avLst/>
          </a:prstGeom>
          <a:noFill/>
        </p:spPr>
        <p:txBody>
          <a:bodyPr wrap="square" rtlCol="0">
            <a:spAutoFit/>
          </a:bodyPr>
          <a:lstStyle/>
          <a:p>
            <a:pPr defTabSz="914400" eaLnBrk="0" fontAlgn="base" hangingPunct="0">
              <a:spcBef>
                <a:spcPct val="0"/>
              </a:spcBef>
            </a:pPr>
            <a:r>
              <a:rPr lang="en-US" sz="2000" dirty="0">
                <a:solidFill>
                  <a:srgbClr val="C00000"/>
                </a:solidFill>
                <a:latin typeface="Arial" charset="0"/>
              </a:rPr>
              <a:t>Thank you for your attention!</a:t>
            </a:r>
          </a:p>
        </p:txBody>
      </p:sp>
      <p:sp>
        <p:nvSpPr>
          <p:cNvPr id="3" name="Date Placeholder 2">
            <a:extLst>
              <a:ext uri="{FF2B5EF4-FFF2-40B4-BE49-F238E27FC236}">
                <a16:creationId xmlns:a16="http://schemas.microsoft.com/office/drawing/2014/main" id="{0C2FF443-F0FA-453D-9508-A805F18EE0AF}"/>
              </a:ext>
            </a:extLst>
          </p:cNvPr>
          <p:cNvSpPr>
            <a:spLocks noGrp="1"/>
          </p:cNvSpPr>
          <p:nvPr>
            <p:ph type="dt" sz="half" idx="10"/>
          </p:nvPr>
        </p:nvSpPr>
        <p:spPr/>
        <p:txBody>
          <a:bodyPr/>
          <a:lstStyle/>
          <a:p>
            <a:fld id="{2F204F60-7561-47DB-A18A-492654180ECA}" type="datetime1">
              <a:rPr lang="en-US" smtClean="0"/>
              <a:t>10/15/2020</a:t>
            </a:fld>
            <a:endParaRPr lang="en-US"/>
          </a:p>
        </p:txBody>
      </p:sp>
      <p:sp>
        <p:nvSpPr>
          <p:cNvPr id="4" name="Footer Placeholder 3">
            <a:extLst>
              <a:ext uri="{FF2B5EF4-FFF2-40B4-BE49-F238E27FC236}">
                <a16:creationId xmlns:a16="http://schemas.microsoft.com/office/drawing/2014/main" id="{8FDF979B-AE05-47A8-8B67-B5A8323E052F}"/>
              </a:ext>
            </a:extLst>
          </p:cNvPr>
          <p:cNvSpPr>
            <a:spLocks noGrp="1"/>
          </p:cNvSpPr>
          <p:nvPr>
            <p:ph type="ftr" sz="quarter" idx="11"/>
          </p:nvPr>
        </p:nvSpPr>
        <p:spPr/>
        <p:txBody>
          <a:bodyPr/>
          <a:lstStyle/>
          <a:p>
            <a:r>
              <a:rPr lang="en-US"/>
              <a:t>Thematic Forum 2A: Financing for Resilient Urban Infrastructure, Dr. Alexander Fisher</a:t>
            </a:r>
          </a:p>
        </p:txBody>
      </p:sp>
    </p:spTree>
    <p:extLst>
      <p:ext uri="{BB962C8B-B14F-4D97-AF65-F5344CB8AC3E}">
        <p14:creationId xmlns:p14="http://schemas.microsoft.com/office/powerpoint/2010/main" val="14487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1688-4424-4509-8A40-DCF50BA65A88}"/>
              </a:ext>
            </a:extLst>
          </p:cNvPr>
          <p:cNvSpPr>
            <a:spLocks noGrp="1"/>
          </p:cNvSpPr>
          <p:nvPr>
            <p:ph type="title"/>
          </p:nvPr>
        </p:nvSpPr>
        <p:spPr/>
        <p:txBody>
          <a:bodyPr/>
          <a:lstStyle/>
          <a:p>
            <a:r>
              <a:rPr lang="en-US" sz="1800" dirty="0"/>
              <a:t>1.1 Green Financial Products and Market</a:t>
            </a:r>
          </a:p>
        </p:txBody>
      </p:sp>
      <p:sp>
        <p:nvSpPr>
          <p:cNvPr id="4" name="Date Placeholder 3">
            <a:extLst>
              <a:ext uri="{FF2B5EF4-FFF2-40B4-BE49-F238E27FC236}">
                <a16:creationId xmlns:a16="http://schemas.microsoft.com/office/drawing/2014/main" id="{10944348-22B7-4FD1-B851-718D3B1BBBD9}"/>
              </a:ext>
            </a:extLst>
          </p:cNvPr>
          <p:cNvSpPr>
            <a:spLocks noGrp="1"/>
          </p:cNvSpPr>
          <p:nvPr>
            <p:ph type="dt" sz="half" idx="14"/>
          </p:nvPr>
        </p:nvSpPr>
        <p:spPr/>
        <p:txBody>
          <a:bodyPr/>
          <a:lstStyle/>
          <a:p>
            <a:fld id="{C37DC120-B3BB-4BAB-9A09-EE241F152AC1}" type="datetime1">
              <a:rPr lang="en-US" smtClean="0"/>
              <a:t>10/15/2020</a:t>
            </a:fld>
            <a:endParaRPr lang="en-GB"/>
          </a:p>
        </p:txBody>
      </p:sp>
      <p:sp>
        <p:nvSpPr>
          <p:cNvPr id="5" name="Footer Placeholder 4">
            <a:extLst>
              <a:ext uri="{FF2B5EF4-FFF2-40B4-BE49-F238E27FC236}">
                <a16:creationId xmlns:a16="http://schemas.microsoft.com/office/drawing/2014/main" id="{84339FFE-B222-4B0F-88EB-1400B5084BE1}"/>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pic>
        <p:nvPicPr>
          <p:cNvPr id="6" name="图片 3">
            <a:extLst>
              <a:ext uri="{FF2B5EF4-FFF2-40B4-BE49-F238E27FC236}">
                <a16:creationId xmlns:a16="http://schemas.microsoft.com/office/drawing/2014/main" id="{718CB4B9-F5C0-4FB3-8A9C-91B666ED4C5D}"/>
              </a:ext>
            </a:extLst>
          </p:cNvPr>
          <p:cNvPicPr>
            <a:picLocks noChangeAspect="1"/>
          </p:cNvPicPr>
          <p:nvPr/>
        </p:nvPicPr>
        <p:blipFill>
          <a:blip r:embed="rId2"/>
          <a:stretch>
            <a:fillRect/>
          </a:stretch>
        </p:blipFill>
        <p:spPr>
          <a:xfrm>
            <a:off x="617963" y="1137847"/>
            <a:ext cx="7908073" cy="3431445"/>
          </a:xfrm>
          <a:prstGeom prst="rect">
            <a:avLst/>
          </a:prstGeom>
        </p:spPr>
      </p:pic>
    </p:spTree>
    <p:extLst>
      <p:ext uri="{BB962C8B-B14F-4D97-AF65-F5344CB8AC3E}">
        <p14:creationId xmlns:p14="http://schemas.microsoft.com/office/powerpoint/2010/main" val="25143730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2E9C-C913-4CA8-8C3B-6D2F60489CC6}"/>
              </a:ext>
            </a:extLst>
          </p:cNvPr>
          <p:cNvSpPr>
            <a:spLocks noGrp="1"/>
          </p:cNvSpPr>
          <p:nvPr>
            <p:ph type="title"/>
          </p:nvPr>
        </p:nvSpPr>
        <p:spPr/>
        <p:txBody>
          <a:bodyPr/>
          <a:lstStyle/>
          <a:p>
            <a:r>
              <a:rPr lang="de-DE" sz="1800" dirty="0"/>
              <a:t>1.2 </a:t>
            </a:r>
            <a:r>
              <a:rPr lang="en-US" sz="1800" dirty="0"/>
              <a:t>Opening of Green Financial Market</a:t>
            </a:r>
          </a:p>
        </p:txBody>
      </p:sp>
      <p:sp>
        <p:nvSpPr>
          <p:cNvPr id="4" name="Date Placeholder 3">
            <a:extLst>
              <a:ext uri="{FF2B5EF4-FFF2-40B4-BE49-F238E27FC236}">
                <a16:creationId xmlns:a16="http://schemas.microsoft.com/office/drawing/2014/main" id="{ACFC333D-4763-4824-A076-DD4EF2F26F9A}"/>
              </a:ext>
            </a:extLst>
          </p:cNvPr>
          <p:cNvSpPr>
            <a:spLocks noGrp="1"/>
          </p:cNvSpPr>
          <p:nvPr>
            <p:ph type="dt" sz="half" idx="14"/>
          </p:nvPr>
        </p:nvSpPr>
        <p:spPr/>
        <p:txBody>
          <a:bodyPr/>
          <a:lstStyle/>
          <a:p>
            <a:fld id="{8F8DD3F4-5F45-47C2-8CA4-443E0F64BE29}" type="datetime1">
              <a:rPr lang="en-US" smtClean="0"/>
              <a:t>10/15/2020</a:t>
            </a:fld>
            <a:endParaRPr lang="en-GB"/>
          </a:p>
        </p:txBody>
      </p:sp>
      <p:sp>
        <p:nvSpPr>
          <p:cNvPr id="5" name="Footer Placeholder 4">
            <a:extLst>
              <a:ext uri="{FF2B5EF4-FFF2-40B4-BE49-F238E27FC236}">
                <a16:creationId xmlns:a16="http://schemas.microsoft.com/office/drawing/2014/main" id="{676A1AC5-50EB-4D32-8499-1F0BC636EEE9}"/>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pic>
        <p:nvPicPr>
          <p:cNvPr id="28" name="Picture 27">
            <a:extLst>
              <a:ext uri="{FF2B5EF4-FFF2-40B4-BE49-F238E27FC236}">
                <a16:creationId xmlns:a16="http://schemas.microsoft.com/office/drawing/2014/main" id="{99CF2039-6B3E-4301-8B0E-D229B9E31E0D}"/>
              </a:ext>
            </a:extLst>
          </p:cNvPr>
          <p:cNvPicPr>
            <a:picLocks noChangeAspect="1"/>
          </p:cNvPicPr>
          <p:nvPr/>
        </p:nvPicPr>
        <p:blipFill>
          <a:blip r:embed="rId2"/>
          <a:stretch>
            <a:fillRect/>
          </a:stretch>
        </p:blipFill>
        <p:spPr>
          <a:xfrm>
            <a:off x="1059417" y="1039917"/>
            <a:ext cx="7550944" cy="3760857"/>
          </a:xfrm>
          <a:prstGeom prst="rect">
            <a:avLst/>
          </a:prstGeom>
        </p:spPr>
      </p:pic>
    </p:spTree>
    <p:extLst>
      <p:ext uri="{BB962C8B-B14F-4D97-AF65-F5344CB8AC3E}">
        <p14:creationId xmlns:p14="http://schemas.microsoft.com/office/powerpoint/2010/main" val="9692364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2360-A5AF-486E-9CC8-AD89C50E7E4E}"/>
              </a:ext>
            </a:extLst>
          </p:cNvPr>
          <p:cNvSpPr>
            <a:spLocks noGrp="1"/>
          </p:cNvSpPr>
          <p:nvPr>
            <p:ph type="title"/>
          </p:nvPr>
        </p:nvSpPr>
        <p:spPr/>
        <p:txBody>
          <a:bodyPr/>
          <a:lstStyle/>
          <a:p>
            <a:r>
              <a:rPr lang="de-DE" sz="1800" dirty="0"/>
              <a:t>1.3 Green </a:t>
            </a:r>
            <a:r>
              <a:rPr lang="de-DE" sz="1800" dirty="0" err="1"/>
              <a:t>Credits</a:t>
            </a:r>
            <a:endParaRPr lang="en-US" sz="1800" dirty="0"/>
          </a:p>
        </p:txBody>
      </p:sp>
      <p:sp>
        <p:nvSpPr>
          <p:cNvPr id="4" name="Date Placeholder 3">
            <a:extLst>
              <a:ext uri="{FF2B5EF4-FFF2-40B4-BE49-F238E27FC236}">
                <a16:creationId xmlns:a16="http://schemas.microsoft.com/office/drawing/2014/main" id="{66771228-2F99-4A1A-8221-DF0A1DA37A94}"/>
              </a:ext>
            </a:extLst>
          </p:cNvPr>
          <p:cNvSpPr>
            <a:spLocks noGrp="1"/>
          </p:cNvSpPr>
          <p:nvPr>
            <p:ph type="dt" sz="half" idx="14"/>
          </p:nvPr>
        </p:nvSpPr>
        <p:spPr/>
        <p:txBody>
          <a:bodyPr/>
          <a:lstStyle/>
          <a:p>
            <a:fld id="{0B45EDF1-C623-450D-A745-5C6E68026B29}" type="datetime1">
              <a:rPr lang="en-US" smtClean="0"/>
              <a:t>10/15/2020</a:t>
            </a:fld>
            <a:endParaRPr lang="en-GB"/>
          </a:p>
        </p:txBody>
      </p:sp>
      <p:sp>
        <p:nvSpPr>
          <p:cNvPr id="5" name="Footer Placeholder 4">
            <a:extLst>
              <a:ext uri="{FF2B5EF4-FFF2-40B4-BE49-F238E27FC236}">
                <a16:creationId xmlns:a16="http://schemas.microsoft.com/office/drawing/2014/main" id="{5E39F0D8-0F16-42C9-807E-D8B8EBC6D896}"/>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grpSp>
        <p:nvGrpSpPr>
          <p:cNvPr id="6" name="Group 5">
            <a:extLst>
              <a:ext uri="{FF2B5EF4-FFF2-40B4-BE49-F238E27FC236}">
                <a16:creationId xmlns:a16="http://schemas.microsoft.com/office/drawing/2014/main" id="{72BC529B-837E-4219-84BB-B43683583022}"/>
              </a:ext>
            </a:extLst>
          </p:cNvPr>
          <p:cNvGrpSpPr/>
          <p:nvPr/>
        </p:nvGrpSpPr>
        <p:grpSpPr>
          <a:xfrm>
            <a:off x="372253" y="1079292"/>
            <a:ext cx="12524285" cy="3275516"/>
            <a:chOff x="725936" y="1676079"/>
            <a:chExt cx="16858591" cy="3914697"/>
          </a:xfrm>
        </p:grpSpPr>
        <p:sp>
          <p:nvSpPr>
            <p:cNvPr id="7" name="Rectangle 6">
              <a:extLst>
                <a:ext uri="{FF2B5EF4-FFF2-40B4-BE49-F238E27FC236}">
                  <a16:creationId xmlns:a16="http://schemas.microsoft.com/office/drawing/2014/main" id="{4727E60A-8B45-4BFC-B2EF-3CF9692A8B50}"/>
                </a:ext>
              </a:extLst>
            </p:cNvPr>
            <p:cNvSpPr>
              <a:spLocks noChangeArrowheads="1"/>
            </p:cNvSpPr>
            <p:nvPr/>
          </p:nvSpPr>
          <p:spPr bwMode="auto">
            <a:xfrm>
              <a:off x="893854" y="1676079"/>
              <a:ext cx="4084284" cy="6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Table 1.1  Green credit balance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21 largest commercial banks in China (Trillion USD)</a:t>
              </a:r>
              <a:endParaRPr kumimoji="0" lang="en-US" altLang="zh-CN"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图表 36">
              <a:extLst>
                <a:ext uri="{FF2B5EF4-FFF2-40B4-BE49-F238E27FC236}">
                  <a16:creationId xmlns:a16="http://schemas.microsoft.com/office/drawing/2014/main" id="{812F825B-C95C-4521-8D0E-6D8CCAA56861}"/>
                </a:ext>
              </a:extLst>
            </p:cNvPr>
            <p:cNvGraphicFramePr/>
            <p:nvPr>
              <p:extLst>
                <p:ext uri="{D42A27DB-BD31-4B8C-83A1-F6EECF244321}">
                  <p14:modId xmlns:p14="http://schemas.microsoft.com/office/powerpoint/2010/main" val="799728565"/>
                </p:ext>
              </p:extLst>
            </p:nvPr>
          </p:nvGraphicFramePr>
          <p:xfrm>
            <a:off x="1067964" y="2198748"/>
            <a:ext cx="4752975" cy="267652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5773420A-3BD4-4D22-9561-5C4E3CA47491}"/>
                </a:ext>
              </a:extLst>
            </p:cNvPr>
            <p:cNvSpPr>
              <a:spLocks noChangeArrowheads="1"/>
            </p:cNvSpPr>
            <p:nvPr/>
          </p:nvSpPr>
          <p:spPr bwMode="auto">
            <a:xfrm>
              <a:off x="725936" y="52207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Source: CBIRC</a:t>
              </a:r>
              <a:endParaRPr kumimoji="0" lang="en-US" altLang="zh-CN" sz="5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Calculated by annal averaged exchange rate.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图表 40">
              <a:extLst>
                <a:ext uri="{FF2B5EF4-FFF2-40B4-BE49-F238E27FC236}">
                  <a16:creationId xmlns:a16="http://schemas.microsoft.com/office/drawing/2014/main" id="{9EAB6242-CF54-4FB1-A028-1E3F2FA1BD5F}"/>
                </a:ext>
              </a:extLst>
            </p:cNvPr>
            <p:cNvGraphicFramePr/>
            <p:nvPr>
              <p:extLst>
                <p:ext uri="{D42A27DB-BD31-4B8C-83A1-F6EECF244321}">
                  <p14:modId xmlns:p14="http://schemas.microsoft.com/office/powerpoint/2010/main" val="3923891951"/>
                </p:ext>
              </p:extLst>
            </p:nvPr>
          </p:nvGraphicFramePr>
          <p:xfrm>
            <a:off x="5986619" y="2005866"/>
            <a:ext cx="5137417" cy="332803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9">
              <a:extLst>
                <a:ext uri="{FF2B5EF4-FFF2-40B4-BE49-F238E27FC236}">
                  <a16:creationId xmlns:a16="http://schemas.microsoft.com/office/drawing/2014/main" id="{FB66101D-6E0F-497D-A800-EDD458BB2258}"/>
                </a:ext>
              </a:extLst>
            </p:cNvPr>
            <p:cNvSpPr>
              <a:spLocks noChangeArrowheads="1"/>
            </p:cNvSpPr>
            <p:nvPr/>
          </p:nvSpPr>
          <p:spPr bwMode="auto">
            <a:xfrm>
              <a:off x="6656275" y="5313777"/>
              <a:ext cx="109282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Calibri" panose="020F0502020204030204" pitchFamily="34" charset="0"/>
                  <a:ea typeface="等线" panose="02010600030101010101" pitchFamily="2" charset="-122"/>
                  <a:cs typeface="Calibri" panose="020F0502020204030204" pitchFamily="34" charset="0"/>
                </a:rPr>
                <a:t>Source: CBIRC and CSMAR</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2" name="文本框 45">
              <a:extLst>
                <a:ext uri="{FF2B5EF4-FFF2-40B4-BE49-F238E27FC236}">
                  <a16:creationId xmlns:a16="http://schemas.microsoft.com/office/drawing/2014/main" id="{FE85864A-F145-4EA6-BD3B-33F274587AF1}"/>
                </a:ext>
              </a:extLst>
            </p:cNvPr>
            <p:cNvSpPr txBox="1"/>
            <p:nvPr/>
          </p:nvSpPr>
          <p:spPr>
            <a:xfrm>
              <a:off x="6901168" y="1748991"/>
              <a:ext cx="8793956" cy="276999"/>
            </a:xfrm>
            <a:prstGeom prst="rect">
              <a:avLst/>
            </a:prstGeom>
            <a:noFill/>
          </p:spPr>
          <p:txBody>
            <a:bodyPr wrap="square">
              <a:spAutoFit/>
            </a:bodyPr>
            <a:lstStyle/>
            <a:p>
              <a:pPr eaLnBrk="0" fontAlgn="base" hangingPunct="0">
                <a:spcBef>
                  <a:spcPct val="0"/>
                </a:spcBef>
                <a:spcAft>
                  <a:spcPct val="0"/>
                </a:spcAft>
              </a:pPr>
              <a:r>
                <a:rPr lang="en-US" altLang="zh-CN" sz="1200" b="1" dirty="0">
                  <a:latin typeface="Calibri" panose="020F0502020204030204" pitchFamily="34" charset="0"/>
                  <a:ea typeface="宋体" panose="02010600030101010101" pitchFamily="2" charset="-122"/>
                  <a:cs typeface="Calibri" panose="020F0502020204030204" pitchFamily="34" charset="0"/>
                </a:rPr>
                <a:t>Table 1.2  Green Credit Balance at 2018 end, by banks</a:t>
              </a:r>
              <a:endParaRPr lang="zh-CN" altLang="zh-CN" sz="1200" b="1" dirty="0">
                <a:latin typeface="Calibri" panose="020F0502020204030204" pitchFamily="34" charset="0"/>
                <a:ea typeface="宋体" panose="02010600030101010101" pitchFamily="2" charset="-122"/>
                <a:cs typeface="Calibri" panose="020F0502020204030204" pitchFamily="34" charset="0"/>
              </a:endParaRPr>
            </a:p>
          </p:txBody>
        </p:sp>
      </p:grpSp>
    </p:spTree>
    <p:extLst>
      <p:ext uri="{BB962C8B-B14F-4D97-AF65-F5344CB8AC3E}">
        <p14:creationId xmlns:p14="http://schemas.microsoft.com/office/powerpoint/2010/main" val="34541236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8641-06B7-47BB-B977-31BAE9106E7B}"/>
              </a:ext>
            </a:extLst>
          </p:cNvPr>
          <p:cNvSpPr>
            <a:spLocks noGrp="1"/>
          </p:cNvSpPr>
          <p:nvPr>
            <p:ph type="title"/>
          </p:nvPr>
        </p:nvSpPr>
        <p:spPr/>
        <p:txBody>
          <a:bodyPr/>
          <a:lstStyle/>
          <a:p>
            <a:r>
              <a:rPr lang="en-US" sz="1800" dirty="0"/>
              <a:t>1.4 Green Bonds </a:t>
            </a:r>
          </a:p>
        </p:txBody>
      </p:sp>
      <p:sp>
        <p:nvSpPr>
          <p:cNvPr id="4" name="Date Placeholder 3">
            <a:extLst>
              <a:ext uri="{FF2B5EF4-FFF2-40B4-BE49-F238E27FC236}">
                <a16:creationId xmlns:a16="http://schemas.microsoft.com/office/drawing/2014/main" id="{352CF41C-B74A-4EF5-B369-A1F752D996A3}"/>
              </a:ext>
            </a:extLst>
          </p:cNvPr>
          <p:cNvSpPr>
            <a:spLocks noGrp="1"/>
          </p:cNvSpPr>
          <p:nvPr>
            <p:ph type="dt" sz="half" idx="14"/>
          </p:nvPr>
        </p:nvSpPr>
        <p:spPr/>
        <p:txBody>
          <a:bodyPr/>
          <a:lstStyle/>
          <a:p>
            <a:fld id="{E9748158-8F8B-4A02-9C40-95592C8958B7}" type="datetime1">
              <a:rPr lang="en-US" smtClean="0"/>
              <a:t>10/15/2020</a:t>
            </a:fld>
            <a:endParaRPr lang="en-GB"/>
          </a:p>
        </p:txBody>
      </p:sp>
      <p:sp>
        <p:nvSpPr>
          <p:cNvPr id="5" name="Footer Placeholder 4">
            <a:extLst>
              <a:ext uri="{FF2B5EF4-FFF2-40B4-BE49-F238E27FC236}">
                <a16:creationId xmlns:a16="http://schemas.microsoft.com/office/drawing/2014/main" id="{98F5ED0C-D601-4889-885C-6E57F8388C06}"/>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grpSp>
        <p:nvGrpSpPr>
          <p:cNvPr id="6" name="Group 5">
            <a:extLst>
              <a:ext uri="{FF2B5EF4-FFF2-40B4-BE49-F238E27FC236}">
                <a16:creationId xmlns:a16="http://schemas.microsoft.com/office/drawing/2014/main" id="{9BB757B6-42BC-44A6-9C00-BD193ABDB40B}"/>
              </a:ext>
            </a:extLst>
          </p:cNvPr>
          <p:cNvGrpSpPr/>
          <p:nvPr/>
        </p:nvGrpSpPr>
        <p:grpSpPr>
          <a:xfrm>
            <a:off x="394636" y="885524"/>
            <a:ext cx="14043473" cy="3617075"/>
            <a:chOff x="2419364" y="1400098"/>
            <a:chExt cx="12192000" cy="4116857"/>
          </a:xfrm>
        </p:grpSpPr>
        <p:sp>
          <p:nvSpPr>
            <p:cNvPr id="7" name="Rectangle 2">
              <a:extLst>
                <a:ext uri="{FF2B5EF4-FFF2-40B4-BE49-F238E27FC236}">
                  <a16:creationId xmlns:a16="http://schemas.microsoft.com/office/drawing/2014/main" id="{7EAFD27D-6A9D-46CC-AFC0-F005E4C574A3}"/>
                </a:ext>
              </a:extLst>
            </p:cNvPr>
            <p:cNvSpPr>
              <a:spLocks noChangeArrowheads="1"/>
            </p:cNvSpPr>
            <p:nvPr/>
          </p:nvSpPr>
          <p:spPr bwMode="auto">
            <a:xfrm>
              <a:off x="2419364" y="1400098"/>
              <a:ext cx="6677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Table 1.3  Amount and Number of green bonds issued by Chinese institutions since 2016</a:t>
              </a:r>
              <a:endParaRPr kumimoji="0" lang="en-US" altLang="zh-C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0482123E-A0C8-4F3F-8CEA-7A2086D6D9DC}"/>
                </a:ext>
              </a:extLst>
            </p:cNvPr>
            <p:cNvSpPr>
              <a:spLocks noChangeArrowheads="1"/>
            </p:cNvSpPr>
            <p:nvPr/>
          </p:nvSpPr>
          <p:spPr bwMode="auto">
            <a:xfrm>
              <a:off x="2419364" y="55169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alibri" panose="020F0502020204030204" pitchFamily="34" charset="0"/>
                  <a:ea typeface="等线" panose="02010600030101010101" pitchFamily="2" charset="-122"/>
                  <a:cs typeface="Calibri" panose="020F0502020204030204" pitchFamily="34" charset="0"/>
                </a:rPr>
                <a:t>Source: CBI and Xinhua Green Bond Database</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图表 7">
              <a:extLst>
                <a:ext uri="{FF2B5EF4-FFF2-40B4-BE49-F238E27FC236}">
                  <a16:creationId xmlns:a16="http://schemas.microsoft.com/office/drawing/2014/main" id="{CAA72EA9-D3EE-4D57-AB0C-B94D36D801E1}"/>
                </a:ext>
              </a:extLst>
            </p:cNvPr>
            <p:cNvGraphicFramePr/>
            <p:nvPr>
              <p:extLst>
                <p:ext uri="{D42A27DB-BD31-4B8C-83A1-F6EECF244321}">
                  <p14:modId xmlns:p14="http://schemas.microsoft.com/office/powerpoint/2010/main" val="3827434823"/>
                </p:ext>
              </p:extLst>
            </p:nvPr>
          </p:nvGraphicFramePr>
          <p:xfrm>
            <a:off x="2539341" y="1984873"/>
            <a:ext cx="6557492" cy="3309937"/>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37962396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E433-7C70-45DB-B030-FA5BBC26523A}"/>
              </a:ext>
            </a:extLst>
          </p:cNvPr>
          <p:cNvSpPr>
            <a:spLocks noGrp="1"/>
          </p:cNvSpPr>
          <p:nvPr>
            <p:ph type="title"/>
          </p:nvPr>
        </p:nvSpPr>
        <p:spPr/>
        <p:txBody>
          <a:bodyPr/>
          <a:lstStyle/>
          <a:p>
            <a:r>
              <a:rPr lang="en-US" sz="1800" dirty="0"/>
              <a:t>1.5 Co-chairing the G20 Green Finance Study Group</a:t>
            </a:r>
          </a:p>
        </p:txBody>
      </p:sp>
      <p:sp>
        <p:nvSpPr>
          <p:cNvPr id="4" name="Date Placeholder 3">
            <a:extLst>
              <a:ext uri="{FF2B5EF4-FFF2-40B4-BE49-F238E27FC236}">
                <a16:creationId xmlns:a16="http://schemas.microsoft.com/office/drawing/2014/main" id="{BD7FF003-5DFF-4006-BF4C-F7E368F34358}"/>
              </a:ext>
            </a:extLst>
          </p:cNvPr>
          <p:cNvSpPr>
            <a:spLocks noGrp="1"/>
          </p:cNvSpPr>
          <p:nvPr>
            <p:ph type="dt" sz="half" idx="14"/>
          </p:nvPr>
        </p:nvSpPr>
        <p:spPr/>
        <p:txBody>
          <a:bodyPr/>
          <a:lstStyle/>
          <a:p>
            <a:fld id="{5EA716B4-92E3-4D7F-8BA9-14AEC4E37221}" type="datetime1">
              <a:rPr lang="en-US" smtClean="0"/>
              <a:t>10/15/2020</a:t>
            </a:fld>
            <a:endParaRPr lang="en-GB"/>
          </a:p>
        </p:txBody>
      </p:sp>
      <p:sp>
        <p:nvSpPr>
          <p:cNvPr id="5" name="Footer Placeholder 4">
            <a:extLst>
              <a:ext uri="{FF2B5EF4-FFF2-40B4-BE49-F238E27FC236}">
                <a16:creationId xmlns:a16="http://schemas.microsoft.com/office/drawing/2014/main" id="{64E5DBEB-0EC5-4F0C-9D1E-C354535EC4F7}"/>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3" name="Rectangle 2">
            <a:extLst>
              <a:ext uri="{FF2B5EF4-FFF2-40B4-BE49-F238E27FC236}">
                <a16:creationId xmlns:a16="http://schemas.microsoft.com/office/drawing/2014/main" id="{9229B082-E219-4992-827C-DA0A32BD28E0}"/>
              </a:ext>
            </a:extLst>
          </p:cNvPr>
          <p:cNvSpPr/>
          <p:nvPr/>
        </p:nvSpPr>
        <p:spPr>
          <a:xfrm>
            <a:off x="435453" y="998257"/>
            <a:ext cx="6408184" cy="2323713"/>
          </a:xfrm>
          <a:prstGeom prst="rect">
            <a:avLst/>
          </a:prstGeom>
        </p:spPr>
        <p:txBody>
          <a:bodyPr wrap="square">
            <a:spAutoFit/>
          </a:bodyPr>
          <a:lstStyle/>
          <a:p>
            <a:pPr>
              <a:spcBef>
                <a:spcPts val="554"/>
              </a:spcBef>
              <a:buClr>
                <a:schemeClr val="tx2"/>
              </a:buClr>
              <a:buSzPct val="100000"/>
            </a:pPr>
            <a:r>
              <a:rPr lang="en-US" b="1" dirty="0">
                <a:solidFill>
                  <a:schemeClr val="tx2"/>
                </a:solidFill>
              </a:rPr>
              <a:t>China initiated the Green Finance Study Group (GFSG) during its G20 Presidency in 2016.</a:t>
            </a:r>
          </a:p>
          <a:p>
            <a:pPr>
              <a:spcBef>
                <a:spcPts val="554"/>
              </a:spcBef>
              <a:buClr>
                <a:schemeClr val="tx2"/>
              </a:buClr>
              <a:buSzPct val="100000"/>
            </a:pPr>
            <a:r>
              <a:rPr lang="en-US" sz="1400" dirty="0">
                <a:solidFill>
                  <a:schemeClr val="tx2"/>
                </a:solidFill>
              </a:rPr>
              <a:t>Co-chaired by the central banks of China and the UK.</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Featuring green finance in the G20 agenda for the first time.</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Recommendations were welcomed by G20 leaders at the Hangzhou Summit in September 2016 and written into a series of official documents, bringing green finance to wider international attention.</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Momentum continued in the following two years under Germany and Argentina’s G20 Presidencies.</a:t>
            </a:r>
            <a:endParaRPr lang="en-GB" sz="1400" dirty="0">
              <a:solidFill>
                <a:schemeClr val="tx2"/>
              </a:solidFill>
            </a:endParaRPr>
          </a:p>
        </p:txBody>
      </p:sp>
    </p:spTree>
    <p:extLst>
      <p:ext uri="{BB962C8B-B14F-4D97-AF65-F5344CB8AC3E}">
        <p14:creationId xmlns:p14="http://schemas.microsoft.com/office/powerpoint/2010/main" val="38544619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3ED1-1E6B-4D1E-A4B6-FDAE02276846}"/>
              </a:ext>
            </a:extLst>
          </p:cNvPr>
          <p:cNvSpPr>
            <a:spLocks noGrp="1"/>
          </p:cNvSpPr>
          <p:nvPr>
            <p:ph type="title"/>
          </p:nvPr>
        </p:nvSpPr>
        <p:spPr/>
        <p:txBody>
          <a:bodyPr/>
          <a:lstStyle/>
          <a:p>
            <a:r>
              <a:rPr lang="en-US" sz="1800" dirty="0"/>
              <a:t>1.6 Participating in the NGFS as a Founding Member</a:t>
            </a:r>
          </a:p>
        </p:txBody>
      </p:sp>
      <p:sp>
        <p:nvSpPr>
          <p:cNvPr id="4" name="Date Placeholder 3">
            <a:extLst>
              <a:ext uri="{FF2B5EF4-FFF2-40B4-BE49-F238E27FC236}">
                <a16:creationId xmlns:a16="http://schemas.microsoft.com/office/drawing/2014/main" id="{3456F979-0669-4F0E-9323-3DF83BA00FFD}"/>
              </a:ext>
            </a:extLst>
          </p:cNvPr>
          <p:cNvSpPr>
            <a:spLocks noGrp="1"/>
          </p:cNvSpPr>
          <p:nvPr>
            <p:ph type="dt" sz="half" idx="14"/>
          </p:nvPr>
        </p:nvSpPr>
        <p:spPr/>
        <p:txBody>
          <a:bodyPr/>
          <a:lstStyle/>
          <a:p>
            <a:fld id="{BAFF90B1-0BD8-44C9-8230-3D4CA97A18A4}" type="datetime1">
              <a:rPr lang="en-US" smtClean="0"/>
              <a:t>10/15/2020</a:t>
            </a:fld>
            <a:endParaRPr lang="en-GB"/>
          </a:p>
        </p:txBody>
      </p:sp>
      <p:sp>
        <p:nvSpPr>
          <p:cNvPr id="5" name="Footer Placeholder 4">
            <a:extLst>
              <a:ext uri="{FF2B5EF4-FFF2-40B4-BE49-F238E27FC236}">
                <a16:creationId xmlns:a16="http://schemas.microsoft.com/office/drawing/2014/main" id="{C6A6224E-3483-4674-BB67-E5AC91739413}"/>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3" name="Rectangle 2">
            <a:extLst>
              <a:ext uri="{FF2B5EF4-FFF2-40B4-BE49-F238E27FC236}">
                <a16:creationId xmlns:a16="http://schemas.microsoft.com/office/drawing/2014/main" id="{B75BF72D-E7D4-4CBF-A0CE-9C02ABFA0774}"/>
              </a:ext>
            </a:extLst>
          </p:cNvPr>
          <p:cNvSpPr/>
          <p:nvPr/>
        </p:nvSpPr>
        <p:spPr>
          <a:xfrm>
            <a:off x="453101" y="991040"/>
            <a:ext cx="7553591" cy="2970044"/>
          </a:xfrm>
          <a:prstGeom prst="rect">
            <a:avLst/>
          </a:prstGeom>
        </p:spPr>
        <p:txBody>
          <a:bodyPr wrap="square">
            <a:spAutoFit/>
          </a:bodyPr>
          <a:lstStyle/>
          <a:p>
            <a:pPr>
              <a:spcBef>
                <a:spcPts val="554"/>
              </a:spcBef>
              <a:buClr>
                <a:schemeClr val="tx2"/>
              </a:buClr>
              <a:buSzPct val="100000"/>
            </a:pPr>
            <a:r>
              <a:rPr lang="en-US" b="1" dirty="0">
                <a:solidFill>
                  <a:schemeClr val="tx2"/>
                </a:solidFill>
              </a:rPr>
              <a:t>In December 2017, eight central banks and regulators, including the PBC, formed Network for Greening the Financial System (NGFS).</a:t>
            </a:r>
            <a:endParaRPr lang="en-US" sz="1400" dirty="0">
              <a:solidFill>
                <a:schemeClr val="tx2"/>
              </a:solidFill>
            </a:endParaRPr>
          </a:p>
          <a:p>
            <a:pPr marL="400050" indent="-400050">
              <a:spcBef>
                <a:spcPts val="554"/>
              </a:spcBef>
              <a:buClr>
                <a:schemeClr val="tx2"/>
              </a:buClr>
              <a:buSzPct val="100000"/>
              <a:buFont typeface="Wingdings" panose="05000000000000000000" pitchFamily="2" charset="2"/>
              <a:buChar char="Ø"/>
            </a:pPr>
            <a:r>
              <a:rPr lang="en-US" altLang="zh-CN" sz="1400" dirty="0">
                <a:solidFill>
                  <a:schemeClr val="tx2"/>
                </a:solidFill>
              </a:rPr>
              <a:t>Dr. Ma Jun, representing </a:t>
            </a:r>
            <a:r>
              <a:rPr lang="en-US" altLang="zh-CN" sz="1400" dirty="0" err="1">
                <a:solidFill>
                  <a:schemeClr val="tx2"/>
                </a:solidFill>
              </a:rPr>
              <a:t>PBoC</a:t>
            </a:r>
            <a:r>
              <a:rPr lang="en-US" altLang="zh-CN" sz="1400" dirty="0">
                <a:solidFill>
                  <a:schemeClr val="tx2"/>
                </a:solidFill>
              </a:rPr>
              <a:t>, chaired the Supervision Workstream, to enable central banks and supervisors to better understand and manage the environmental and climate-related financial risks.</a:t>
            </a:r>
            <a:endParaRPr lang="en-GB" altLang="zh-CN" sz="1400" dirty="0">
              <a:solidFill>
                <a:schemeClr val="tx2"/>
              </a:solidFill>
            </a:endParaRP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As of July 2020, the NGFS has expanded to 69 members and 13 observers.</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Three workstreams have been launched under the NGFS to facilitate research and knowledge sharing on managing environmental risks, as well as scaling up green finance at the national level.</a:t>
            </a:r>
          </a:p>
          <a:p>
            <a:pPr marL="400050" indent="-400050">
              <a:spcBef>
                <a:spcPts val="554"/>
              </a:spcBef>
              <a:buClr>
                <a:schemeClr val="tx2"/>
              </a:buClr>
              <a:buSzPct val="100000"/>
              <a:buFont typeface="Wingdings" panose="05000000000000000000" pitchFamily="2" charset="2"/>
              <a:buChar char="Ø"/>
            </a:pPr>
            <a:r>
              <a:rPr lang="en-US" altLang="zh-CN" sz="1400" dirty="0">
                <a:solidFill>
                  <a:schemeClr val="tx2"/>
                </a:solidFill>
              </a:rPr>
              <a:t>A</a:t>
            </a:r>
            <a:r>
              <a:rPr lang="en-US" sz="1400" dirty="0">
                <a:solidFill>
                  <a:schemeClr val="tx2"/>
                </a:solidFill>
              </a:rPr>
              <a:t> collection of methodologies and tools for environmental risk analysis by financial firms is forthcoming in 2020. Chinese financial firms had contributed their experiences to the collection while learning from their international peers. </a:t>
            </a:r>
          </a:p>
        </p:txBody>
      </p:sp>
    </p:spTree>
    <p:extLst>
      <p:ext uri="{BB962C8B-B14F-4D97-AF65-F5344CB8AC3E}">
        <p14:creationId xmlns:p14="http://schemas.microsoft.com/office/powerpoint/2010/main" val="10364419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DB8B-D606-4D50-8B19-642ECC33FB0E}"/>
              </a:ext>
            </a:extLst>
          </p:cNvPr>
          <p:cNvSpPr>
            <a:spLocks noGrp="1"/>
          </p:cNvSpPr>
          <p:nvPr>
            <p:ph type="title"/>
          </p:nvPr>
        </p:nvSpPr>
        <p:spPr/>
        <p:txBody>
          <a:bodyPr/>
          <a:lstStyle/>
          <a:p>
            <a:r>
              <a:rPr lang="en-US" sz="1800" dirty="0"/>
              <a:t>1.7 Greening Investments in the Belt and Road</a:t>
            </a:r>
          </a:p>
        </p:txBody>
      </p:sp>
      <p:sp>
        <p:nvSpPr>
          <p:cNvPr id="4" name="Date Placeholder 3">
            <a:extLst>
              <a:ext uri="{FF2B5EF4-FFF2-40B4-BE49-F238E27FC236}">
                <a16:creationId xmlns:a16="http://schemas.microsoft.com/office/drawing/2014/main" id="{74CC7289-354C-43EA-BA35-13FE691782A4}"/>
              </a:ext>
            </a:extLst>
          </p:cNvPr>
          <p:cNvSpPr>
            <a:spLocks noGrp="1"/>
          </p:cNvSpPr>
          <p:nvPr>
            <p:ph type="dt" sz="half" idx="14"/>
          </p:nvPr>
        </p:nvSpPr>
        <p:spPr/>
        <p:txBody>
          <a:bodyPr/>
          <a:lstStyle/>
          <a:p>
            <a:fld id="{80DFA645-1FA4-41E8-93D3-A30D9B50F1C0}" type="datetime1">
              <a:rPr lang="en-US" smtClean="0"/>
              <a:t>10/15/2020</a:t>
            </a:fld>
            <a:endParaRPr lang="en-GB"/>
          </a:p>
        </p:txBody>
      </p:sp>
      <p:sp>
        <p:nvSpPr>
          <p:cNvPr id="5" name="Footer Placeholder 4">
            <a:extLst>
              <a:ext uri="{FF2B5EF4-FFF2-40B4-BE49-F238E27FC236}">
                <a16:creationId xmlns:a16="http://schemas.microsoft.com/office/drawing/2014/main" id="{ECEAA99B-FF03-433D-865A-AF0992580EA1}"/>
              </a:ext>
            </a:extLst>
          </p:cNvPr>
          <p:cNvSpPr>
            <a:spLocks noGrp="1"/>
          </p:cNvSpPr>
          <p:nvPr>
            <p:ph type="ftr" sz="quarter" idx="15"/>
          </p:nvPr>
        </p:nvSpPr>
        <p:spPr/>
        <p:txBody>
          <a:bodyPr/>
          <a:lstStyle/>
          <a:p>
            <a:r>
              <a:rPr lang="en-US"/>
              <a:t>Thematic Forum 2A: Financing for Resilient Urban Infrastructure, Dr. Alexander Fisher</a:t>
            </a:r>
            <a:endParaRPr lang="en-GB"/>
          </a:p>
        </p:txBody>
      </p:sp>
      <p:sp>
        <p:nvSpPr>
          <p:cNvPr id="3" name="Rectangle 2">
            <a:extLst>
              <a:ext uri="{FF2B5EF4-FFF2-40B4-BE49-F238E27FC236}">
                <a16:creationId xmlns:a16="http://schemas.microsoft.com/office/drawing/2014/main" id="{B5F4BE01-9186-4449-81E3-E12D78D033B3}"/>
              </a:ext>
            </a:extLst>
          </p:cNvPr>
          <p:cNvSpPr/>
          <p:nvPr/>
        </p:nvSpPr>
        <p:spPr>
          <a:xfrm>
            <a:off x="449816" y="938633"/>
            <a:ext cx="6357486" cy="2254463"/>
          </a:xfrm>
          <a:prstGeom prst="rect">
            <a:avLst/>
          </a:prstGeom>
        </p:spPr>
        <p:txBody>
          <a:bodyPr wrap="square">
            <a:spAutoFit/>
          </a:bodyPr>
          <a:lstStyle/>
          <a:p>
            <a:pPr>
              <a:spcBef>
                <a:spcPts val="554"/>
              </a:spcBef>
              <a:buClr>
                <a:schemeClr val="tx2"/>
              </a:buClr>
              <a:buSzPct val="100000"/>
            </a:pPr>
            <a:r>
              <a:rPr lang="en-US" b="1" dirty="0">
                <a:solidFill>
                  <a:schemeClr val="tx2"/>
                </a:solidFill>
              </a:rPr>
              <a:t>Green Investment Principles for the Belt and Road (GIP).</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Aim to incorporate low-carbon and sustainable development into the BRI by encouraging financial institutions and corporations involved and invested in B&amp;R projects to sign up to a voluntary code of practice.</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Includes seven principles at three different levels: strategy, operations, and innovation.</a:t>
            </a:r>
          </a:p>
          <a:p>
            <a:pPr marL="400050" indent="-400050">
              <a:spcBef>
                <a:spcPts val="554"/>
              </a:spcBef>
              <a:buClr>
                <a:schemeClr val="tx2"/>
              </a:buClr>
              <a:buSzPct val="100000"/>
              <a:buFont typeface="Wingdings" panose="05000000000000000000" pitchFamily="2" charset="2"/>
              <a:buChar char="Ø"/>
            </a:pPr>
            <a:r>
              <a:rPr lang="en-US" sz="1400" dirty="0">
                <a:solidFill>
                  <a:schemeClr val="tx2"/>
                </a:solidFill>
              </a:rPr>
              <a:t>37 signatories and 12 supporting institutions, representing 14 countries and regions. Most of these members are large international financial institutions holding or managing a total asset of more than USD 41 trillion. </a:t>
            </a:r>
            <a:endParaRPr lang="en-GB" sz="1400" dirty="0">
              <a:solidFill>
                <a:schemeClr val="tx2"/>
              </a:solidFill>
            </a:endParaRPr>
          </a:p>
        </p:txBody>
      </p:sp>
    </p:spTree>
    <p:extLst>
      <p:ext uri="{BB962C8B-B14F-4D97-AF65-F5344CB8AC3E}">
        <p14:creationId xmlns:p14="http://schemas.microsoft.com/office/powerpoint/2010/main" val="465850933"/>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D7684A253392741811102AB879D41BE" ma:contentTypeVersion="9" ma:contentTypeDescription="Ein neues Dokument erstellen." ma:contentTypeScope="" ma:versionID="605deb6f5204778decb00b157bef8257">
  <xsd:schema xmlns:xsd="http://www.w3.org/2001/XMLSchema" xmlns:xs="http://www.w3.org/2001/XMLSchema" xmlns:p="http://schemas.microsoft.com/office/2006/metadata/properties" xmlns:ns2="aa881689-6e67-4978-98cd-db3d7af7dc70" targetNamespace="http://schemas.microsoft.com/office/2006/metadata/properties" ma:root="true" ma:fieldsID="a8a6b58fbacd3f4ba9f969527cc11ad7" ns2:_="">
    <xsd:import namespace="aa881689-6e67-4978-98cd-db3d7af7dc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81689-6e67-4978-98cd-db3d7af7dc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183D9-EB02-412A-99C9-AC4CD0A97A2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a881689-6e67-4978-98cd-db3d7af7dc70"/>
    <ds:schemaRef ds:uri="http://www.w3.org/XML/1998/namespace"/>
  </ds:schemaRefs>
</ds:datastoreItem>
</file>

<file path=customXml/itemProps2.xml><?xml version="1.0" encoding="utf-8"?>
<ds:datastoreItem xmlns:ds="http://schemas.openxmlformats.org/officeDocument/2006/customXml" ds:itemID="{C1844E6E-8B83-4490-8BF5-2BBB178BA034}">
  <ds:schemaRefs>
    <ds:schemaRef ds:uri="aa881689-6e67-4978-98cd-db3d7af7dc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C912D5-4687-401C-83E9-A7D2C12699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TotalTime>
  <Words>1642</Words>
  <Application>Microsoft Office PowerPoint</Application>
  <PresentationFormat>On-screen Show (16:9)</PresentationFormat>
  <Paragraphs>162</Paragraphs>
  <Slides>20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Cambria</vt:lpstr>
      <vt:lpstr>Symbol</vt:lpstr>
      <vt:lpstr>Times New Roman</vt:lpstr>
      <vt:lpstr>Wingdings</vt:lpstr>
      <vt:lpstr>Master English</vt:lpstr>
      <vt:lpstr>1_Master English</vt:lpstr>
      <vt:lpstr>China: the case of developing a majeure Green Finance market and examples from the Sino-German cooperation on climate change                                               </vt:lpstr>
      <vt:lpstr>Agenda</vt:lpstr>
      <vt:lpstr>1.1 Green Financial Products and Market</vt:lpstr>
      <vt:lpstr>1.2 Opening of Green Financial Market</vt:lpstr>
      <vt:lpstr>1.3 Green Credits</vt:lpstr>
      <vt:lpstr>1.4 Green Bonds </vt:lpstr>
      <vt:lpstr>1.5 Co-chairing the G20 Green Finance Study Group</vt:lpstr>
      <vt:lpstr>1.6 Participating in the NGFS as a Founding Member</vt:lpstr>
      <vt:lpstr>1.7 Greening Investments in the Belt and Road</vt:lpstr>
      <vt:lpstr>1.8 Capacity Building for Green Finance</vt:lpstr>
      <vt:lpstr>Agenda</vt:lpstr>
      <vt:lpstr>2.1 Sponge City Xiamen – Using PPP to promote resilience</vt:lpstr>
      <vt:lpstr>2.1 Sponge City Xiamen</vt:lpstr>
      <vt:lpstr>Investment Estimation of Recent Construction </vt:lpstr>
      <vt:lpstr>    Schematic Diagram of PPP Mode of Sponge City Construction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the case of developing a majeure Green Finance market and examples from the Sino-German cooperation on climate change</dc:title>
  <dc:creator>Yang, Junjie GIZ CN</dc:creator>
  <cp:lastModifiedBy>Fisher, Alexander GIZ CN</cp:lastModifiedBy>
  <cp:revision>9</cp:revision>
  <cp:lastPrinted>2020-10-15T05:24:30Z</cp:lastPrinted>
  <dcterms:created xsi:type="dcterms:W3CDTF">2020-10-15T04:59:04Z</dcterms:created>
  <dcterms:modified xsi:type="dcterms:W3CDTF">2020-10-15T07:57:16Z</dcterms:modified>
</cp:coreProperties>
</file>