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7"/>
  </p:notesMasterIdLst>
  <p:sldIdLst>
    <p:sldId id="258" r:id="rId2"/>
    <p:sldId id="256" r:id="rId3"/>
    <p:sldId id="260" r:id="rId4"/>
    <p:sldId id="261" r:id="rId5"/>
    <p:sldId id="262" r:id="rId6"/>
    <p:sldId id="264" r:id="rId7"/>
    <p:sldId id="274" r:id="rId8"/>
    <p:sldId id="268" r:id="rId9"/>
    <p:sldId id="273" r:id="rId10"/>
    <p:sldId id="269" r:id="rId11"/>
    <p:sldId id="277" r:id="rId12"/>
    <p:sldId id="271" r:id="rId13"/>
    <p:sldId id="275" r:id="rId14"/>
    <p:sldId id="276" r:id="rId15"/>
    <p:sldId id="272"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70"/>
    <p:restoredTop sz="94737"/>
  </p:normalViewPr>
  <p:slideViewPr>
    <p:cSldViewPr snapToGrid="0" snapToObjects="1">
      <p:cViewPr varScale="1">
        <p:scale>
          <a:sx n="68" d="100"/>
          <a:sy n="68" d="100"/>
        </p:scale>
        <p:origin x="84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4D18AD-A115-4698-80C3-0F40AD45C2A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44655A66-59BD-4201-AB21-A2249A4F3E98}">
      <dgm:prSet phldrT="[Text]"/>
      <dgm:spPr/>
      <dgm:t>
        <a:bodyPr/>
        <a:lstStyle/>
        <a:p>
          <a:r>
            <a:rPr lang="en-US" dirty="0"/>
            <a:t>Discussing Sustainability (Science-policy )</a:t>
          </a:r>
          <a:endParaRPr lang="en-GB" dirty="0"/>
        </a:p>
      </dgm:t>
    </dgm:pt>
    <dgm:pt modelId="{A13EF06D-1AD2-4F28-A963-18D4C3808AD5}" type="parTrans" cxnId="{731D7462-3030-46E2-8016-C65849636C98}">
      <dgm:prSet/>
      <dgm:spPr/>
      <dgm:t>
        <a:bodyPr/>
        <a:lstStyle/>
        <a:p>
          <a:endParaRPr lang="en-GB"/>
        </a:p>
      </dgm:t>
    </dgm:pt>
    <dgm:pt modelId="{A42E319C-6100-4B10-9841-2CE9CF6F9613}" type="sibTrans" cxnId="{731D7462-3030-46E2-8016-C65849636C98}">
      <dgm:prSet/>
      <dgm:spPr/>
      <dgm:t>
        <a:bodyPr/>
        <a:lstStyle/>
        <a:p>
          <a:endParaRPr lang="en-GB"/>
        </a:p>
      </dgm:t>
    </dgm:pt>
    <dgm:pt modelId="{8885F6D5-6F73-441E-98DC-420B3C377A8D}">
      <dgm:prSet phldrT="[Text]"/>
      <dgm:spPr/>
      <dgm:t>
        <a:bodyPr/>
        <a:lstStyle/>
        <a:p>
          <a:r>
            <a:rPr lang="en-US" dirty="0"/>
            <a:t>Deciphering Sustainability (Research)</a:t>
          </a:r>
          <a:endParaRPr lang="en-GB" dirty="0"/>
        </a:p>
      </dgm:t>
    </dgm:pt>
    <dgm:pt modelId="{B556057E-78FB-40BD-98D8-8D0F1D205931}" type="parTrans" cxnId="{9107D209-23EA-44C9-9049-F9D907143F45}">
      <dgm:prSet/>
      <dgm:spPr/>
      <dgm:t>
        <a:bodyPr/>
        <a:lstStyle/>
        <a:p>
          <a:endParaRPr lang="en-GB"/>
        </a:p>
      </dgm:t>
    </dgm:pt>
    <dgm:pt modelId="{40C8EE0D-BC76-43BA-AAF6-1C951D618BF8}" type="sibTrans" cxnId="{9107D209-23EA-44C9-9049-F9D907143F45}">
      <dgm:prSet/>
      <dgm:spPr/>
      <dgm:t>
        <a:bodyPr/>
        <a:lstStyle/>
        <a:p>
          <a:endParaRPr lang="en-GB"/>
        </a:p>
      </dgm:t>
    </dgm:pt>
    <dgm:pt modelId="{72A35001-60FB-4879-BA99-DF0D74F28F3D}">
      <dgm:prSet phldrT="[Text]"/>
      <dgm:spPr/>
      <dgm:t>
        <a:bodyPr/>
        <a:lstStyle/>
        <a:p>
          <a:r>
            <a:rPr lang="en-US" dirty="0"/>
            <a:t>Defining Sustainability (Policy Implementation)</a:t>
          </a:r>
          <a:endParaRPr lang="en-GB" dirty="0"/>
        </a:p>
      </dgm:t>
    </dgm:pt>
    <dgm:pt modelId="{1905F83E-C9D5-4405-AF6F-26037D0EECFE}" type="parTrans" cxnId="{EAAD8A20-35D6-4CA0-834C-AAFEFEED2EB4}">
      <dgm:prSet/>
      <dgm:spPr/>
      <dgm:t>
        <a:bodyPr/>
        <a:lstStyle/>
        <a:p>
          <a:endParaRPr lang="en-GB"/>
        </a:p>
      </dgm:t>
    </dgm:pt>
    <dgm:pt modelId="{07D04EE2-7661-4412-ABA4-4810EAF82808}" type="sibTrans" cxnId="{EAAD8A20-35D6-4CA0-834C-AAFEFEED2EB4}">
      <dgm:prSet/>
      <dgm:spPr/>
      <dgm:t>
        <a:bodyPr/>
        <a:lstStyle/>
        <a:p>
          <a:endParaRPr lang="en-GB"/>
        </a:p>
      </dgm:t>
    </dgm:pt>
    <dgm:pt modelId="{465CC906-2046-4E52-84FD-274F1C234A94}" type="pres">
      <dgm:prSet presAssocID="{E44D18AD-A115-4698-80C3-0F40AD45C2A1}" presName="linear" presStyleCnt="0">
        <dgm:presLayoutVars>
          <dgm:dir/>
          <dgm:animLvl val="lvl"/>
          <dgm:resizeHandles val="exact"/>
        </dgm:presLayoutVars>
      </dgm:prSet>
      <dgm:spPr/>
    </dgm:pt>
    <dgm:pt modelId="{926FD583-631C-486F-B2A1-F46F565A5670}" type="pres">
      <dgm:prSet presAssocID="{44655A66-59BD-4201-AB21-A2249A4F3E98}" presName="parentLin" presStyleCnt="0"/>
      <dgm:spPr/>
    </dgm:pt>
    <dgm:pt modelId="{F3CF7A95-A18E-48DD-A08E-2A5DBE7EDDDF}" type="pres">
      <dgm:prSet presAssocID="{44655A66-59BD-4201-AB21-A2249A4F3E98}" presName="parentLeftMargin" presStyleLbl="node1" presStyleIdx="0" presStyleCnt="3"/>
      <dgm:spPr/>
    </dgm:pt>
    <dgm:pt modelId="{BDD0E73C-DBEF-43C8-94D5-417CA2FB6B47}" type="pres">
      <dgm:prSet presAssocID="{44655A66-59BD-4201-AB21-A2249A4F3E98}" presName="parentText" presStyleLbl="node1" presStyleIdx="0" presStyleCnt="3">
        <dgm:presLayoutVars>
          <dgm:chMax val="0"/>
          <dgm:bulletEnabled val="1"/>
        </dgm:presLayoutVars>
      </dgm:prSet>
      <dgm:spPr/>
    </dgm:pt>
    <dgm:pt modelId="{D47499FE-3668-4248-AA2C-7390EA580159}" type="pres">
      <dgm:prSet presAssocID="{44655A66-59BD-4201-AB21-A2249A4F3E98}" presName="negativeSpace" presStyleCnt="0"/>
      <dgm:spPr/>
    </dgm:pt>
    <dgm:pt modelId="{7E834340-0B62-4023-A70F-21333CEA2E70}" type="pres">
      <dgm:prSet presAssocID="{44655A66-59BD-4201-AB21-A2249A4F3E98}" presName="childText" presStyleLbl="conFgAcc1" presStyleIdx="0" presStyleCnt="3">
        <dgm:presLayoutVars>
          <dgm:bulletEnabled val="1"/>
        </dgm:presLayoutVars>
      </dgm:prSet>
      <dgm:spPr/>
    </dgm:pt>
    <dgm:pt modelId="{C0178A92-6799-4C9B-904F-C95227364F19}" type="pres">
      <dgm:prSet presAssocID="{A42E319C-6100-4B10-9841-2CE9CF6F9613}" presName="spaceBetweenRectangles" presStyleCnt="0"/>
      <dgm:spPr/>
    </dgm:pt>
    <dgm:pt modelId="{2B87C778-7FDA-4A9B-AA2E-AB4E20720FC3}" type="pres">
      <dgm:prSet presAssocID="{8885F6D5-6F73-441E-98DC-420B3C377A8D}" presName="parentLin" presStyleCnt="0"/>
      <dgm:spPr/>
    </dgm:pt>
    <dgm:pt modelId="{1744FD81-597E-4611-999C-55135C435EF8}" type="pres">
      <dgm:prSet presAssocID="{8885F6D5-6F73-441E-98DC-420B3C377A8D}" presName="parentLeftMargin" presStyleLbl="node1" presStyleIdx="0" presStyleCnt="3"/>
      <dgm:spPr/>
    </dgm:pt>
    <dgm:pt modelId="{8DF6F159-972A-4D2E-BE1F-960C01479852}" type="pres">
      <dgm:prSet presAssocID="{8885F6D5-6F73-441E-98DC-420B3C377A8D}" presName="parentText" presStyleLbl="node1" presStyleIdx="1" presStyleCnt="3">
        <dgm:presLayoutVars>
          <dgm:chMax val="0"/>
          <dgm:bulletEnabled val="1"/>
        </dgm:presLayoutVars>
      </dgm:prSet>
      <dgm:spPr/>
    </dgm:pt>
    <dgm:pt modelId="{26656654-70CB-44AF-A073-678304E6A10D}" type="pres">
      <dgm:prSet presAssocID="{8885F6D5-6F73-441E-98DC-420B3C377A8D}" presName="negativeSpace" presStyleCnt="0"/>
      <dgm:spPr/>
    </dgm:pt>
    <dgm:pt modelId="{8C75F4DA-FD65-41F7-B0FF-8BF563F5D143}" type="pres">
      <dgm:prSet presAssocID="{8885F6D5-6F73-441E-98DC-420B3C377A8D}" presName="childText" presStyleLbl="conFgAcc1" presStyleIdx="1" presStyleCnt="3">
        <dgm:presLayoutVars>
          <dgm:bulletEnabled val="1"/>
        </dgm:presLayoutVars>
      </dgm:prSet>
      <dgm:spPr/>
    </dgm:pt>
    <dgm:pt modelId="{16E37D93-CF2A-4CC8-BF2F-5462A4DDEF83}" type="pres">
      <dgm:prSet presAssocID="{40C8EE0D-BC76-43BA-AAF6-1C951D618BF8}" presName="spaceBetweenRectangles" presStyleCnt="0"/>
      <dgm:spPr/>
    </dgm:pt>
    <dgm:pt modelId="{D42EA829-1389-4442-A165-DCFE1DB1410F}" type="pres">
      <dgm:prSet presAssocID="{72A35001-60FB-4879-BA99-DF0D74F28F3D}" presName="parentLin" presStyleCnt="0"/>
      <dgm:spPr/>
    </dgm:pt>
    <dgm:pt modelId="{5B7DD5B5-B3DB-4FCC-BE7A-021A09C2CF21}" type="pres">
      <dgm:prSet presAssocID="{72A35001-60FB-4879-BA99-DF0D74F28F3D}" presName="parentLeftMargin" presStyleLbl="node1" presStyleIdx="1" presStyleCnt="3"/>
      <dgm:spPr/>
    </dgm:pt>
    <dgm:pt modelId="{FD11C85C-3EF0-4104-8E61-37DFBC7A19B2}" type="pres">
      <dgm:prSet presAssocID="{72A35001-60FB-4879-BA99-DF0D74F28F3D}" presName="parentText" presStyleLbl="node1" presStyleIdx="2" presStyleCnt="3">
        <dgm:presLayoutVars>
          <dgm:chMax val="0"/>
          <dgm:bulletEnabled val="1"/>
        </dgm:presLayoutVars>
      </dgm:prSet>
      <dgm:spPr/>
    </dgm:pt>
    <dgm:pt modelId="{828C1A56-337C-41C2-B9C5-789D56358698}" type="pres">
      <dgm:prSet presAssocID="{72A35001-60FB-4879-BA99-DF0D74F28F3D}" presName="negativeSpace" presStyleCnt="0"/>
      <dgm:spPr/>
    </dgm:pt>
    <dgm:pt modelId="{AEFFFE1E-9F66-4C20-B146-AD20A481E32E}" type="pres">
      <dgm:prSet presAssocID="{72A35001-60FB-4879-BA99-DF0D74F28F3D}" presName="childText" presStyleLbl="conFgAcc1" presStyleIdx="2" presStyleCnt="3">
        <dgm:presLayoutVars>
          <dgm:bulletEnabled val="1"/>
        </dgm:presLayoutVars>
      </dgm:prSet>
      <dgm:spPr/>
    </dgm:pt>
  </dgm:ptLst>
  <dgm:cxnLst>
    <dgm:cxn modelId="{9107D209-23EA-44C9-9049-F9D907143F45}" srcId="{E44D18AD-A115-4698-80C3-0F40AD45C2A1}" destId="{8885F6D5-6F73-441E-98DC-420B3C377A8D}" srcOrd="1" destOrd="0" parTransId="{B556057E-78FB-40BD-98D8-8D0F1D205931}" sibTransId="{40C8EE0D-BC76-43BA-AAF6-1C951D618BF8}"/>
    <dgm:cxn modelId="{0256B21B-44F6-4378-A50C-F46D5618130E}" type="presOf" srcId="{E44D18AD-A115-4698-80C3-0F40AD45C2A1}" destId="{465CC906-2046-4E52-84FD-274F1C234A94}" srcOrd="0" destOrd="0" presId="urn:microsoft.com/office/officeart/2005/8/layout/list1"/>
    <dgm:cxn modelId="{EAAD8A20-35D6-4CA0-834C-AAFEFEED2EB4}" srcId="{E44D18AD-A115-4698-80C3-0F40AD45C2A1}" destId="{72A35001-60FB-4879-BA99-DF0D74F28F3D}" srcOrd="2" destOrd="0" parTransId="{1905F83E-C9D5-4405-AF6F-26037D0EECFE}" sibTransId="{07D04EE2-7661-4412-ABA4-4810EAF82808}"/>
    <dgm:cxn modelId="{7F43A55E-5F91-46DB-AC6D-8FFAEE77311D}" type="presOf" srcId="{44655A66-59BD-4201-AB21-A2249A4F3E98}" destId="{BDD0E73C-DBEF-43C8-94D5-417CA2FB6B47}" srcOrd="1" destOrd="0" presId="urn:microsoft.com/office/officeart/2005/8/layout/list1"/>
    <dgm:cxn modelId="{731D7462-3030-46E2-8016-C65849636C98}" srcId="{E44D18AD-A115-4698-80C3-0F40AD45C2A1}" destId="{44655A66-59BD-4201-AB21-A2249A4F3E98}" srcOrd="0" destOrd="0" parTransId="{A13EF06D-1AD2-4F28-A963-18D4C3808AD5}" sibTransId="{A42E319C-6100-4B10-9841-2CE9CF6F9613}"/>
    <dgm:cxn modelId="{E8F7F982-13F4-4FD4-9F2D-E5DCEF6AEE67}" type="presOf" srcId="{72A35001-60FB-4879-BA99-DF0D74F28F3D}" destId="{FD11C85C-3EF0-4104-8E61-37DFBC7A19B2}" srcOrd="1" destOrd="0" presId="urn:microsoft.com/office/officeart/2005/8/layout/list1"/>
    <dgm:cxn modelId="{FEBDE0A6-22D2-477D-892E-0838F8149A23}" type="presOf" srcId="{8885F6D5-6F73-441E-98DC-420B3C377A8D}" destId="{1744FD81-597E-4611-999C-55135C435EF8}" srcOrd="0" destOrd="0" presId="urn:microsoft.com/office/officeart/2005/8/layout/list1"/>
    <dgm:cxn modelId="{F5270FAB-BB4C-45BD-8423-214775192D2E}" type="presOf" srcId="{44655A66-59BD-4201-AB21-A2249A4F3E98}" destId="{F3CF7A95-A18E-48DD-A08E-2A5DBE7EDDDF}" srcOrd="0" destOrd="0" presId="urn:microsoft.com/office/officeart/2005/8/layout/list1"/>
    <dgm:cxn modelId="{3FB242D8-1FC5-48BC-BD3E-A2D1F05D213D}" type="presOf" srcId="{8885F6D5-6F73-441E-98DC-420B3C377A8D}" destId="{8DF6F159-972A-4D2E-BE1F-960C01479852}" srcOrd="1" destOrd="0" presId="urn:microsoft.com/office/officeart/2005/8/layout/list1"/>
    <dgm:cxn modelId="{D0B7F3F1-AD93-4B37-9C07-253888F23D95}" type="presOf" srcId="{72A35001-60FB-4879-BA99-DF0D74F28F3D}" destId="{5B7DD5B5-B3DB-4FCC-BE7A-021A09C2CF21}" srcOrd="0" destOrd="0" presId="urn:microsoft.com/office/officeart/2005/8/layout/list1"/>
    <dgm:cxn modelId="{FD570B24-2CDF-4328-8F16-A70CEC60DB5D}" type="presParOf" srcId="{465CC906-2046-4E52-84FD-274F1C234A94}" destId="{926FD583-631C-486F-B2A1-F46F565A5670}" srcOrd="0" destOrd="0" presId="urn:microsoft.com/office/officeart/2005/8/layout/list1"/>
    <dgm:cxn modelId="{8D8D8580-99B0-4B69-ABDB-B039A1047827}" type="presParOf" srcId="{926FD583-631C-486F-B2A1-F46F565A5670}" destId="{F3CF7A95-A18E-48DD-A08E-2A5DBE7EDDDF}" srcOrd="0" destOrd="0" presId="urn:microsoft.com/office/officeart/2005/8/layout/list1"/>
    <dgm:cxn modelId="{1CD2BF50-7B03-4692-8966-E0893F721226}" type="presParOf" srcId="{926FD583-631C-486F-B2A1-F46F565A5670}" destId="{BDD0E73C-DBEF-43C8-94D5-417CA2FB6B47}" srcOrd="1" destOrd="0" presId="urn:microsoft.com/office/officeart/2005/8/layout/list1"/>
    <dgm:cxn modelId="{058A5F89-39E6-4D05-88A2-9E9E6EB4F5E2}" type="presParOf" srcId="{465CC906-2046-4E52-84FD-274F1C234A94}" destId="{D47499FE-3668-4248-AA2C-7390EA580159}" srcOrd="1" destOrd="0" presId="urn:microsoft.com/office/officeart/2005/8/layout/list1"/>
    <dgm:cxn modelId="{0031E79C-8F31-4178-BEE6-B4379D46E7AC}" type="presParOf" srcId="{465CC906-2046-4E52-84FD-274F1C234A94}" destId="{7E834340-0B62-4023-A70F-21333CEA2E70}" srcOrd="2" destOrd="0" presId="urn:microsoft.com/office/officeart/2005/8/layout/list1"/>
    <dgm:cxn modelId="{B68CD804-D0C5-43E7-A8D8-0E91DC4595DE}" type="presParOf" srcId="{465CC906-2046-4E52-84FD-274F1C234A94}" destId="{C0178A92-6799-4C9B-904F-C95227364F19}" srcOrd="3" destOrd="0" presId="urn:microsoft.com/office/officeart/2005/8/layout/list1"/>
    <dgm:cxn modelId="{3526EA4A-68A9-4026-BB22-8D2EC2F28BA0}" type="presParOf" srcId="{465CC906-2046-4E52-84FD-274F1C234A94}" destId="{2B87C778-7FDA-4A9B-AA2E-AB4E20720FC3}" srcOrd="4" destOrd="0" presId="urn:microsoft.com/office/officeart/2005/8/layout/list1"/>
    <dgm:cxn modelId="{B7D6B7E2-E5DB-4AF1-9A52-5AAEF8752436}" type="presParOf" srcId="{2B87C778-7FDA-4A9B-AA2E-AB4E20720FC3}" destId="{1744FD81-597E-4611-999C-55135C435EF8}" srcOrd="0" destOrd="0" presId="urn:microsoft.com/office/officeart/2005/8/layout/list1"/>
    <dgm:cxn modelId="{126249F4-ACBD-4731-BF08-A190E0ADA3CD}" type="presParOf" srcId="{2B87C778-7FDA-4A9B-AA2E-AB4E20720FC3}" destId="{8DF6F159-972A-4D2E-BE1F-960C01479852}" srcOrd="1" destOrd="0" presId="urn:microsoft.com/office/officeart/2005/8/layout/list1"/>
    <dgm:cxn modelId="{4F4DA9AC-A929-4BDC-AF4A-6053609264D1}" type="presParOf" srcId="{465CC906-2046-4E52-84FD-274F1C234A94}" destId="{26656654-70CB-44AF-A073-678304E6A10D}" srcOrd="5" destOrd="0" presId="urn:microsoft.com/office/officeart/2005/8/layout/list1"/>
    <dgm:cxn modelId="{58648FCF-6E54-414B-A201-C399A8A47058}" type="presParOf" srcId="{465CC906-2046-4E52-84FD-274F1C234A94}" destId="{8C75F4DA-FD65-41F7-B0FF-8BF563F5D143}" srcOrd="6" destOrd="0" presId="urn:microsoft.com/office/officeart/2005/8/layout/list1"/>
    <dgm:cxn modelId="{CB12EEFD-B58A-4F11-84AB-F3CC9EF2BEAC}" type="presParOf" srcId="{465CC906-2046-4E52-84FD-274F1C234A94}" destId="{16E37D93-CF2A-4CC8-BF2F-5462A4DDEF83}" srcOrd="7" destOrd="0" presId="urn:microsoft.com/office/officeart/2005/8/layout/list1"/>
    <dgm:cxn modelId="{6BB27145-854A-4078-9B38-F491784CEA2B}" type="presParOf" srcId="{465CC906-2046-4E52-84FD-274F1C234A94}" destId="{D42EA829-1389-4442-A165-DCFE1DB1410F}" srcOrd="8" destOrd="0" presId="urn:microsoft.com/office/officeart/2005/8/layout/list1"/>
    <dgm:cxn modelId="{4C8D8BAF-B685-4E18-A346-96391D2FC53A}" type="presParOf" srcId="{D42EA829-1389-4442-A165-DCFE1DB1410F}" destId="{5B7DD5B5-B3DB-4FCC-BE7A-021A09C2CF21}" srcOrd="0" destOrd="0" presId="urn:microsoft.com/office/officeart/2005/8/layout/list1"/>
    <dgm:cxn modelId="{BC09F041-A454-4E67-9536-7DC3EBF818ED}" type="presParOf" srcId="{D42EA829-1389-4442-A165-DCFE1DB1410F}" destId="{FD11C85C-3EF0-4104-8E61-37DFBC7A19B2}" srcOrd="1" destOrd="0" presId="urn:microsoft.com/office/officeart/2005/8/layout/list1"/>
    <dgm:cxn modelId="{A93DACA3-1C6C-4FBE-802C-142859302A41}" type="presParOf" srcId="{465CC906-2046-4E52-84FD-274F1C234A94}" destId="{828C1A56-337C-41C2-B9C5-789D56358698}" srcOrd="9" destOrd="0" presId="urn:microsoft.com/office/officeart/2005/8/layout/list1"/>
    <dgm:cxn modelId="{E67C5BD3-9E61-4B56-B0C5-B60ED48CC4D2}" type="presParOf" srcId="{465CC906-2046-4E52-84FD-274F1C234A94}" destId="{AEFFFE1E-9F66-4C20-B146-AD20A481E32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34340-0B62-4023-A70F-21333CEA2E70}">
      <dsp:nvSpPr>
        <dsp:cNvPr id="0" name=""/>
        <dsp:cNvSpPr/>
      </dsp:nvSpPr>
      <dsp:spPr>
        <a:xfrm>
          <a:off x="0" y="810008"/>
          <a:ext cx="10515600"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D0E73C-DBEF-43C8-94D5-417CA2FB6B47}">
      <dsp:nvSpPr>
        <dsp:cNvPr id="0" name=""/>
        <dsp:cNvSpPr/>
      </dsp:nvSpPr>
      <dsp:spPr>
        <a:xfrm>
          <a:off x="525780" y="411488"/>
          <a:ext cx="7360920"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00150">
            <a:lnSpc>
              <a:spcPct val="90000"/>
            </a:lnSpc>
            <a:spcBef>
              <a:spcPct val="0"/>
            </a:spcBef>
            <a:spcAft>
              <a:spcPct val="35000"/>
            </a:spcAft>
            <a:buNone/>
          </a:pPr>
          <a:r>
            <a:rPr lang="en-US" sz="2700" kern="1200" dirty="0"/>
            <a:t>Discussing Sustainability (Science-policy )</a:t>
          </a:r>
          <a:endParaRPr lang="en-GB" sz="2700" kern="1200" dirty="0"/>
        </a:p>
      </dsp:txBody>
      <dsp:txXfrm>
        <a:off x="564688" y="450396"/>
        <a:ext cx="7283104" cy="719224"/>
      </dsp:txXfrm>
    </dsp:sp>
    <dsp:sp modelId="{8C75F4DA-FD65-41F7-B0FF-8BF563F5D143}">
      <dsp:nvSpPr>
        <dsp:cNvPr id="0" name=""/>
        <dsp:cNvSpPr/>
      </dsp:nvSpPr>
      <dsp:spPr>
        <a:xfrm>
          <a:off x="0" y="2034729"/>
          <a:ext cx="10515600"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F6F159-972A-4D2E-BE1F-960C01479852}">
      <dsp:nvSpPr>
        <dsp:cNvPr id="0" name=""/>
        <dsp:cNvSpPr/>
      </dsp:nvSpPr>
      <dsp:spPr>
        <a:xfrm>
          <a:off x="525780" y="1636208"/>
          <a:ext cx="7360920"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00150">
            <a:lnSpc>
              <a:spcPct val="90000"/>
            </a:lnSpc>
            <a:spcBef>
              <a:spcPct val="0"/>
            </a:spcBef>
            <a:spcAft>
              <a:spcPct val="35000"/>
            </a:spcAft>
            <a:buNone/>
          </a:pPr>
          <a:r>
            <a:rPr lang="en-US" sz="2700" kern="1200" dirty="0"/>
            <a:t>Deciphering Sustainability (Research)</a:t>
          </a:r>
          <a:endParaRPr lang="en-GB" sz="2700" kern="1200" dirty="0"/>
        </a:p>
      </dsp:txBody>
      <dsp:txXfrm>
        <a:off x="564688" y="1675116"/>
        <a:ext cx="7283104" cy="719224"/>
      </dsp:txXfrm>
    </dsp:sp>
    <dsp:sp modelId="{AEFFFE1E-9F66-4C20-B146-AD20A481E32E}">
      <dsp:nvSpPr>
        <dsp:cNvPr id="0" name=""/>
        <dsp:cNvSpPr/>
      </dsp:nvSpPr>
      <dsp:spPr>
        <a:xfrm>
          <a:off x="0" y="3259449"/>
          <a:ext cx="10515600"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11C85C-3EF0-4104-8E61-37DFBC7A19B2}">
      <dsp:nvSpPr>
        <dsp:cNvPr id="0" name=""/>
        <dsp:cNvSpPr/>
      </dsp:nvSpPr>
      <dsp:spPr>
        <a:xfrm>
          <a:off x="525780" y="2860928"/>
          <a:ext cx="7360920"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00150">
            <a:lnSpc>
              <a:spcPct val="90000"/>
            </a:lnSpc>
            <a:spcBef>
              <a:spcPct val="0"/>
            </a:spcBef>
            <a:spcAft>
              <a:spcPct val="35000"/>
            </a:spcAft>
            <a:buNone/>
          </a:pPr>
          <a:r>
            <a:rPr lang="en-US" sz="2700" kern="1200" dirty="0"/>
            <a:t>Defining Sustainability (Policy Implementation)</a:t>
          </a:r>
          <a:endParaRPr lang="en-GB" sz="2700" kern="1200" dirty="0"/>
        </a:p>
      </dsp:txBody>
      <dsp:txXfrm>
        <a:off x="564688" y="2899836"/>
        <a:ext cx="7283104" cy="71922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816E5-337F-48DE-AF6C-C9A164E2ECB9}" type="datetimeFigureOut">
              <a:rPr lang="en-GB" smtClean="0"/>
              <a:t>01/10/2020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0B9A64-0298-40F3-8532-8FF7051D0950}" type="slidenum">
              <a:rPr lang="en-GB" smtClean="0"/>
              <a:t>‹#›</a:t>
            </a:fld>
            <a:endParaRPr lang="en-GB"/>
          </a:p>
        </p:txBody>
      </p:sp>
    </p:spTree>
    <p:extLst>
      <p:ext uri="{BB962C8B-B14F-4D97-AF65-F5344CB8AC3E}">
        <p14:creationId xmlns:p14="http://schemas.microsoft.com/office/powerpoint/2010/main" val="3208510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Intensity of scale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As can be expected, SDG14, which targets Life Below Water, has a total score of 42 occurrences, with the strong emphasis on “Governance of tenure.” SDG16 on Peace, Justice and Strong Institutions has an intensity score of 33, and it is the only goal in the SDGs that touches upon all aspects of the SSF Guidelines. The next two SDGs with moderately high intensity score are SDG5 on Gender Equality (n= 26), and SDG8 on Decent Work and Economic Growth (n = 22). Here, the focus on gender equality in the Guidelines touches on all but two aspects, with a specific section in the SSF guidelines (SSF 8) entirely dedicated to the topic. The same complementarity is present for the SDG8 on Decent work and economic growth, with SSF 6 being fully focused on ‘Social Development, Employment and Decent Work’, along parallel sections in the SSF Guidelines that touch upon this aspect.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307D968-CE6E-4503-B811-DFABBE69551D}" type="slidenum">
              <a:rPr lang="en-US" smtClean="0"/>
              <a:pPr/>
              <a:t>8</a:t>
            </a:fld>
            <a:endParaRPr lang="en-US"/>
          </a:p>
        </p:txBody>
      </p:sp>
    </p:spTree>
    <p:extLst>
      <p:ext uri="{BB962C8B-B14F-4D97-AF65-F5344CB8AC3E}">
        <p14:creationId xmlns:p14="http://schemas.microsoft.com/office/powerpoint/2010/main" val="1319826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07D968-CE6E-4503-B811-DFABBE69551D}" type="slidenum">
              <a:rPr lang="en-US" smtClean="0"/>
              <a:pPr/>
              <a:t>9</a:t>
            </a:fld>
            <a:endParaRPr lang="en-US"/>
          </a:p>
        </p:txBody>
      </p:sp>
    </p:spTree>
    <p:extLst>
      <p:ext uri="{BB962C8B-B14F-4D97-AF65-F5344CB8AC3E}">
        <p14:creationId xmlns:p14="http://schemas.microsoft.com/office/powerpoint/2010/main" val="1086489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Power issues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Understanding the underlying transactions benefitting corporate growth at the expense of SSF is something that can actually halt the process of implementing the SSF guidelines… </a:t>
            </a:r>
          </a:p>
          <a:p>
            <a:r>
              <a:rPr lang="en-GB" sz="1200" kern="1200" dirty="0">
                <a:solidFill>
                  <a:schemeClr val="tx1"/>
                </a:solidFill>
                <a:effectLst/>
                <a:latin typeface="+mn-lt"/>
                <a:ea typeface="+mn-ea"/>
                <a:cs typeface="+mn-cs"/>
              </a:rPr>
              <a:t>Understanding the political structures and problems of elite capture</a:t>
            </a:r>
          </a:p>
          <a:p>
            <a:r>
              <a:rPr lang="en-GB" sz="1200" kern="1200" dirty="0">
                <a:solidFill>
                  <a:schemeClr val="tx1"/>
                </a:solidFill>
                <a:effectLst/>
                <a:latin typeface="+mn-lt"/>
                <a:ea typeface="+mn-ea"/>
                <a:cs typeface="+mn-cs"/>
              </a:rPr>
              <a:t>Based</a:t>
            </a:r>
            <a:r>
              <a:rPr lang="en-GB" sz="1200" kern="1200" baseline="0" dirty="0">
                <a:solidFill>
                  <a:schemeClr val="tx1"/>
                </a:solidFill>
                <a:effectLst/>
                <a:latin typeface="+mn-lt"/>
                <a:ea typeface="+mn-ea"/>
                <a:cs typeface="+mn-cs"/>
              </a:rPr>
              <a:t> on these outcomes, then we can speak of possible governance shifts and transformations that can improve SSF sustainability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SSF Guidelines are there and will bring benefits to the sector; but who is in the lead to bring the change? Are leaders supportive of the status quo?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lot of empirical research supports the need for context-specific governance systems, but context-specific governance systems need to be based on a lot of empirical research, so the focus should be on how we can achieve such effective governance to suit the specific needs of fishing communities.</a:t>
            </a:r>
          </a:p>
          <a:p>
            <a:endParaRPr lang="en-GB" dirty="0"/>
          </a:p>
        </p:txBody>
      </p:sp>
      <p:sp>
        <p:nvSpPr>
          <p:cNvPr id="4" name="Slide Number Placeholder 3"/>
          <p:cNvSpPr>
            <a:spLocks noGrp="1"/>
          </p:cNvSpPr>
          <p:nvPr>
            <p:ph type="sldNum" sz="quarter" idx="10"/>
          </p:nvPr>
        </p:nvSpPr>
        <p:spPr/>
        <p:txBody>
          <a:bodyPr/>
          <a:lstStyle/>
          <a:p>
            <a:fld id="{B307D968-CE6E-4503-B811-DFABBE69551D}" type="slidenum">
              <a:rPr lang="en-US" smtClean="0"/>
              <a:pPr/>
              <a:t>10</a:t>
            </a:fld>
            <a:endParaRPr lang="en-US"/>
          </a:p>
        </p:txBody>
      </p:sp>
    </p:spTree>
    <p:extLst>
      <p:ext uri="{BB962C8B-B14F-4D97-AF65-F5344CB8AC3E}">
        <p14:creationId xmlns:p14="http://schemas.microsoft.com/office/powerpoint/2010/main" val="143044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07D968-CE6E-4503-B811-DFABBE69551D}" type="slidenum">
              <a:rPr lang="en-US" smtClean="0"/>
              <a:pPr/>
              <a:t>12</a:t>
            </a:fld>
            <a:endParaRPr lang="en-US"/>
          </a:p>
        </p:txBody>
      </p:sp>
    </p:spTree>
    <p:extLst>
      <p:ext uri="{BB962C8B-B14F-4D97-AF65-F5344CB8AC3E}">
        <p14:creationId xmlns:p14="http://schemas.microsoft.com/office/powerpoint/2010/main" val="536287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stile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1D50515-20E9-034E-929A-EDD57C9C145A}" type="datetimeFigureOut">
              <a:rPr lang="it-IT" smtClean="0"/>
              <a:t>01/10/2020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77A13E0-EEEF-6741-B8CB-07D273ABAA9E}" type="slidenum">
              <a:rPr lang="it-IT" smtClean="0"/>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1D50515-20E9-034E-929A-EDD57C9C145A}" type="datetimeFigureOut">
              <a:rPr lang="it-IT" smtClean="0"/>
              <a:t>01/10/2020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77A13E0-EEEF-6741-B8CB-07D273ABAA9E}" type="slidenum">
              <a:rPr lang="it-IT" smtClean="0"/>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stile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1D50515-20E9-034E-929A-EDD57C9C145A}" type="datetimeFigureOut">
              <a:rPr lang="it-IT" smtClean="0"/>
              <a:t>01/10/2020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77A13E0-EEEF-6741-B8CB-07D273ABAA9E}" type="slidenum">
              <a:rPr lang="it-IT" smtClean="0"/>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1D50515-20E9-034E-929A-EDD57C9C145A}" type="datetimeFigureOut">
              <a:rPr lang="it-IT" smtClean="0"/>
              <a:t>01/10/2020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77A13E0-EEEF-6741-B8CB-07D273ABAA9E}" type="slidenum">
              <a:rPr lang="it-IT" smtClean="0"/>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stile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1D50515-20E9-034E-929A-EDD57C9C145A}" type="datetimeFigureOut">
              <a:rPr lang="it-IT" smtClean="0"/>
              <a:t>01/10/2020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77A13E0-EEEF-6741-B8CB-07D273ABAA9E}" type="slidenum">
              <a:rPr lang="it-IT" smtClean="0"/>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1D50515-20E9-034E-929A-EDD57C9C145A}" type="datetimeFigureOut">
              <a:rPr lang="it-IT" smtClean="0"/>
              <a:t>01/10/2020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77A13E0-EEEF-6741-B8CB-07D273ABAA9E}" type="slidenum">
              <a:rPr lang="it-IT" smtClean="0"/>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stile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1D50515-20E9-034E-929A-EDD57C9C145A}" type="datetimeFigureOut">
              <a:rPr lang="it-IT" smtClean="0"/>
              <a:t>01/10/2020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77A13E0-EEEF-6741-B8CB-07D273ABAA9E}" type="slidenum">
              <a:rPr lang="it-IT" smtClean="0"/>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Date Placeholder 2"/>
          <p:cNvSpPr>
            <a:spLocks noGrp="1"/>
          </p:cNvSpPr>
          <p:nvPr>
            <p:ph type="dt" sz="half" idx="10"/>
          </p:nvPr>
        </p:nvSpPr>
        <p:spPr/>
        <p:txBody>
          <a:bodyPr/>
          <a:lstStyle/>
          <a:p>
            <a:fld id="{61D50515-20E9-034E-929A-EDD57C9C145A}" type="datetimeFigureOut">
              <a:rPr lang="it-IT" smtClean="0"/>
              <a:t>01/10/2020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77A13E0-EEEF-6741-B8CB-07D273ABAA9E}" type="slidenum">
              <a:rPr lang="it-IT" smtClean="0"/>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50515-20E9-034E-929A-EDD57C9C145A}" type="datetimeFigureOut">
              <a:rPr lang="it-IT" smtClean="0"/>
              <a:t>01/10/2020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77A13E0-EEEF-6741-B8CB-07D273ABAA9E}" type="slidenum">
              <a:rPr lang="it-IT" smtClean="0"/>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stile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1D50515-20E9-034E-929A-EDD57C9C145A}" type="datetimeFigureOut">
              <a:rPr lang="it-IT" smtClean="0"/>
              <a:t>01/10/2020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77A13E0-EEEF-6741-B8CB-07D273ABAA9E}" type="slidenum">
              <a:rPr lang="it-IT" smtClean="0"/>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stile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1D50515-20E9-034E-929A-EDD57C9C145A}" type="datetimeFigureOut">
              <a:rPr lang="it-IT" smtClean="0"/>
              <a:t>01/10/2020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77A13E0-EEEF-6741-B8CB-07D273ABAA9E}" type="slidenum">
              <a:rPr lang="it-IT" smtClean="0"/>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stile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D50515-20E9-034E-929A-EDD57C9C145A}" type="datetimeFigureOut">
              <a:rPr lang="it-IT" smtClean="0"/>
              <a:t>01/10/2020</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A13E0-EEEF-6741-B8CB-07D273ABAA9E}" type="slidenum">
              <a:rPr lang="it-IT" smtClean="0"/>
              <a:t>‹#›</a:t>
            </a:fld>
            <a:endParaRPr lang="it-IT"/>
          </a:p>
        </p:txBody>
      </p:sp>
    </p:spTree>
    <p:extLst>
      <p:ext uri="{BB962C8B-B14F-4D97-AF65-F5344CB8AC3E}">
        <p14:creationId xmlns:p14="http://schemas.microsoft.com/office/powerpoint/2010/main" val="2018278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hyperlink" Target="https://sustainabledevelopment.un.org/?menu=13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 y="5998697"/>
            <a:ext cx="12204000" cy="859303"/>
          </a:xfrm>
          <a:prstGeom prst="rect">
            <a:avLst/>
          </a:prstGeom>
        </p:spPr>
      </p:pic>
      <p:sp>
        <p:nvSpPr>
          <p:cNvPr id="9" name="Titolo 1"/>
          <p:cNvSpPr txBox="1">
            <a:spLocks/>
          </p:cNvSpPr>
          <p:nvPr/>
        </p:nvSpPr>
        <p:spPr>
          <a:xfrm>
            <a:off x="1090448" y="2139510"/>
            <a:ext cx="10515600" cy="1693523"/>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Arial Black" charset="0"/>
                <a:ea typeface="Arial Black" charset="0"/>
                <a:cs typeface="Arial Black" charset="0"/>
              </a:rPr>
              <a:t>Aligning the sustainable development goals to the small-scale fisheries guidelines for coastal communities </a:t>
            </a:r>
            <a:endParaRPr lang="it-IT" sz="4000" b="1" dirty="0">
              <a:solidFill>
                <a:schemeClr val="accent5">
                  <a:lumMod val="50000"/>
                </a:schemeClr>
              </a:solidFill>
              <a:latin typeface="Arial Black" charset="0"/>
              <a:ea typeface="Arial Black" charset="0"/>
              <a:cs typeface="Arial Black" charset="0"/>
            </a:endParaRPr>
          </a:p>
        </p:txBody>
      </p:sp>
      <p:sp>
        <p:nvSpPr>
          <p:cNvPr id="10" name="Segnaposto contenuto 2"/>
          <p:cNvSpPr txBox="1">
            <a:spLocks/>
          </p:cNvSpPr>
          <p:nvPr/>
        </p:nvSpPr>
        <p:spPr>
          <a:xfrm>
            <a:off x="838200" y="3958132"/>
            <a:ext cx="10515600" cy="6612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solidFill>
                  <a:schemeClr val="accent5">
                    <a:lumMod val="60000"/>
                    <a:lumOff val="40000"/>
                  </a:schemeClr>
                </a:solidFill>
                <a:latin typeface="Arial" charset="0"/>
                <a:ea typeface="Arial" charset="0"/>
                <a:cs typeface="Arial" charset="0"/>
              </a:rPr>
              <a:t>Alicia Said</a:t>
            </a:r>
          </a:p>
          <a:p>
            <a:pPr marL="0" indent="0" algn="ctr">
              <a:buNone/>
            </a:pPr>
            <a:r>
              <a:rPr lang="en-GB" dirty="0">
                <a:solidFill>
                  <a:schemeClr val="accent5">
                    <a:lumMod val="60000"/>
                    <a:lumOff val="40000"/>
                  </a:schemeClr>
                </a:solidFill>
                <a:latin typeface="Arial" charset="0"/>
                <a:ea typeface="Arial" charset="0"/>
                <a:cs typeface="Arial" charset="0"/>
              </a:rPr>
              <a:t>Director for Fisheries</a:t>
            </a:r>
          </a:p>
          <a:p>
            <a:pPr marL="0" indent="0" algn="ctr">
              <a:buNone/>
            </a:pPr>
            <a:r>
              <a:rPr lang="en-GB" dirty="0">
                <a:solidFill>
                  <a:schemeClr val="accent5">
                    <a:lumMod val="60000"/>
                    <a:lumOff val="40000"/>
                  </a:schemeClr>
                </a:solidFill>
                <a:latin typeface="Arial" charset="0"/>
                <a:ea typeface="Arial" charset="0"/>
                <a:cs typeface="Arial" charset="0"/>
              </a:rPr>
              <a:t>Department of Fisheries and Aquaculture</a:t>
            </a:r>
            <a:r>
              <a:rPr lang="en-GB">
                <a:solidFill>
                  <a:schemeClr val="accent5">
                    <a:lumMod val="60000"/>
                    <a:lumOff val="40000"/>
                  </a:schemeClr>
                </a:solidFill>
                <a:latin typeface="Arial" charset="0"/>
                <a:ea typeface="Arial" charset="0"/>
                <a:cs typeface="Arial" charset="0"/>
              </a:rPr>
              <a:t>, Malta  </a:t>
            </a:r>
            <a:endParaRPr lang="en-GB" dirty="0">
              <a:solidFill>
                <a:schemeClr val="accent5">
                  <a:lumMod val="60000"/>
                  <a:lumOff val="40000"/>
                </a:schemeClr>
              </a:solidFill>
              <a:latin typeface="Arial" charset="0"/>
              <a:ea typeface="Arial" charset="0"/>
              <a:cs typeface="Arial" charset="0"/>
            </a:endParaRPr>
          </a:p>
          <a:p>
            <a:pPr marL="0" indent="0" algn="ctr">
              <a:buFont typeface="Arial" panose="020B0604020202020204" pitchFamily="34" charset="0"/>
              <a:buNone/>
            </a:pPr>
            <a:endParaRPr lang="it-IT" dirty="0">
              <a:solidFill>
                <a:schemeClr val="accent5">
                  <a:lumMod val="60000"/>
                  <a:lumOff val="40000"/>
                </a:schemeClr>
              </a:solidFill>
              <a:latin typeface="Arial" charset="0"/>
              <a:ea typeface="Arial" charset="0"/>
              <a:cs typeface="Arial" charset="0"/>
            </a:endParaRPr>
          </a:p>
        </p:txBody>
      </p:sp>
      <p:sp>
        <p:nvSpPr>
          <p:cNvPr id="2" name="Rectangle 1">
            <a:extLst>
              <a:ext uri="{FF2B5EF4-FFF2-40B4-BE49-F238E27FC236}">
                <a16:creationId xmlns:a16="http://schemas.microsoft.com/office/drawing/2014/main" id="{AB58215C-3CF1-4874-99EB-E992E5D6A9F3}"/>
              </a:ext>
            </a:extLst>
          </p:cNvPr>
          <p:cNvSpPr/>
          <p:nvPr/>
        </p:nvSpPr>
        <p:spPr>
          <a:xfrm>
            <a:off x="252248" y="298481"/>
            <a:ext cx="6096000" cy="923330"/>
          </a:xfrm>
          <a:prstGeom prst="rect">
            <a:avLst/>
          </a:prstGeom>
        </p:spPr>
        <p:txBody>
          <a:bodyPr>
            <a:spAutoFit/>
          </a:bodyPr>
          <a:lstStyle/>
          <a:p>
            <a:r>
              <a:rPr lang="en-GB" b="1" dirty="0">
                <a:solidFill>
                  <a:srgbClr val="000000"/>
                </a:solidFill>
                <a:latin typeface="Arial" panose="020B0604020202020204" pitchFamily="34" charset="0"/>
              </a:rPr>
              <a:t>The 15th Annual Session of Global Forum on Human Settlements &amp; Sustainable Cities And Human Settlements </a:t>
            </a:r>
            <a:r>
              <a:rPr lang="en-GB" b="1" dirty="0"/>
              <a:t>(GFHS 2020)</a:t>
            </a:r>
            <a:endParaRPr lang="en-GB" dirty="0"/>
          </a:p>
        </p:txBody>
      </p:sp>
    </p:spTree>
    <p:extLst>
      <p:ext uri="{BB962C8B-B14F-4D97-AF65-F5344CB8AC3E}">
        <p14:creationId xmlns:p14="http://schemas.microsoft.com/office/powerpoint/2010/main" val="631417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amond 15"/>
          <p:cNvSpPr/>
          <p:nvPr/>
        </p:nvSpPr>
        <p:spPr>
          <a:xfrm>
            <a:off x="2481224" y="1513598"/>
            <a:ext cx="7157544" cy="4792615"/>
          </a:xfrm>
          <a:prstGeom prst="diamond">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20717" y="815152"/>
            <a:ext cx="10418149" cy="1143000"/>
          </a:xfrm>
        </p:spPr>
        <p:txBody>
          <a:bodyPr>
            <a:normAutofit fontScale="90000"/>
          </a:bodyPr>
          <a:lstStyle/>
          <a:p>
            <a:pPr algn="ctr"/>
            <a:r>
              <a:rPr lang="en-GB" dirty="0"/>
              <a:t>Achieving sustainability </a:t>
            </a:r>
            <a:br>
              <a:rPr lang="en-GB" dirty="0"/>
            </a:br>
            <a:r>
              <a:rPr lang="en-GB" dirty="0"/>
              <a:t>through </a:t>
            </a:r>
            <a:r>
              <a:rPr lang="en-GB" dirty="0" err="1"/>
              <a:t>transidisciplinarity</a:t>
            </a:r>
            <a:r>
              <a:rPr lang="en-GB" dirty="0"/>
              <a:t> </a:t>
            </a:r>
            <a:br>
              <a:rPr lang="en-GB" dirty="0"/>
            </a:br>
            <a:br>
              <a:rPr lang="en-GB" dirty="0"/>
            </a:br>
            <a:endParaRPr lang="en-GB" dirty="0"/>
          </a:p>
        </p:txBody>
      </p:sp>
      <p:sp>
        <p:nvSpPr>
          <p:cNvPr id="3" name="Content Placeholder 2"/>
          <p:cNvSpPr>
            <a:spLocks noGrp="1"/>
          </p:cNvSpPr>
          <p:nvPr>
            <p:ph idx="1"/>
          </p:nvPr>
        </p:nvSpPr>
        <p:spPr>
          <a:xfrm>
            <a:off x="1775520" y="1824812"/>
            <a:ext cx="8568952" cy="4752528"/>
          </a:xfrm>
        </p:spPr>
        <p:txBody>
          <a:bodyPr>
            <a:normAutofit/>
          </a:bodyPr>
          <a:lstStyle/>
          <a:p>
            <a:endParaRPr lang="en-GB" dirty="0"/>
          </a:p>
          <a:p>
            <a:endParaRPr lang="en-GB" dirty="0"/>
          </a:p>
        </p:txBody>
      </p:sp>
      <p:sp>
        <p:nvSpPr>
          <p:cNvPr id="12" name="TextBox 11"/>
          <p:cNvSpPr txBox="1"/>
          <p:nvPr/>
        </p:nvSpPr>
        <p:spPr>
          <a:xfrm>
            <a:off x="3028339" y="2057584"/>
            <a:ext cx="2808312" cy="1754326"/>
          </a:xfrm>
          <a:prstGeom prst="rect">
            <a:avLst/>
          </a:prstGeom>
          <a:solidFill>
            <a:schemeClr val="accent6">
              <a:lumMod val="40000"/>
              <a:lumOff val="60000"/>
            </a:schemeClr>
          </a:solidFill>
          <a:ln>
            <a:solidFill>
              <a:schemeClr val="tx1"/>
            </a:solidFill>
          </a:ln>
        </p:spPr>
        <p:txBody>
          <a:bodyPr wrap="square" rtlCol="0">
            <a:spAutoFit/>
          </a:bodyPr>
          <a:lstStyle/>
          <a:p>
            <a:r>
              <a:rPr lang="en-GB" b="1" dirty="0"/>
              <a:t>Sustainability concerns and issues are interconnected:</a:t>
            </a:r>
            <a:r>
              <a:rPr lang="en-GB" dirty="0"/>
              <a:t> access to resources, violation of human rights, food insecurity, overfishing, failed institutions</a:t>
            </a:r>
            <a:endParaRPr lang="en-CA" dirty="0"/>
          </a:p>
        </p:txBody>
      </p:sp>
      <p:sp>
        <p:nvSpPr>
          <p:cNvPr id="13" name="TextBox 12"/>
          <p:cNvSpPr txBox="1"/>
          <p:nvPr/>
        </p:nvSpPr>
        <p:spPr>
          <a:xfrm>
            <a:off x="6328315" y="2057584"/>
            <a:ext cx="2808312" cy="1754326"/>
          </a:xfrm>
          <a:prstGeom prst="rect">
            <a:avLst/>
          </a:prstGeom>
          <a:solidFill>
            <a:schemeClr val="accent6">
              <a:lumMod val="40000"/>
              <a:lumOff val="60000"/>
            </a:schemeClr>
          </a:solidFill>
          <a:ln>
            <a:solidFill>
              <a:schemeClr val="tx1"/>
            </a:solidFill>
          </a:ln>
        </p:spPr>
        <p:txBody>
          <a:bodyPr wrap="square" rtlCol="0">
            <a:spAutoFit/>
          </a:bodyPr>
          <a:lstStyle/>
          <a:p>
            <a:r>
              <a:rPr lang="en-CA" b="1" dirty="0"/>
              <a:t>Capturing the roots of the problem: </a:t>
            </a:r>
            <a:r>
              <a:rPr lang="en-CA" dirty="0"/>
              <a:t>an integrated approach that goes across, between and beyond different disciplines and </a:t>
            </a:r>
            <a:r>
              <a:rPr lang="en-CA" dirty="0" err="1"/>
              <a:t>knowledges</a:t>
            </a:r>
            <a:r>
              <a:rPr lang="en-CA" dirty="0"/>
              <a:t>. </a:t>
            </a:r>
          </a:p>
        </p:txBody>
      </p:sp>
      <p:sp>
        <p:nvSpPr>
          <p:cNvPr id="18" name="TextBox 17"/>
          <p:cNvSpPr txBox="1"/>
          <p:nvPr/>
        </p:nvSpPr>
        <p:spPr>
          <a:xfrm>
            <a:off x="3028339" y="4119223"/>
            <a:ext cx="2808312" cy="1754326"/>
          </a:xfrm>
          <a:prstGeom prst="rect">
            <a:avLst/>
          </a:prstGeom>
          <a:solidFill>
            <a:schemeClr val="accent6">
              <a:lumMod val="40000"/>
              <a:lumOff val="60000"/>
            </a:schemeClr>
          </a:solidFill>
          <a:ln>
            <a:solidFill>
              <a:schemeClr val="tx1"/>
            </a:solidFill>
          </a:ln>
        </p:spPr>
        <p:txBody>
          <a:bodyPr wrap="square" rtlCol="0">
            <a:spAutoFit/>
          </a:bodyPr>
          <a:lstStyle/>
          <a:p>
            <a:r>
              <a:rPr lang="en-CA" b="1" dirty="0"/>
              <a:t>Broadening the perspective: </a:t>
            </a:r>
            <a:r>
              <a:rPr lang="en-CA" dirty="0"/>
              <a:t>all connections are mapped out in a way that gives a holistic understanding of the situation.</a:t>
            </a:r>
            <a:endParaRPr lang="en-GB" dirty="0"/>
          </a:p>
        </p:txBody>
      </p:sp>
      <p:sp>
        <p:nvSpPr>
          <p:cNvPr id="11" name="TextBox 10"/>
          <p:cNvSpPr txBox="1"/>
          <p:nvPr/>
        </p:nvSpPr>
        <p:spPr>
          <a:xfrm>
            <a:off x="6344621" y="4119223"/>
            <a:ext cx="2792007" cy="1754326"/>
          </a:xfrm>
          <a:prstGeom prst="rect">
            <a:avLst/>
          </a:prstGeom>
          <a:solidFill>
            <a:schemeClr val="accent6">
              <a:lumMod val="40000"/>
              <a:lumOff val="60000"/>
            </a:schemeClr>
          </a:solidFill>
          <a:ln>
            <a:solidFill>
              <a:schemeClr val="tx1"/>
            </a:solidFill>
          </a:ln>
        </p:spPr>
        <p:txBody>
          <a:bodyPr wrap="square" rtlCol="0">
            <a:spAutoFit/>
          </a:bodyPr>
          <a:lstStyle/>
          <a:p>
            <a:r>
              <a:rPr lang="en-CA" b="1" dirty="0"/>
              <a:t>Empirical research and context-specific governance </a:t>
            </a:r>
            <a:r>
              <a:rPr lang="en-CA" dirty="0"/>
              <a:t>for small-scale fisheries sustainability through SDG-SSF alignment. </a:t>
            </a:r>
          </a:p>
        </p:txBody>
      </p:sp>
    </p:spTree>
    <p:extLst>
      <p:ext uri="{BB962C8B-B14F-4D97-AF65-F5344CB8AC3E}">
        <p14:creationId xmlns:p14="http://schemas.microsoft.com/office/powerpoint/2010/main" val="3599619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1C21A-B4C5-43FC-9550-E3E70182254D}"/>
              </a:ext>
            </a:extLst>
          </p:cNvPr>
          <p:cNvSpPr>
            <a:spLocks noGrp="1"/>
          </p:cNvSpPr>
          <p:nvPr>
            <p:ph type="title"/>
          </p:nvPr>
        </p:nvSpPr>
        <p:spPr/>
        <p:txBody>
          <a:bodyPr/>
          <a:lstStyle/>
          <a:p>
            <a:r>
              <a:rPr lang="en-US" dirty="0"/>
              <a:t>Moving Forward – Post-COVID 19</a:t>
            </a:r>
            <a:endParaRPr lang="en-GB" dirty="0"/>
          </a:p>
        </p:txBody>
      </p:sp>
      <p:graphicFrame>
        <p:nvGraphicFramePr>
          <p:cNvPr id="4" name="Content Placeholder 3">
            <a:extLst>
              <a:ext uri="{FF2B5EF4-FFF2-40B4-BE49-F238E27FC236}">
                <a16:creationId xmlns:a16="http://schemas.microsoft.com/office/drawing/2014/main" id="{DF2141BA-23C6-4684-AF31-4C8FEC2693EA}"/>
              </a:ext>
            </a:extLst>
          </p:cNvPr>
          <p:cNvGraphicFramePr>
            <a:graphicFrameLocks noGrp="1"/>
          </p:cNvGraphicFramePr>
          <p:nvPr>
            <p:ph idx="1"/>
            <p:extLst>
              <p:ext uri="{D42A27DB-BD31-4B8C-83A1-F6EECF244321}">
                <p14:modId xmlns:p14="http://schemas.microsoft.com/office/powerpoint/2010/main" val="37922991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1577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2068"/>
            <a:ext cx="10515600" cy="4667250"/>
          </a:xfrm>
        </p:spPr>
        <p:txBody>
          <a:bodyPr>
            <a:noAutofit/>
          </a:bodyPr>
          <a:lstStyle/>
          <a:p>
            <a:pPr marL="0" indent="0">
              <a:buNone/>
            </a:pPr>
            <a:endParaRPr lang="en-GB" sz="3000" dirty="0"/>
          </a:p>
          <a:p>
            <a:pPr marL="0" lvl="0" indent="0">
              <a:buNone/>
            </a:pPr>
            <a:r>
              <a:rPr lang="en-GB" sz="3000" dirty="0"/>
              <a:t>With the </a:t>
            </a:r>
            <a:r>
              <a:rPr lang="en-GB" sz="3000" dirty="0">
                <a:hlinkClick r:id="rId3"/>
              </a:rPr>
              <a:t>UN Sustainable Development Goals (SDGs)</a:t>
            </a:r>
            <a:r>
              <a:rPr lang="en-GB" sz="3000" dirty="0"/>
              <a:t> paving the research and policy trajectories for the next decade and beyond, a discussion on the sustainability of small-scale fisheries is timely, also to propel a conversation about the integrated role of social and natural science research needed to achieve these ambitious goals. </a:t>
            </a:r>
          </a:p>
        </p:txBody>
      </p:sp>
      <p:sp>
        <p:nvSpPr>
          <p:cNvPr id="5" name="Title 1"/>
          <p:cNvSpPr>
            <a:spLocks noGrp="1"/>
          </p:cNvSpPr>
          <p:nvPr>
            <p:ph type="title"/>
          </p:nvPr>
        </p:nvSpPr>
        <p:spPr/>
        <p:txBody>
          <a:bodyPr>
            <a:normAutofit/>
          </a:bodyPr>
          <a:lstStyle/>
          <a:p>
            <a:r>
              <a:rPr lang="en-GB" b="1" dirty="0"/>
              <a:t>Discussing Sustainability</a:t>
            </a:r>
            <a:endParaRPr lang="en-GB" dirty="0"/>
          </a:p>
        </p:txBody>
      </p:sp>
    </p:spTree>
    <p:extLst>
      <p:ext uri="{BB962C8B-B14F-4D97-AF65-F5344CB8AC3E}">
        <p14:creationId xmlns:p14="http://schemas.microsoft.com/office/powerpoint/2010/main" val="1978047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83E3-7F02-4E94-B5E1-343A00B052AB}"/>
              </a:ext>
            </a:extLst>
          </p:cNvPr>
          <p:cNvSpPr>
            <a:spLocks noGrp="1"/>
          </p:cNvSpPr>
          <p:nvPr>
            <p:ph type="title"/>
          </p:nvPr>
        </p:nvSpPr>
        <p:spPr/>
        <p:txBody>
          <a:bodyPr/>
          <a:lstStyle/>
          <a:p>
            <a:r>
              <a:rPr lang="en-US" dirty="0"/>
              <a:t>Deciphering Sustainability</a:t>
            </a:r>
            <a:endParaRPr lang="en-GB" dirty="0"/>
          </a:p>
        </p:txBody>
      </p:sp>
      <p:sp>
        <p:nvSpPr>
          <p:cNvPr id="3" name="Content Placeholder 2">
            <a:extLst>
              <a:ext uri="{FF2B5EF4-FFF2-40B4-BE49-F238E27FC236}">
                <a16:creationId xmlns:a16="http://schemas.microsoft.com/office/drawing/2014/main" id="{3531A7C4-6DA9-421F-BF7B-72A134473811}"/>
              </a:ext>
            </a:extLst>
          </p:cNvPr>
          <p:cNvSpPr>
            <a:spLocks noGrp="1"/>
          </p:cNvSpPr>
          <p:nvPr>
            <p:ph idx="1"/>
          </p:nvPr>
        </p:nvSpPr>
        <p:spPr/>
        <p:txBody>
          <a:bodyPr>
            <a:normAutofit/>
          </a:bodyPr>
          <a:lstStyle/>
          <a:p>
            <a:pPr lvl="0"/>
            <a:r>
              <a:rPr lang="en-GB" dirty="0"/>
              <a:t>Although often considered as a (fish)</a:t>
            </a:r>
            <a:r>
              <a:rPr lang="en-GB" dirty="0" err="1"/>
              <a:t>ery</a:t>
            </a:r>
            <a:r>
              <a:rPr lang="en-GB" dirty="0"/>
              <a:t> problem, the sustainability of coastal fisheries is much more than that, as it is interconnected to various systems including the community, the markets, the political economy, and other structures which although not always visible, have a determinant role in the viability equation of small-scale fisheries. </a:t>
            </a:r>
          </a:p>
          <a:p>
            <a:endParaRPr lang="en-GB" dirty="0"/>
          </a:p>
        </p:txBody>
      </p:sp>
    </p:spTree>
    <p:extLst>
      <p:ext uri="{BB962C8B-B14F-4D97-AF65-F5344CB8AC3E}">
        <p14:creationId xmlns:p14="http://schemas.microsoft.com/office/powerpoint/2010/main" val="2926549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80A9A-F30E-457E-B708-95F7AEF104F9}"/>
              </a:ext>
            </a:extLst>
          </p:cNvPr>
          <p:cNvSpPr>
            <a:spLocks noGrp="1"/>
          </p:cNvSpPr>
          <p:nvPr>
            <p:ph type="title"/>
          </p:nvPr>
        </p:nvSpPr>
        <p:spPr/>
        <p:txBody>
          <a:bodyPr/>
          <a:lstStyle/>
          <a:p>
            <a:r>
              <a:rPr lang="en-US" dirty="0"/>
              <a:t>Defining Sustainability</a:t>
            </a:r>
            <a:endParaRPr lang="en-GB" dirty="0"/>
          </a:p>
        </p:txBody>
      </p:sp>
      <p:sp>
        <p:nvSpPr>
          <p:cNvPr id="3" name="Content Placeholder 2">
            <a:extLst>
              <a:ext uri="{FF2B5EF4-FFF2-40B4-BE49-F238E27FC236}">
                <a16:creationId xmlns:a16="http://schemas.microsoft.com/office/drawing/2014/main" id="{946CAD2E-B6AD-4CE8-AB05-391D4C8D1AFA}"/>
              </a:ext>
            </a:extLst>
          </p:cNvPr>
          <p:cNvSpPr>
            <a:spLocks noGrp="1"/>
          </p:cNvSpPr>
          <p:nvPr>
            <p:ph idx="1"/>
          </p:nvPr>
        </p:nvSpPr>
        <p:spPr/>
        <p:txBody>
          <a:bodyPr/>
          <a:lstStyle/>
          <a:p>
            <a:r>
              <a:rPr lang="en-GB" b="1" dirty="0"/>
              <a:t>Defining sustainability</a:t>
            </a:r>
            <a:r>
              <a:rPr lang="en-GB" dirty="0"/>
              <a:t>: The call for an integrated approach in the implementation of the SDGs and the SSF Guidelines is applicable to all countries, especially those where the values and the importance of coastal communities are ignored, and where the current policy directions have the tendency to further marginalize them.  </a:t>
            </a:r>
          </a:p>
          <a:p>
            <a:endParaRPr lang="en-GB" dirty="0"/>
          </a:p>
        </p:txBody>
      </p:sp>
    </p:spTree>
    <p:extLst>
      <p:ext uri="{BB962C8B-B14F-4D97-AF65-F5344CB8AC3E}">
        <p14:creationId xmlns:p14="http://schemas.microsoft.com/office/powerpoint/2010/main" val="3517515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r="430" b="14548"/>
          <a:stretch/>
        </p:blipFill>
        <p:spPr>
          <a:xfrm>
            <a:off x="3575940" y="-171408"/>
            <a:ext cx="5520764" cy="5894292"/>
          </a:xfrm>
          <a:prstGeom prst="rect">
            <a:avLst/>
          </a:prstGeom>
          <a:blipFill>
            <a:blip r:embed="rId3">
              <a:duotone>
                <a:schemeClr val="bg2">
                  <a:shade val="45000"/>
                  <a:satMod val="135000"/>
                </a:schemeClr>
                <a:prstClr val="white"/>
              </a:duotone>
            </a:blip>
            <a:tile tx="0" ty="0" sx="100000" sy="100000" flip="none" algn="tl"/>
          </a:blipFill>
          <a:effectLst>
            <a:reflection blurRad="838200" stA="3000" endPos="67000" dist="50800" dir="5400000" sy="-100000" algn="bl" rotWithShape="0"/>
          </a:effectLst>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 y="6117340"/>
            <a:ext cx="12204000" cy="859303"/>
          </a:xfrm>
          <a:prstGeom prst="rect">
            <a:avLst/>
          </a:prstGeom>
        </p:spPr>
      </p:pic>
      <p:sp>
        <p:nvSpPr>
          <p:cNvPr id="9" name="Titolo 1"/>
          <p:cNvSpPr txBox="1">
            <a:spLocks/>
          </p:cNvSpPr>
          <p:nvPr/>
        </p:nvSpPr>
        <p:spPr>
          <a:xfrm>
            <a:off x="1263869" y="3542904"/>
            <a:ext cx="10515600" cy="169352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Arial Black" charset="0"/>
                <a:ea typeface="Arial Black" charset="0"/>
                <a:cs typeface="Arial Black" charset="0"/>
              </a:rPr>
              <a:t>Thank You</a:t>
            </a:r>
            <a:endParaRPr lang="it-IT" sz="4000" b="1" dirty="0">
              <a:solidFill>
                <a:schemeClr val="accent5">
                  <a:lumMod val="50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738904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 y="5998697"/>
            <a:ext cx="12204000" cy="859303"/>
          </a:xfrm>
          <a:prstGeom prst="rect">
            <a:avLst/>
          </a:prstGeom>
        </p:spPr>
      </p:pic>
      <p:pic>
        <p:nvPicPr>
          <p:cNvPr id="4" name="Picture 3"/>
          <p:cNvPicPr>
            <a:picLocks noChangeAspect="1"/>
          </p:cNvPicPr>
          <p:nvPr/>
        </p:nvPicPr>
        <p:blipFill>
          <a:blip r:embed="rId3"/>
          <a:stretch>
            <a:fillRect/>
          </a:stretch>
        </p:blipFill>
        <p:spPr>
          <a:xfrm>
            <a:off x="1524000" y="101461"/>
            <a:ext cx="3635896" cy="1887869"/>
          </a:xfrm>
          <a:prstGeom prst="rect">
            <a:avLst/>
          </a:prstGeom>
        </p:spPr>
      </p:pic>
      <p:pic>
        <p:nvPicPr>
          <p:cNvPr id="7" name="Picture 6"/>
          <p:cNvPicPr>
            <a:picLocks noChangeAspect="1"/>
          </p:cNvPicPr>
          <p:nvPr/>
        </p:nvPicPr>
        <p:blipFill>
          <a:blip r:embed="rId4"/>
          <a:stretch>
            <a:fillRect/>
          </a:stretch>
        </p:blipFill>
        <p:spPr>
          <a:xfrm>
            <a:off x="1524000" y="1859802"/>
            <a:ext cx="9144000" cy="4161486"/>
          </a:xfrm>
          <a:prstGeom prst="rect">
            <a:avLst/>
          </a:prstGeom>
        </p:spPr>
      </p:pic>
      <p:pic>
        <p:nvPicPr>
          <p:cNvPr id="8" name="Picture 7"/>
          <p:cNvPicPr>
            <a:picLocks noChangeAspect="1"/>
          </p:cNvPicPr>
          <p:nvPr/>
        </p:nvPicPr>
        <p:blipFill>
          <a:blip r:embed="rId5"/>
          <a:stretch>
            <a:fillRect/>
          </a:stretch>
        </p:blipFill>
        <p:spPr>
          <a:xfrm>
            <a:off x="1596008" y="6125069"/>
            <a:ext cx="9036496" cy="732931"/>
          </a:xfrm>
          <a:prstGeom prst="rect">
            <a:avLst/>
          </a:prstGeom>
        </p:spPr>
      </p:pic>
      <p:pic>
        <p:nvPicPr>
          <p:cNvPr id="9" name="Picture 8"/>
          <p:cNvPicPr>
            <a:picLocks noChangeAspect="1"/>
          </p:cNvPicPr>
          <p:nvPr/>
        </p:nvPicPr>
        <p:blipFill>
          <a:blip r:embed="rId6"/>
          <a:stretch>
            <a:fillRect/>
          </a:stretch>
        </p:blipFill>
        <p:spPr>
          <a:xfrm>
            <a:off x="5519936" y="101461"/>
            <a:ext cx="3888432" cy="1878004"/>
          </a:xfrm>
          <a:prstGeom prst="rect">
            <a:avLst/>
          </a:prstGeom>
        </p:spPr>
      </p:pic>
      <p:sp>
        <p:nvSpPr>
          <p:cNvPr id="10" name="Oval 9"/>
          <p:cNvSpPr/>
          <p:nvPr/>
        </p:nvSpPr>
        <p:spPr>
          <a:xfrm>
            <a:off x="3071664" y="4653136"/>
            <a:ext cx="1368152" cy="1368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2697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152373" y="129384"/>
            <a:ext cx="9707128"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solidFill>
                  <a:schemeClr val="accent5">
                    <a:lumMod val="75000"/>
                  </a:schemeClr>
                </a:solidFill>
              </a:rPr>
              <a:t>Coastal Fishing  Communities: Major concerns</a:t>
            </a:r>
            <a:endParaRPr lang="en-CA" sz="4000" b="1" dirty="0">
              <a:solidFill>
                <a:schemeClr val="accent5">
                  <a:lumMod val="75000"/>
                </a:schemeClr>
              </a:solidFill>
            </a:endParaRPr>
          </a:p>
        </p:txBody>
      </p:sp>
      <p:sp>
        <p:nvSpPr>
          <p:cNvPr id="12" name="Content Placeholder 2"/>
          <p:cNvSpPr txBox="1">
            <a:spLocks/>
          </p:cNvSpPr>
          <p:nvPr/>
        </p:nvSpPr>
        <p:spPr>
          <a:xfrm>
            <a:off x="4151898" y="1543669"/>
            <a:ext cx="2724311" cy="1872207"/>
          </a:xfrm>
          <a:prstGeom prst="rect">
            <a:avLst/>
          </a:prstGeom>
          <a:solidFill>
            <a:schemeClr val="accent4">
              <a:lumMod val="40000"/>
              <a:lumOff val="6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chemeClr val="accent5">
                  <a:lumMod val="75000"/>
                </a:schemeClr>
              </a:buClr>
            </a:pPr>
            <a:r>
              <a:rPr lang="en-US">
                <a:solidFill>
                  <a:schemeClr val="tx1">
                    <a:lumMod val="85000"/>
                    <a:lumOff val="15000"/>
                  </a:schemeClr>
                </a:solidFill>
                <a:cs typeface="Arial" pitchFamily="34" charset="0"/>
              </a:rPr>
              <a:t>Ecosystem health</a:t>
            </a:r>
            <a:endParaRPr lang="en-CA">
              <a:solidFill>
                <a:schemeClr val="tx1">
                  <a:lumMod val="85000"/>
                  <a:lumOff val="15000"/>
                </a:schemeClr>
              </a:solidFill>
            </a:endParaRPr>
          </a:p>
          <a:p>
            <a:pPr>
              <a:buClr>
                <a:schemeClr val="accent5">
                  <a:lumMod val="75000"/>
                </a:schemeClr>
              </a:buClr>
            </a:pPr>
            <a:r>
              <a:rPr lang="en-US">
                <a:solidFill>
                  <a:schemeClr val="tx1">
                    <a:lumMod val="85000"/>
                    <a:lumOff val="15000"/>
                  </a:schemeClr>
                </a:solidFill>
                <a:cs typeface="Arial" pitchFamily="34" charset="0"/>
              </a:rPr>
              <a:t>Social justice </a:t>
            </a:r>
          </a:p>
          <a:p>
            <a:pPr>
              <a:buClr>
                <a:schemeClr val="accent5">
                  <a:lumMod val="75000"/>
                </a:schemeClr>
              </a:buClr>
            </a:pPr>
            <a:r>
              <a:rPr lang="en-US">
                <a:solidFill>
                  <a:schemeClr val="tx1">
                    <a:lumMod val="85000"/>
                    <a:lumOff val="15000"/>
                  </a:schemeClr>
                </a:solidFill>
                <a:cs typeface="Arial" pitchFamily="34" charset="0"/>
              </a:rPr>
              <a:t>Livelihoods </a:t>
            </a:r>
          </a:p>
          <a:p>
            <a:pPr>
              <a:buClr>
                <a:schemeClr val="accent5">
                  <a:lumMod val="75000"/>
                </a:schemeClr>
              </a:buClr>
            </a:pPr>
            <a:r>
              <a:rPr lang="en-US">
                <a:solidFill>
                  <a:schemeClr val="tx1">
                    <a:lumMod val="85000"/>
                    <a:lumOff val="15000"/>
                  </a:schemeClr>
                </a:solidFill>
                <a:cs typeface="Arial" pitchFamily="34" charset="0"/>
              </a:rPr>
              <a:t>Food security</a:t>
            </a:r>
            <a:endParaRPr lang="en-US" dirty="0"/>
          </a:p>
        </p:txBody>
      </p:sp>
      <p:grpSp>
        <p:nvGrpSpPr>
          <p:cNvPr id="13" name="Group 12"/>
          <p:cNvGrpSpPr/>
          <p:nvPr/>
        </p:nvGrpSpPr>
        <p:grpSpPr>
          <a:xfrm>
            <a:off x="7109877" y="1423814"/>
            <a:ext cx="3671675" cy="2005146"/>
            <a:chOff x="4280084" y="1926433"/>
            <a:chExt cx="4642989" cy="1737793"/>
          </a:xfrm>
        </p:grpSpPr>
        <p:sp>
          <p:nvSpPr>
            <p:cNvPr id="14" name="Content Placeholder 2"/>
            <p:cNvSpPr txBox="1">
              <a:spLocks/>
            </p:cNvSpPr>
            <p:nvPr/>
          </p:nvSpPr>
          <p:spPr>
            <a:xfrm>
              <a:off x="4992447" y="1969829"/>
              <a:ext cx="3930626" cy="1684601"/>
            </a:xfrm>
            <a:prstGeom prst="rect">
              <a:avLst/>
            </a:prstGeom>
            <a:solidFill>
              <a:schemeClr val="accent3">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buClr>
                  <a:schemeClr val="accent5">
                    <a:lumMod val="75000"/>
                  </a:schemeClr>
                </a:buClr>
                <a:buNone/>
              </a:pPr>
              <a:r>
                <a:rPr lang="en-US" sz="2400" dirty="0">
                  <a:solidFill>
                    <a:schemeClr val="tx1">
                      <a:lumMod val="85000"/>
                      <a:lumOff val="15000"/>
                    </a:schemeClr>
                  </a:solidFill>
                  <a:cs typeface="Arial" pitchFamily="34" charset="0"/>
                </a:rPr>
                <a:t>Small-scale fisheries can make major contribution to address these concerns</a:t>
              </a:r>
            </a:p>
            <a:p>
              <a:pPr marL="0" indent="0" algn="r">
                <a:buNone/>
              </a:pPr>
              <a:endParaRPr lang="en-US" sz="2400" dirty="0"/>
            </a:p>
            <a:p>
              <a:pPr>
                <a:buFont typeface="Wingdings" charset="2"/>
                <a:buChar char="§"/>
              </a:pPr>
              <a:endParaRPr lang="en-US" sz="2400" dirty="0">
                <a:solidFill>
                  <a:schemeClr val="tx1">
                    <a:lumMod val="85000"/>
                    <a:lumOff val="15000"/>
                  </a:schemeClr>
                </a:solidFill>
              </a:endParaRPr>
            </a:p>
          </p:txBody>
        </p:sp>
        <p:sp>
          <p:nvSpPr>
            <p:cNvPr id="15" name="Right Brace 14"/>
            <p:cNvSpPr/>
            <p:nvPr/>
          </p:nvSpPr>
          <p:spPr>
            <a:xfrm>
              <a:off x="4280084" y="1926433"/>
              <a:ext cx="416882" cy="1737793"/>
            </a:xfrm>
            <a:prstGeom prst="rightBrace">
              <a:avLst/>
            </a:prstGeom>
            <a:ln w="41275"/>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grpSp>
      <p:grpSp>
        <p:nvGrpSpPr>
          <p:cNvPr id="16" name="Group 15"/>
          <p:cNvGrpSpPr/>
          <p:nvPr/>
        </p:nvGrpSpPr>
        <p:grpSpPr>
          <a:xfrm>
            <a:off x="-1" y="4984886"/>
            <a:ext cx="4827245" cy="2000874"/>
            <a:chOff x="2547017" y="5252163"/>
            <a:chExt cx="4827245" cy="2000874"/>
          </a:xfrm>
        </p:grpSpPr>
        <p:pic>
          <p:nvPicPr>
            <p:cNvPr id="18" name="Picture 17" descr="Anna S.2014.Tanzania8.JPG"/>
            <p:cNvPicPr>
              <a:picLocks noChangeAspect="1"/>
            </p:cNvPicPr>
            <p:nvPr/>
          </p:nvPicPr>
          <p:blipFill rotWithShape="1">
            <a:blip r:embed="rId2" cstate="print"/>
            <a:srcRect l="20701"/>
            <a:stretch/>
          </p:blipFill>
          <p:spPr>
            <a:xfrm>
              <a:off x="2547017" y="5252163"/>
              <a:ext cx="2461763" cy="1873114"/>
            </a:xfrm>
            <a:prstGeom prst="rect">
              <a:avLst/>
            </a:prstGeom>
            <a:ln>
              <a:noFill/>
            </a:ln>
            <a:effectLst>
              <a:outerShdw blurRad="292100" dist="139700" dir="2700000" algn="tl" rotWithShape="0">
                <a:srgbClr val="333333">
                  <a:alpha val="65000"/>
                </a:srgbClr>
              </a:outerShdw>
            </a:effectLst>
          </p:spPr>
        </p:pic>
        <p:pic>
          <p:nvPicPr>
            <p:cNvPr id="20" name="Picture 19" descr="Anna S.2014.Tanzania8.JPG"/>
            <p:cNvPicPr>
              <a:picLocks noChangeAspect="1"/>
            </p:cNvPicPr>
            <p:nvPr/>
          </p:nvPicPr>
          <p:blipFill rotWithShape="1">
            <a:blip r:embed="rId3" cstate="print"/>
            <a:srcRect r="28625"/>
            <a:stretch/>
          </p:blipFill>
          <p:spPr>
            <a:xfrm>
              <a:off x="5008780" y="5253370"/>
              <a:ext cx="2365482" cy="1999667"/>
            </a:xfrm>
            <a:prstGeom prst="rect">
              <a:avLst/>
            </a:prstGeom>
            <a:ln>
              <a:noFill/>
            </a:ln>
            <a:effectLst>
              <a:outerShdw blurRad="292100" dist="139700" dir="2700000" algn="tl" rotWithShape="0">
                <a:srgbClr val="333333">
                  <a:alpha val="65000"/>
                </a:srgbClr>
              </a:outerShdw>
            </a:effectLst>
          </p:spPr>
        </p:pic>
      </p:grpSp>
      <p:grpSp>
        <p:nvGrpSpPr>
          <p:cNvPr id="22" name="Group 21"/>
          <p:cNvGrpSpPr/>
          <p:nvPr/>
        </p:nvGrpSpPr>
        <p:grpSpPr>
          <a:xfrm>
            <a:off x="1074423" y="1414594"/>
            <a:ext cx="2843808" cy="2073291"/>
            <a:chOff x="0" y="1859765"/>
            <a:chExt cx="2843808" cy="2073291"/>
          </a:xfrm>
        </p:grpSpPr>
        <p:sp>
          <p:nvSpPr>
            <p:cNvPr id="23" name="Left Brace 22"/>
            <p:cNvSpPr/>
            <p:nvPr/>
          </p:nvSpPr>
          <p:spPr>
            <a:xfrm>
              <a:off x="2483768" y="1916832"/>
              <a:ext cx="360040" cy="201622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Content Placeholder 2"/>
            <p:cNvSpPr txBox="1">
              <a:spLocks/>
            </p:cNvSpPr>
            <p:nvPr/>
          </p:nvSpPr>
          <p:spPr>
            <a:xfrm>
              <a:off x="0" y="1859765"/>
              <a:ext cx="2411759" cy="2003534"/>
            </a:xfrm>
            <a:prstGeom prst="rect">
              <a:avLst/>
            </a:prstGeom>
            <a:solidFill>
              <a:schemeClr val="accent5">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buClr>
                  <a:schemeClr val="accent5">
                    <a:lumMod val="75000"/>
                  </a:schemeClr>
                </a:buClr>
                <a:buNone/>
              </a:pPr>
              <a:r>
                <a:rPr lang="en-US" sz="2400" dirty="0">
                  <a:solidFill>
                    <a:schemeClr val="tx1">
                      <a:lumMod val="85000"/>
                      <a:lumOff val="15000"/>
                    </a:schemeClr>
                  </a:solidFill>
                  <a:cs typeface="Arial" pitchFamily="34" charset="0"/>
                </a:rPr>
                <a:t>Coastal fisheries are highly affected by these concerns</a:t>
              </a:r>
              <a:endParaRPr lang="en-US" sz="2400" dirty="0"/>
            </a:p>
          </p:txBody>
        </p:sp>
      </p:grpSp>
      <p:pic>
        <p:nvPicPr>
          <p:cNvPr id="40" name="Picture 3"/>
          <p:cNvPicPr>
            <a:picLocks noChangeAspect="1" noChangeArrowheads="1"/>
          </p:cNvPicPr>
          <p:nvPr/>
        </p:nvPicPr>
        <p:blipFill>
          <a:blip r:embed="rId4" cstate="print"/>
          <a:srcRect/>
          <a:stretch>
            <a:fillRect/>
          </a:stretch>
        </p:blipFill>
        <p:spPr bwMode="auto">
          <a:xfrm>
            <a:off x="4780546" y="4980148"/>
            <a:ext cx="2464206" cy="1877852"/>
          </a:xfrm>
          <a:prstGeom prst="rect">
            <a:avLst/>
          </a:prstGeom>
          <a:noFill/>
          <a:ln w="9525">
            <a:noFill/>
            <a:miter lim="800000"/>
            <a:headEnd/>
            <a:tailEnd/>
          </a:ln>
        </p:spPr>
      </p:pic>
      <p:pic>
        <p:nvPicPr>
          <p:cNvPr id="41" name="Picture 6"/>
          <p:cNvPicPr>
            <a:picLocks noChangeAspect="1" noChangeArrowheads="1"/>
          </p:cNvPicPr>
          <p:nvPr/>
        </p:nvPicPr>
        <p:blipFill>
          <a:blip r:embed="rId5" cstate="print"/>
          <a:srcRect/>
          <a:stretch>
            <a:fillRect/>
          </a:stretch>
        </p:blipFill>
        <p:spPr bwMode="auto">
          <a:xfrm>
            <a:off x="9610492" y="4986093"/>
            <a:ext cx="2581508" cy="1937244"/>
          </a:xfrm>
          <a:prstGeom prst="rect">
            <a:avLst/>
          </a:prstGeom>
          <a:noFill/>
          <a:ln w="9525">
            <a:noFill/>
            <a:miter lim="800000"/>
            <a:headEnd/>
            <a:tailEnd/>
          </a:ln>
        </p:spPr>
      </p:pic>
      <p:pic>
        <p:nvPicPr>
          <p:cNvPr id="42" name="Picture 41">
            <a:extLst>
              <a:ext uri="{FF2B5EF4-FFF2-40B4-BE49-F238E27FC236}">
                <a16:creationId xmlns:a16="http://schemas.microsoft.com/office/drawing/2014/main" id="{C603B220-05D4-48DF-897B-BFBA88D789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6028" y="4980147"/>
            <a:ext cx="2500075" cy="1877853"/>
          </a:xfrm>
          <a:prstGeom prst="rect">
            <a:avLst/>
          </a:prstGeom>
        </p:spPr>
      </p:pic>
      <p:sp>
        <p:nvSpPr>
          <p:cNvPr id="2" name="Rectangle 1">
            <a:extLst>
              <a:ext uri="{FF2B5EF4-FFF2-40B4-BE49-F238E27FC236}">
                <a16:creationId xmlns:a16="http://schemas.microsoft.com/office/drawing/2014/main" id="{96EE40D2-8571-41F4-BCB0-FC0BE0B63B70}"/>
              </a:ext>
            </a:extLst>
          </p:cNvPr>
          <p:cNvSpPr/>
          <p:nvPr/>
        </p:nvSpPr>
        <p:spPr>
          <a:xfrm>
            <a:off x="567397" y="3599460"/>
            <a:ext cx="11057206" cy="1252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t>COVID-19 has caused unpredictable impact on coastal fisheries due to impacts on the value chain.  </a:t>
            </a:r>
            <a:endParaRPr lang="en-GB" sz="2500" dirty="0"/>
          </a:p>
        </p:txBody>
      </p:sp>
    </p:spTree>
    <p:extLst>
      <p:ext uri="{BB962C8B-B14F-4D97-AF65-F5344CB8AC3E}">
        <p14:creationId xmlns:p14="http://schemas.microsoft.com/office/powerpoint/2010/main" val="4274014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141126" y="1615696"/>
            <a:ext cx="2952328" cy="1244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000" dirty="0"/>
              <a:t>FAO Voluntary Guidelines for SSF</a:t>
            </a:r>
          </a:p>
          <a:p>
            <a:endParaRPr lang="en-GB" sz="3000" dirty="0"/>
          </a:p>
        </p:txBody>
      </p:sp>
      <p:sp>
        <p:nvSpPr>
          <p:cNvPr id="7" name="Rectangle 6"/>
          <p:cNvSpPr/>
          <p:nvPr/>
        </p:nvSpPr>
        <p:spPr>
          <a:xfrm>
            <a:off x="0" y="5517232"/>
            <a:ext cx="12192000" cy="361637"/>
          </a:xfrm>
          <a:prstGeom prst="rect">
            <a:avLst/>
          </a:prstGeom>
          <a:solidFill>
            <a:schemeClr val="accent2">
              <a:lumMod val="40000"/>
              <a:lumOff val="60000"/>
            </a:schemeClr>
          </a:solidFill>
          <a:ln>
            <a:solidFill>
              <a:schemeClr val="tx2"/>
            </a:solidFill>
          </a:ln>
        </p:spPr>
        <p:txBody>
          <a:bodyPr wrap="square">
            <a:spAutoFit/>
          </a:bodyPr>
          <a:lstStyle/>
          <a:p>
            <a:pPr algn="ctr"/>
            <a:r>
              <a:rPr lang="en-CA" sz="1750" dirty="0">
                <a:solidFill>
                  <a:srgbClr val="000000"/>
                </a:solidFill>
                <a:latin typeface="Arial" panose="020B0604020202020204" pitchFamily="34" charset="0"/>
                <a:ea typeface="Calibri" panose="020F0502020204030204" pitchFamily="34" charset="0"/>
                <a:cs typeface="Arial" panose="020B0604020202020204" pitchFamily="34" charset="0"/>
              </a:rPr>
              <a:t>SDG14b: </a:t>
            </a:r>
            <a:r>
              <a:rPr lang="en-GB" sz="1750" dirty="0">
                <a:solidFill>
                  <a:srgbClr val="000000"/>
                </a:solidFill>
                <a:latin typeface="Arial" panose="020B0604020202020204" pitchFamily="34" charset="0"/>
                <a:ea typeface="Calibri" panose="020F0502020204030204" pitchFamily="34" charset="0"/>
                <a:cs typeface="Arial" panose="020B0604020202020204" pitchFamily="34" charset="0"/>
              </a:rPr>
              <a:t>Provide access for small-scale artisanal fishers to marine resources and markets </a:t>
            </a:r>
            <a:endParaRPr lang="en-GB" sz="1750" dirty="0">
              <a:latin typeface="Arial" panose="020B0604020202020204" pitchFamily="34" charset="0"/>
              <a:cs typeface="Arial" panose="020B0604020202020204" pitchFamily="34" charset="0"/>
            </a:endParaRPr>
          </a:p>
        </p:txBody>
      </p:sp>
      <p:pic>
        <p:nvPicPr>
          <p:cNvPr id="8" name="Picture 2" descr="http://www.fao.org/fileadmin/user_upload/gaps/img/resources/voluntary-guidelines-securing-sustainable-small-scale-fisheries-600x8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607" y="1422114"/>
            <a:ext cx="2741914" cy="3765562"/>
          </a:xfrm>
          <a:prstGeom prst="rect">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3"/>
          <a:srcRect l="30077" t="28344" r="30629" b="17516"/>
          <a:stretch/>
        </p:blipFill>
        <p:spPr>
          <a:xfrm>
            <a:off x="7442006" y="1779323"/>
            <a:ext cx="4399874" cy="3408353"/>
          </a:xfrm>
          <a:prstGeom prst="rect">
            <a:avLst/>
          </a:prstGeom>
        </p:spPr>
      </p:pic>
      <p:sp>
        <p:nvSpPr>
          <p:cNvPr id="10" name="Content Placeholder 2"/>
          <p:cNvSpPr txBox="1">
            <a:spLocks/>
          </p:cNvSpPr>
          <p:nvPr/>
        </p:nvSpPr>
        <p:spPr>
          <a:xfrm>
            <a:off x="4511260" y="3324832"/>
            <a:ext cx="2952328" cy="12440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GB" dirty="0"/>
              <a:t>UN Sustainable Development Goals</a:t>
            </a:r>
          </a:p>
        </p:txBody>
      </p:sp>
      <p:sp>
        <p:nvSpPr>
          <p:cNvPr id="11" name="Title 1"/>
          <p:cNvSpPr txBox="1">
            <a:spLocks/>
          </p:cNvSpPr>
          <p:nvPr/>
        </p:nvSpPr>
        <p:spPr>
          <a:xfrm>
            <a:off x="1397315" y="139536"/>
            <a:ext cx="8686800" cy="1143000"/>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CA"/>
              <a:t>Aligning UN SDGs and SSF Guidelines      </a:t>
            </a:r>
            <a:r>
              <a:rPr lang="en-CA" sz="3000"/>
              <a:t>for sustainable small-scale fisheries</a:t>
            </a:r>
            <a:endParaRPr lang="en-GB" sz="3000" dirty="0"/>
          </a:p>
        </p:txBody>
      </p:sp>
    </p:spTree>
    <p:extLst>
      <p:ext uri="{BB962C8B-B14F-4D97-AF65-F5344CB8AC3E}">
        <p14:creationId xmlns:p14="http://schemas.microsoft.com/office/powerpoint/2010/main" val="157395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5520" y="1261646"/>
            <a:ext cx="1671090" cy="2862322"/>
          </a:xfrm>
          <a:prstGeom prst="rect">
            <a:avLst/>
          </a:prstGeom>
          <a:solidFill>
            <a:schemeClr val="accent6">
              <a:lumMod val="40000"/>
              <a:lumOff val="60000"/>
            </a:schemeClr>
          </a:solidFill>
          <a:ln>
            <a:solidFill>
              <a:schemeClr val="tx2"/>
            </a:solidFill>
          </a:ln>
        </p:spPr>
        <p:txBody>
          <a:bodyPr wrap="square">
            <a:spAutoFit/>
          </a:bodyPr>
          <a:lstStyle/>
          <a:p>
            <a:pPr algn="ctr"/>
            <a:r>
              <a:rPr lang="en-CA" dirty="0"/>
              <a:t>Both instruments have a reciprocated relationship as they both are focused on engendering sustainable development</a:t>
            </a:r>
            <a:endParaRPr lang="en-GB" dirty="0">
              <a:latin typeface="Arial" panose="020B0604020202020204" pitchFamily="34" charset="0"/>
              <a:cs typeface="Arial" panose="020B0604020202020204" pitchFamily="34" charset="0"/>
            </a:endParaRPr>
          </a:p>
        </p:txBody>
      </p:sp>
      <p:sp>
        <p:nvSpPr>
          <p:cNvPr id="7" name="Rectangle 6"/>
          <p:cNvSpPr/>
          <p:nvPr/>
        </p:nvSpPr>
        <p:spPr>
          <a:xfrm>
            <a:off x="8589520" y="1180807"/>
            <a:ext cx="1650954" cy="2862322"/>
          </a:xfrm>
          <a:prstGeom prst="rect">
            <a:avLst/>
          </a:prstGeom>
          <a:solidFill>
            <a:schemeClr val="accent6">
              <a:lumMod val="40000"/>
              <a:lumOff val="60000"/>
            </a:schemeClr>
          </a:solidFill>
          <a:ln>
            <a:solidFill>
              <a:schemeClr val="tx2"/>
            </a:solidFill>
          </a:ln>
        </p:spPr>
        <p:txBody>
          <a:bodyPr wrap="square">
            <a:spAutoFit/>
          </a:bodyPr>
          <a:lstStyle/>
          <a:p>
            <a:pPr algn="ctr"/>
            <a:r>
              <a:rPr lang="en-CA" dirty="0"/>
              <a:t>Collectively they can serve as the ‘blue print’ to shape the trajectories of sustainable development of small-scale fisheries in Europe</a:t>
            </a:r>
            <a:endParaRPr lang="en-GB" dirty="0"/>
          </a:p>
        </p:txBody>
      </p:sp>
      <p:sp>
        <p:nvSpPr>
          <p:cNvPr id="8" name="Oval 4"/>
          <p:cNvSpPr>
            <a:spLocks noChangeArrowheads="1"/>
          </p:cNvSpPr>
          <p:nvPr/>
        </p:nvSpPr>
        <p:spPr bwMode="auto">
          <a:xfrm>
            <a:off x="5803876" y="1335016"/>
            <a:ext cx="2236341" cy="2311269"/>
          </a:xfrm>
          <a:prstGeom prst="ellipse">
            <a:avLst/>
          </a:prstGeom>
          <a:solidFill>
            <a:srgbClr val="4F81BD">
              <a:alpha val="61176"/>
            </a:srgb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n-CA" alt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Sustainable     </a:t>
            </a:r>
          </a:p>
          <a:p>
            <a:pPr eaLnBrk="0" fontAlgn="base" hangingPunct="0">
              <a:spcBef>
                <a:spcPct val="0"/>
              </a:spcBef>
              <a:spcAft>
                <a:spcPct val="0"/>
              </a:spcAft>
            </a:pPr>
            <a:r>
              <a:rPr lang="en-CA" alt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Development  </a:t>
            </a:r>
          </a:p>
          <a:p>
            <a:pPr eaLnBrk="0" fontAlgn="base" hangingPunct="0">
              <a:spcBef>
                <a:spcPct val="0"/>
              </a:spcBef>
              <a:spcAft>
                <a:spcPct val="0"/>
              </a:spcAft>
            </a:pPr>
            <a:r>
              <a:rPr lang="en-CA" alt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Goals (SDGs)</a:t>
            </a:r>
            <a:endParaRPr lang="en-CA" altLang="en-US" dirty="0">
              <a:latin typeface="Arial" panose="020B0604020202020204" pitchFamily="34" charset="0"/>
            </a:endParaRPr>
          </a:p>
        </p:txBody>
      </p:sp>
      <p:sp>
        <p:nvSpPr>
          <p:cNvPr id="9" name="Oval 8"/>
          <p:cNvSpPr>
            <a:spLocks noChangeArrowheads="1"/>
          </p:cNvSpPr>
          <p:nvPr/>
        </p:nvSpPr>
        <p:spPr bwMode="auto">
          <a:xfrm>
            <a:off x="4050793" y="1364846"/>
            <a:ext cx="2257015" cy="2327213"/>
          </a:xfrm>
          <a:prstGeom prst="ellipse">
            <a:avLst/>
          </a:prstGeom>
          <a:solidFill>
            <a:srgbClr val="4F81BD">
              <a:alpha val="61176"/>
            </a:srgb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CA" alt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FAO SSF                          Guidelines</a:t>
            </a:r>
            <a:endParaRPr lang="en-CA" altLang="en-US" sz="2000" dirty="0">
              <a:latin typeface="Arial" panose="020B0604020202020204" pitchFamily="34" charset="0"/>
            </a:endParaRPr>
          </a:p>
        </p:txBody>
      </p:sp>
      <p:sp>
        <p:nvSpPr>
          <p:cNvPr id="10" name="Arc 9"/>
          <p:cNvSpPr/>
          <p:nvPr/>
        </p:nvSpPr>
        <p:spPr>
          <a:xfrm>
            <a:off x="5114926" y="948626"/>
            <a:ext cx="1704975" cy="952500"/>
          </a:xfrm>
          <a:prstGeom prst="arc">
            <a:avLst>
              <a:gd name="adj1" fmla="val 11405053"/>
              <a:gd name="adj2" fmla="val 20974978"/>
            </a:avLst>
          </a:prstGeom>
          <a:ln>
            <a:headEnd type="triangle"/>
            <a:tailEnd type="triangle"/>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Arc 10"/>
          <p:cNvSpPr/>
          <p:nvPr/>
        </p:nvSpPr>
        <p:spPr>
          <a:xfrm rot="10800000">
            <a:off x="5111106" y="3060078"/>
            <a:ext cx="1704975" cy="952500"/>
          </a:xfrm>
          <a:prstGeom prst="arc">
            <a:avLst>
              <a:gd name="adj1" fmla="val 11405053"/>
              <a:gd name="adj2" fmla="val 21042790"/>
            </a:avLst>
          </a:prstGeom>
          <a:ln>
            <a:headEnd type="triangle"/>
            <a:tailEnd type="triangle"/>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2" name="Straight Arrow Connector 11"/>
          <p:cNvCxnSpPr/>
          <p:nvPr/>
        </p:nvCxnSpPr>
        <p:spPr>
          <a:xfrm>
            <a:off x="3536687" y="2623038"/>
            <a:ext cx="430934" cy="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064590" y="2496020"/>
            <a:ext cx="445725" cy="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513629" y="4402410"/>
            <a:ext cx="9144000" cy="384721"/>
          </a:xfrm>
          <a:prstGeom prst="rect">
            <a:avLst/>
          </a:prstGeom>
          <a:solidFill>
            <a:schemeClr val="accent6">
              <a:lumMod val="40000"/>
              <a:lumOff val="60000"/>
            </a:schemeClr>
          </a:solidFill>
          <a:ln>
            <a:solidFill>
              <a:schemeClr val="tx2"/>
            </a:solidFill>
          </a:ln>
        </p:spPr>
        <p:txBody>
          <a:bodyPr wrap="square">
            <a:spAutoFit/>
          </a:bodyPr>
          <a:lstStyle/>
          <a:p>
            <a:pPr algn="ctr"/>
            <a:r>
              <a:rPr lang="en-GB" sz="1900" dirty="0">
                <a:solidFill>
                  <a:srgbClr val="000000"/>
                </a:solidFill>
                <a:latin typeface="Arial" panose="020B0604020202020204" pitchFamily="34" charset="0"/>
                <a:ea typeface="Calibri" panose="020F0502020204030204" pitchFamily="34" charset="0"/>
                <a:cs typeface="Arial" panose="020B0604020202020204" pitchFamily="34" charset="0"/>
              </a:rPr>
              <a:t>SDG14b on its own won’t work for sustainable small-scale fisheries</a:t>
            </a:r>
          </a:p>
        </p:txBody>
      </p:sp>
      <p:sp>
        <p:nvSpPr>
          <p:cNvPr id="15" name="Rectangle 14"/>
          <p:cNvSpPr/>
          <p:nvPr/>
        </p:nvSpPr>
        <p:spPr>
          <a:xfrm>
            <a:off x="1513629" y="5060504"/>
            <a:ext cx="9144000" cy="384721"/>
          </a:xfrm>
          <a:prstGeom prst="rect">
            <a:avLst/>
          </a:prstGeom>
          <a:solidFill>
            <a:schemeClr val="accent6">
              <a:lumMod val="40000"/>
              <a:lumOff val="60000"/>
            </a:schemeClr>
          </a:solidFill>
          <a:ln>
            <a:solidFill>
              <a:schemeClr val="tx2"/>
            </a:solidFill>
          </a:ln>
        </p:spPr>
        <p:txBody>
          <a:bodyPr wrap="square">
            <a:spAutoFit/>
          </a:bodyPr>
          <a:lstStyle/>
          <a:p>
            <a:pPr algn="ctr"/>
            <a:r>
              <a:rPr lang="en-CA" sz="1900" dirty="0">
                <a:solidFill>
                  <a:srgbClr val="000000"/>
                </a:solidFill>
                <a:latin typeface="Arial" panose="020B0604020202020204" pitchFamily="34" charset="0"/>
                <a:cs typeface="Arial" panose="020B0604020202020204" pitchFamily="34" charset="0"/>
              </a:rPr>
              <a:t>Sustainability of small-scale fisheries depends on other SDGs</a:t>
            </a:r>
            <a:endParaRPr lang="en-GB" sz="1900" dirty="0">
              <a:latin typeface="Arial" panose="020B0604020202020204" pitchFamily="34" charset="0"/>
              <a:cs typeface="Arial" panose="020B0604020202020204" pitchFamily="34" charset="0"/>
            </a:endParaRPr>
          </a:p>
        </p:txBody>
      </p:sp>
      <p:sp>
        <p:nvSpPr>
          <p:cNvPr id="16" name="Rectangle 15"/>
          <p:cNvSpPr/>
          <p:nvPr/>
        </p:nvSpPr>
        <p:spPr>
          <a:xfrm>
            <a:off x="1491512" y="5737447"/>
            <a:ext cx="9205039" cy="384721"/>
          </a:xfrm>
          <a:prstGeom prst="rect">
            <a:avLst/>
          </a:prstGeom>
          <a:solidFill>
            <a:schemeClr val="accent6">
              <a:lumMod val="40000"/>
              <a:lumOff val="60000"/>
            </a:schemeClr>
          </a:solidFill>
          <a:ln>
            <a:solidFill>
              <a:schemeClr val="tx2"/>
            </a:solidFill>
          </a:ln>
        </p:spPr>
        <p:txBody>
          <a:bodyPr wrap="square">
            <a:spAutoFit/>
          </a:bodyPr>
          <a:lstStyle/>
          <a:p>
            <a:pPr algn="ctr"/>
            <a:r>
              <a:rPr lang="en-CA" sz="1900" dirty="0">
                <a:solidFill>
                  <a:srgbClr val="000000"/>
                </a:solidFill>
                <a:latin typeface="Arial" panose="020B0604020202020204" pitchFamily="34" charset="0"/>
                <a:cs typeface="Arial" panose="020B0604020202020204" pitchFamily="34" charset="0"/>
              </a:rPr>
              <a:t>Small-scale fisheries are necessary for the achievement of SDGs.</a:t>
            </a:r>
            <a:endParaRPr lang="en-GB" sz="1900" dirty="0">
              <a:latin typeface="Arial" panose="020B0604020202020204" pitchFamily="34" charset="0"/>
              <a:cs typeface="Arial" panose="020B0604020202020204" pitchFamily="34" charset="0"/>
            </a:endParaRPr>
          </a:p>
        </p:txBody>
      </p:sp>
      <p:sp>
        <p:nvSpPr>
          <p:cNvPr id="17" name="Text Box 2"/>
          <p:cNvSpPr txBox="1">
            <a:spLocks noChangeArrowheads="1"/>
          </p:cNvSpPr>
          <p:nvPr/>
        </p:nvSpPr>
        <p:spPr bwMode="auto">
          <a:xfrm rot="-5400000">
            <a:off x="5159363" y="2260927"/>
            <a:ext cx="1917450" cy="476250"/>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CA" altLang="en-US" sz="1500" b="1"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SUSTAINABILITY</a:t>
            </a:r>
            <a:endParaRPr lang="en-CA" altLang="en-US" sz="1500" b="1" dirty="0">
              <a:ln w="0"/>
              <a:effectLst>
                <a:outerShdw blurRad="38100" dist="19050" dir="2700000" algn="tl" rotWithShape="0">
                  <a:schemeClr val="dk1">
                    <a:alpha val="40000"/>
                  </a:schemeClr>
                </a:outerShdw>
              </a:effectLst>
              <a:latin typeface="Arial" panose="020B0604020202020204" pitchFamily="34" charset="0"/>
            </a:endParaRPr>
          </a:p>
        </p:txBody>
      </p:sp>
      <p:sp>
        <p:nvSpPr>
          <p:cNvPr id="18" name="Title 1"/>
          <p:cNvSpPr txBox="1">
            <a:spLocks/>
          </p:cNvSpPr>
          <p:nvPr/>
        </p:nvSpPr>
        <p:spPr>
          <a:xfrm>
            <a:off x="1848792" y="134217"/>
            <a:ext cx="8229600" cy="830350"/>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CA" b="1" dirty="0"/>
              <a:t>Aligning SDG and SSF Guidelines </a:t>
            </a:r>
            <a:endParaRPr lang="en-GB" dirty="0"/>
          </a:p>
        </p:txBody>
      </p:sp>
      <p:sp>
        <p:nvSpPr>
          <p:cNvPr id="19" name="Content Placeholder 2"/>
          <p:cNvSpPr txBox="1">
            <a:spLocks/>
          </p:cNvSpPr>
          <p:nvPr/>
        </p:nvSpPr>
        <p:spPr>
          <a:xfrm>
            <a:off x="4455360" y="6429698"/>
            <a:ext cx="6379848" cy="5334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t>Let’s look at the commonalities between SSF and SDGs….</a:t>
            </a:r>
          </a:p>
        </p:txBody>
      </p:sp>
    </p:spTree>
    <p:extLst>
      <p:ext uri="{BB962C8B-B14F-4D97-AF65-F5344CB8AC3E}">
        <p14:creationId xmlns:p14="http://schemas.microsoft.com/office/powerpoint/2010/main" val="409077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44711407"/>
              </p:ext>
            </p:extLst>
          </p:nvPr>
        </p:nvGraphicFramePr>
        <p:xfrm>
          <a:off x="488733" y="1448944"/>
          <a:ext cx="11327521" cy="3072384"/>
        </p:xfrm>
        <a:graphic>
          <a:graphicData uri="http://schemas.openxmlformats.org/drawingml/2006/table">
            <a:tbl>
              <a:tblPr firstRow="1" firstCol="1" bandRow="1">
                <a:tableStyleId>{5C22544A-7EE6-4342-B048-85BDC9FD1C3A}</a:tableStyleId>
              </a:tblPr>
              <a:tblGrid>
                <a:gridCol w="3062945">
                  <a:extLst>
                    <a:ext uri="{9D8B030D-6E8A-4147-A177-3AD203B41FA5}">
                      <a16:colId xmlns:a16="http://schemas.microsoft.com/office/drawing/2014/main" val="3372064148"/>
                    </a:ext>
                  </a:extLst>
                </a:gridCol>
                <a:gridCol w="4530011">
                  <a:extLst>
                    <a:ext uri="{9D8B030D-6E8A-4147-A177-3AD203B41FA5}">
                      <a16:colId xmlns:a16="http://schemas.microsoft.com/office/drawing/2014/main" val="834115324"/>
                    </a:ext>
                  </a:extLst>
                </a:gridCol>
                <a:gridCol w="3734565">
                  <a:extLst>
                    <a:ext uri="{9D8B030D-6E8A-4147-A177-3AD203B41FA5}">
                      <a16:colId xmlns:a16="http://schemas.microsoft.com/office/drawing/2014/main" val="963589694"/>
                    </a:ext>
                  </a:extLst>
                </a:gridCol>
              </a:tblGrid>
              <a:tr h="1005215">
                <a:tc>
                  <a:txBody>
                    <a:bodyPr/>
                    <a:lstStyle/>
                    <a:p>
                      <a:pPr algn="l">
                        <a:lnSpc>
                          <a:spcPct val="115000"/>
                        </a:lnSpc>
                        <a:spcAft>
                          <a:spcPts val="0"/>
                        </a:spcAft>
                      </a:pPr>
                      <a:r>
                        <a:rPr lang="en-GB" sz="2000" dirty="0">
                          <a:effectLst/>
                        </a:rPr>
                        <a:t>SDG 1: No poverty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nchor="ctr"/>
                </a:tc>
                <a:tc>
                  <a:txBody>
                    <a:bodyPr/>
                    <a:lstStyle/>
                    <a:p>
                      <a:pPr algn="l">
                        <a:lnSpc>
                          <a:spcPct val="115000"/>
                        </a:lnSpc>
                        <a:spcAft>
                          <a:spcPts val="0"/>
                        </a:spcAft>
                      </a:pPr>
                      <a:r>
                        <a:rPr lang="en-GB" sz="2000" b="0" dirty="0">
                          <a:solidFill>
                            <a:schemeClr val="tx1"/>
                          </a:solidFill>
                          <a:effectLst/>
                        </a:rPr>
                        <a:t>Provision of development opportunities to fishing communities </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nchor="ctr">
                    <a:solidFill>
                      <a:schemeClr val="accent3">
                        <a:lumMod val="20000"/>
                        <a:lumOff val="80000"/>
                      </a:schemeClr>
                    </a:solidFill>
                  </a:tcPr>
                </a:tc>
                <a:tc>
                  <a:txBody>
                    <a:bodyPr/>
                    <a:lstStyle/>
                    <a:p>
                      <a:pPr algn="l">
                        <a:lnSpc>
                          <a:spcPct val="115000"/>
                        </a:lnSpc>
                        <a:spcAft>
                          <a:spcPts val="0"/>
                        </a:spcAft>
                      </a:pPr>
                      <a:r>
                        <a:rPr lang="en-GB" sz="2000" b="0" dirty="0">
                          <a:solidFill>
                            <a:schemeClr val="tx1"/>
                          </a:solidFill>
                          <a:effectLst/>
                        </a:rPr>
                        <a:t>Traditional systems of artisanal growth are resilient and sustainable</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nchor="ctr">
                    <a:solidFill>
                      <a:schemeClr val="accent3">
                        <a:lumMod val="20000"/>
                        <a:lumOff val="80000"/>
                      </a:schemeClr>
                    </a:solidFill>
                  </a:tcPr>
                </a:tc>
                <a:extLst>
                  <a:ext uri="{0D108BD9-81ED-4DB2-BD59-A6C34878D82A}">
                    <a16:rowId xmlns:a16="http://schemas.microsoft.com/office/drawing/2014/main" val="1574889142"/>
                  </a:ext>
                </a:extLst>
              </a:tr>
              <a:tr h="217451">
                <a:tc>
                  <a:txBody>
                    <a:bodyPr/>
                    <a:lstStyle/>
                    <a:p>
                      <a:pPr algn="l">
                        <a:lnSpc>
                          <a:spcPct val="115000"/>
                        </a:lnSpc>
                        <a:spcAft>
                          <a:spcPts val="0"/>
                        </a:spcAft>
                      </a:pPr>
                      <a:r>
                        <a:rPr lang="en-GB" sz="2000">
                          <a:effectLst/>
                        </a:rPr>
                        <a:t>SDG 2: Zero Hunger</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nchor="ctr"/>
                </a:tc>
                <a:tc>
                  <a:txBody>
                    <a:bodyPr/>
                    <a:lstStyle/>
                    <a:p>
                      <a:pPr algn="l">
                        <a:lnSpc>
                          <a:spcPct val="115000"/>
                        </a:lnSpc>
                        <a:spcAft>
                          <a:spcPts val="0"/>
                        </a:spcAft>
                      </a:pPr>
                      <a:r>
                        <a:rPr lang="en-GB" sz="2000" dirty="0">
                          <a:effectLst/>
                        </a:rPr>
                        <a:t>Provision of access to fisheries resources and fishing grounds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nchor="ctr"/>
                </a:tc>
                <a:tc>
                  <a:txBody>
                    <a:bodyPr/>
                    <a:lstStyle/>
                    <a:p>
                      <a:pPr algn="l">
                        <a:lnSpc>
                          <a:spcPct val="115000"/>
                        </a:lnSpc>
                        <a:spcAft>
                          <a:spcPts val="0"/>
                        </a:spcAft>
                      </a:pPr>
                      <a:r>
                        <a:rPr lang="en-GB" sz="2000">
                          <a:effectLst/>
                        </a:rPr>
                        <a:t>SSF provide food for local communities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nchor="ctr"/>
                </a:tc>
                <a:extLst>
                  <a:ext uri="{0D108BD9-81ED-4DB2-BD59-A6C34878D82A}">
                    <a16:rowId xmlns:a16="http://schemas.microsoft.com/office/drawing/2014/main" val="4227795820"/>
                  </a:ext>
                </a:extLst>
              </a:tr>
              <a:tr h="326176">
                <a:tc>
                  <a:txBody>
                    <a:bodyPr/>
                    <a:lstStyle/>
                    <a:p>
                      <a:pPr algn="l">
                        <a:lnSpc>
                          <a:spcPct val="115000"/>
                        </a:lnSpc>
                        <a:spcAft>
                          <a:spcPts val="0"/>
                        </a:spcAft>
                      </a:pPr>
                      <a:r>
                        <a:rPr lang="en-GB" sz="2000" dirty="0">
                          <a:effectLst/>
                        </a:rPr>
                        <a:t>SDG 3: Good Health and Wellbeing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nchor="ctr"/>
                </a:tc>
                <a:tc>
                  <a:txBody>
                    <a:bodyPr/>
                    <a:lstStyle/>
                    <a:p>
                      <a:pPr algn="l">
                        <a:lnSpc>
                          <a:spcPct val="115000"/>
                        </a:lnSpc>
                        <a:spcAft>
                          <a:spcPts val="0"/>
                        </a:spcAft>
                      </a:pPr>
                      <a:r>
                        <a:rPr lang="en-GB" sz="2000" dirty="0">
                          <a:effectLst/>
                        </a:rPr>
                        <a:t>Fishing as a way of life: social and human wellbeing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nchor="ctr"/>
                </a:tc>
                <a:tc>
                  <a:txBody>
                    <a:bodyPr/>
                    <a:lstStyle/>
                    <a:p>
                      <a:pPr algn="l">
                        <a:lnSpc>
                          <a:spcPct val="115000"/>
                        </a:lnSpc>
                        <a:spcAft>
                          <a:spcPts val="0"/>
                        </a:spcAft>
                      </a:pPr>
                      <a:r>
                        <a:rPr lang="en-GB" sz="2000" dirty="0">
                          <a:effectLst/>
                        </a:rPr>
                        <a:t>SSF provide locally-caught high nutrient fish</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nchor="ctr"/>
                </a:tc>
                <a:extLst>
                  <a:ext uri="{0D108BD9-81ED-4DB2-BD59-A6C34878D82A}">
                    <a16:rowId xmlns:a16="http://schemas.microsoft.com/office/drawing/2014/main" val="3207155012"/>
                  </a:ext>
                </a:extLst>
              </a:tr>
              <a:tr h="217451">
                <a:tc>
                  <a:txBody>
                    <a:bodyPr/>
                    <a:lstStyle/>
                    <a:p>
                      <a:pPr algn="l">
                        <a:lnSpc>
                          <a:spcPct val="115000"/>
                        </a:lnSpc>
                        <a:spcAft>
                          <a:spcPts val="0"/>
                        </a:spcAft>
                      </a:pPr>
                      <a:r>
                        <a:rPr lang="en-GB" sz="2000" dirty="0">
                          <a:effectLst/>
                        </a:rPr>
                        <a:t>SDG 5: Gender equality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nchor="ctr"/>
                </a:tc>
                <a:tc>
                  <a:txBody>
                    <a:bodyPr/>
                    <a:lstStyle/>
                    <a:p>
                      <a:pPr algn="l">
                        <a:lnSpc>
                          <a:spcPct val="115000"/>
                        </a:lnSpc>
                        <a:spcAft>
                          <a:spcPts val="0"/>
                        </a:spcAft>
                      </a:pPr>
                      <a:r>
                        <a:rPr lang="en-GB" sz="2000" dirty="0">
                          <a:effectLst/>
                        </a:rPr>
                        <a:t>Provide fisherwomen with equal rights as their male counterparts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nchor="ctr"/>
                </a:tc>
                <a:tc>
                  <a:txBody>
                    <a:bodyPr/>
                    <a:lstStyle/>
                    <a:p>
                      <a:pPr algn="l">
                        <a:lnSpc>
                          <a:spcPct val="115000"/>
                        </a:lnSpc>
                        <a:spcAft>
                          <a:spcPts val="0"/>
                        </a:spcAft>
                      </a:pPr>
                      <a:r>
                        <a:rPr lang="en-GB" sz="2000" dirty="0">
                          <a:effectLst/>
                        </a:rPr>
                        <a:t>Women’s SSF organizations endeavour to empower women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nchor="ctr"/>
                </a:tc>
                <a:extLst>
                  <a:ext uri="{0D108BD9-81ED-4DB2-BD59-A6C34878D82A}">
                    <a16:rowId xmlns:a16="http://schemas.microsoft.com/office/drawing/2014/main" val="862681671"/>
                  </a:ext>
                </a:extLst>
              </a:tr>
            </a:tbl>
          </a:graphicData>
        </a:graphic>
      </p:graphicFrame>
      <p:sp>
        <p:nvSpPr>
          <p:cNvPr id="16" name="Title 1"/>
          <p:cNvSpPr txBox="1">
            <a:spLocks/>
          </p:cNvSpPr>
          <p:nvPr/>
        </p:nvSpPr>
        <p:spPr>
          <a:xfrm>
            <a:off x="670034" y="-50260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700" dirty="0"/>
              <a:t>SDG for SSF; SSF for SDG</a:t>
            </a:r>
          </a:p>
        </p:txBody>
      </p:sp>
      <p:graphicFrame>
        <p:nvGraphicFramePr>
          <p:cNvPr id="18" name="Table 17"/>
          <p:cNvGraphicFramePr>
            <a:graphicFrameLocks noGrp="1"/>
          </p:cNvGraphicFramePr>
          <p:nvPr>
            <p:extLst>
              <p:ext uri="{D42A27DB-BD31-4B8C-83A1-F6EECF244321}">
                <p14:modId xmlns:p14="http://schemas.microsoft.com/office/powerpoint/2010/main" val="1893228636"/>
              </p:ext>
            </p:extLst>
          </p:nvPr>
        </p:nvGraphicFramePr>
        <p:xfrm>
          <a:off x="488733" y="822954"/>
          <a:ext cx="11356427" cy="680466"/>
        </p:xfrm>
        <a:graphic>
          <a:graphicData uri="http://schemas.openxmlformats.org/drawingml/2006/table">
            <a:tbl>
              <a:tblPr firstRow="1" firstCol="1" bandRow="1">
                <a:tableStyleId>{5C22544A-7EE6-4342-B048-85BDC9FD1C3A}</a:tableStyleId>
              </a:tblPr>
              <a:tblGrid>
                <a:gridCol w="3035453">
                  <a:extLst>
                    <a:ext uri="{9D8B030D-6E8A-4147-A177-3AD203B41FA5}">
                      <a16:colId xmlns:a16="http://schemas.microsoft.com/office/drawing/2014/main" val="1830095038"/>
                    </a:ext>
                  </a:extLst>
                </a:gridCol>
                <a:gridCol w="4560924">
                  <a:extLst>
                    <a:ext uri="{9D8B030D-6E8A-4147-A177-3AD203B41FA5}">
                      <a16:colId xmlns:a16="http://schemas.microsoft.com/office/drawing/2014/main" val="3439720871"/>
                    </a:ext>
                  </a:extLst>
                </a:gridCol>
                <a:gridCol w="3760050">
                  <a:extLst>
                    <a:ext uri="{9D8B030D-6E8A-4147-A177-3AD203B41FA5}">
                      <a16:colId xmlns:a16="http://schemas.microsoft.com/office/drawing/2014/main" val="4017680080"/>
                    </a:ext>
                  </a:extLst>
                </a:gridCol>
              </a:tblGrid>
              <a:tr h="488227">
                <a:tc>
                  <a:txBody>
                    <a:bodyPr/>
                    <a:lstStyle/>
                    <a:p>
                      <a:pPr algn="ctr">
                        <a:lnSpc>
                          <a:spcPct val="115000"/>
                        </a:lnSpc>
                        <a:spcAft>
                          <a:spcPts val="0"/>
                        </a:spcAft>
                      </a:pPr>
                      <a:r>
                        <a:rPr lang="en-GB" sz="2000" dirty="0">
                          <a:effectLst/>
                        </a:rPr>
                        <a:t>Sustainable Development Goals (SDGs)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nchor="ctr"/>
                </a:tc>
                <a:tc>
                  <a:txBody>
                    <a:bodyPr/>
                    <a:lstStyle/>
                    <a:p>
                      <a:pPr algn="ctr">
                        <a:lnSpc>
                          <a:spcPct val="115000"/>
                        </a:lnSpc>
                        <a:spcAft>
                          <a:spcPts val="0"/>
                        </a:spcAft>
                      </a:pPr>
                      <a:r>
                        <a:rPr lang="en-GB" sz="2000" dirty="0">
                          <a:effectLst/>
                          <a:latin typeface="+mn-lt"/>
                          <a:ea typeface="+mn-ea"/>
                          <a:cs typeface="+mn-cs"/>
                        </a:rPr>
                        <a:t>SDGs</a:t>
                      </a:r>
                      <a:r>
                        <a:rPr lang="en-GB" sz="2000" baseline="0" dirty="0">
                          <a:effectLst/>
                          <a:latin typeface="+mn-lt"/>
                          <a:ea typeface="+mn-ea"/>
                          <a:cs typeface="+mn-cs"/>
                        </a:rPr>
                        <a:t> for SSF</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nchor="ctr"/>
                </a:tc>
                <a:tc>
                  <a:txBody>
                    <a:bodyPr/>
                    <a:lstStyle/>
                    <a:p>
                      <a:pPr algn="ctr">
                        <a:lnSpc>
                          <a:spcPct val="115000"/>
                        </a:lnSpc>
                        <a:spcAft>
                          <a:spcPts val="0"/>
                        </a:spcAft>
                      </a:pPr>
                      <a:r>
                        <a:rPr lang="en-GB" sz="2000" dirty="0">
                          <a:effectLst/>
                        </a:rPr>
                        <a:t>SSF</a:t>
                      </a:r>
                      <a:r>
                        <a:rPr lang="en-GB" sz="2000" baseline="0" dirty="0">
                          <a:effectLst/>
                        </a:rPr>
                        <a:t> for SDGs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nchor="ctr"/>
                </a:tc>
                <a:extLst>
                  <a:ext uri="{0D108BD9-81ED-4DB2-BD59-A6C34878D82A}">
                    <a16:rowId xmlns:a16="http://schemas.microsoft.com/office/drawing/2014/main" val="3531888105"/>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144125828"/>
              </p:ext>
            </p:extLst>
          </p:nvPr>
        </p:nvGraphicFramePr>
        <p:xfrm>
          <a:off x="488732" y="4603624"/>
          <a:ext cx="11327522" cy="1030986"/>
        </p:xfrm>
        <a:graphic>
          <a:graphicData uri="http://schemas.openxmlformats.org/drawingml/2006/table">
            <a:tbl>
              <a:tblPr firstRow="1" firstCol="1" bandRow="1">
                <a:tableStyleId>{5C22544A-7EE6-4342-B048-85BDC9FD1C3A}</a:tableStyleId>
              </a:tblPr>
              <a:tblGrid>
                <a:gridCol w="3068205">
                  <a:extLst>
                    <a:ext uri="{9D8B030D-6E8A-4147-A177-3AD203B41FA5}">
                      <a16:colId xmlns:a16="http://schemas.microsoft.com/office/drawing/2014/main" val="891716079"/>
                    </a:ext>
                  </a:extLst>
                </a:gridCol>
                <a:gridCol w="4508837">
                  <a:extLst>
                    <a:ext uri="{9D8B030D-6E8A-4147-A177-3AD203B41FA5}">
                      <a16:colId xmlns:a16="http://schemas.microsoft.com/office/drawing/2014/main" val="1298938285"/>
                    </a:ext>
                  </a:extLst>
                </a:gridCol>
                <a:gridCol w="3750480">
                  <a:extLst>
                    <a:ext uri="{9D8B030D-6E8A-4147-A177-3AD203B41FA5}">
                      <a16:colId xmlns:a16="http://schemas.microsoft.com/office/drawing/2014/main" val="3899163231"/>
                    </a:ext>
                  </a:extLst>
                </a:gridCol>
              </a:tblGrid>
              <a:tr h="826113">
                <a:tc>
                  <a:txBody>
                    <a:bodyPr/>
                    <a:lstStyle/>
                    <a:p>
                      <a:pPr algn="l">
                        <a:lnSpc>
                          <a:spcPct val="115000"/>
                        </a:lnSpc>
                        <a:spcAft>
                          <a:spcPts val="0"/>
                        </a:spcAft>
                      </a:pPr>
                      <a:r>
                        <a:rPr lang="en-GB" sz="2000" b="1" dirty="0">
                          <a:effectLst/>
                        </a:rPr>
                        <a:t>SDG 8: Decent Work and Economic Growth</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n-GB" sz="2000" b="0" dirty="0">
                          <a:solidFill>
                            <a:schemeClr val="tx1"/>
                          </a:solidFill>
                          <a:effectLst/>
                        </a:rPr>
                        <a:t>Decent socio-economic conditions, and broadened scope for artisanal growth</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5000"/>
                        </a:lnSpc>
                        <a:spcAft>
                          <a:spcPts val="0"/>
                        </a:spcAft>
                      </a:pPr>
                      <a:r>
                        <a:rPr lang="en-GB" sz="2000" b="0" dirty="0">
                          <a:solidFill>
                            <a:schemeClr val="tx1"/>
                          </a:solidFill>
                          <a:effectLst/>
                        </a:rPr>
                        <a:t>SSF communities reproduce economic growth through positive externalities (e.g. tourism)</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342792086"/>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142027247"/>
              </p:ext>
            </p:extLst>
          </p:nvPr>
        </p:nvGraphicFramePr>
        <p:xfrm>
          <a:off x="488733" y="5636716"/>
          <a:ext cx="11356425" cy="927862"/>
        </p:xfrm>
        <a:graphic>
          <a:graphicData uri="http://schemas.openxmlformats.org/drawingml/2006/table">
            <a:tbl>
              <a:tblPr firstRow="1" firstCol="1" bandRow="1">
                <a:tableStyleId>{5C22544A-7EE6-4342-B048-85BDC9FD1C3A}</a:tableStyleId>
              </a:tblPr>
              <a:tblGrid>
                <a:gridCol w="3052058">
                  <a:extLst>
                    <a:ext uri="{9D8B030D-6E8A-4147-A177-3AD203B41FA5}">
                      <a16:colId xmlns:a16="http://schemas.microsoft.com/office/drawing/2014/main" val="1805614659"/>
                    </a:ext>
                  </a:extLst>
                </a:gridCol>
                <a:gridCol w="4544318">
                  <a:extLst>
                    <a:ext uri="{9D8B030D-6E8A-4147-A177-3AD203B41FA5}">
                      <a16:colId xmlns:a16="http://schemas.microsoft.com/office/drawing/2014/main" val="1850568541"/>
                    </a:ext>
                  </a:extLst>
                </a:gridCol>
                <a:gridCol w="3760049">
                  <a:extLst>
                    <a:ext uri="{9D8B030D-6E8A-4147-A177-3AD203B41FA5}">
                      <a16:colId xmlns:a16="http://schemas.microsoft.com/office/drawing/2014/main" val="2481610528"/>
                    </a:ext>
                  </a:extLst>
                </a:gridCol>
              </a:tblGrid>
              <a:tr h="826113">
                <a:tc>
                  <a:txBody>
                    <a:bodyPr/>
                    <a:lstStyle/>
                    <a:p>
                      <a:pPr algn="l">
                        <a:lnSpc>
                          <a:spcPct val="115000"/>
                        </a:lnSpc>
                        <a:spcAft>
                          <a:spcPts val="0"/>
                        </a:spcAft>
                      </a:pPr>
                      <a:r>
                        <a:rPr lang="en-GB" sz="2000" b="1" dirty="0">
                          <a:effectLst/>
                        </a:rPr>
                        <a:t>SDG 9: Industry, Innovation and Infrastructure</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n-GB" sz="1800" b="0" dirty="0">
                          <a:solidFill>
                            <a:schemeClr val="tx1"/>
                          </a:solidFill>
                          <a:effectLst/>
                        </a:rPr>
                        <a:t>Improvements in the post-harvest sector through appropriate infrastructure and value-addition activities</a:t>
                      </a: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5000"/>
                        </a:lnSpc>
                        <a:spcAft>
                          <a:spcPts val="0"/>
                        </a:spcAft>
                      </a:pPr>
                      <a:r>
                        <a:rPr lang="en-GB" sz="1800" b="0" dirty="0">
                          <a:solidFill>
                            <a:schemeClr val="tx1"/>
                          </a:solidFill>
                          <a:effectLst/>
                        </a:rPr>
                        <a:t>Fishing communities engage in innovative systems to improve their industry</a:t>
                      </a: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4227488538"/>
                  </a:ext>
                </a:extLst>
              </a:tr>
            </a:tbl>
          </a:graphicData>
        </a:graphic>
      </p:graphicFrame>
    </p:spTree>
    <p:extLst>
      <p:ext uri="{BB962C8B-B14F-4D97-AF65-F5344CB8AC3E}">
        <p14:creationId xmlns:p14="http://schemas.microsoft.com/office/powerpoint/2010/main" val="1646492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569" y="-13247"/>
            <a:ext cx="10515600" cy="1325563"/>
          </a:xfrm>
        </p:spPr>
        <p:txBody>
          <a:bodyPr/>
          <a:lstStyle/>
          <a:p>
            <a:pPr algn="ctr"/>
            <a:r>
              <a:rPr lang="en-GB" dirty="0"/>
              <a:t>SDG for SSF; SSF for SDG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8348842"/>
              </p:ext>
            </p:extLst>
          </p:nvPr>
        </p:nvGraphicFramePr>
        <p:xfrm>
          <a:off x="698937" y="1690691"/>
          <a:ext cx="11175127" cy="3099054"/>
        </p:xfrm>
        <a:graphic>
          <a:graphicData uri="http://schemas.openxmlformats.org/drawingml/2006/table">
            <a:tbl>
              <a:tblPr firstRow="1" firstCol="1" bandRow="1">
                <a:tableStyleId>{5C22544A-7EE6-4342-B048-85BDC9FD1C3A}</a:tableStyleId>
              </a:tblPr>
              <a:tblGrid>
                <a:gridCol w="2986992">
                  <a:extLst>
                    <a:ext uri="{9D8B030D-6E8A-4147-A177-3AD203B41FA5}">
                      <a16:colId xmlns:a16="http://schemas.microsoft.com/office/drawing/2014/main" val="2201932175"/>
                    </a:ext>
                  </a:extLst>
                </a:gridCol>
                <a:gridCol w="4086471">
                  <a:extLst>
                    <a:ext uri="{9D8B030D-6E8A-4147-A177-3AD203B41FA5}">
                      <a16:colId xmlns:a16="http://schemas.microsoft.com/office/drawing/2014/main" val="956771095"/>
                    </a:ext>
                  </a:extLst>
                </a:gridCol>
                <a:gridCol w="4101664">
                  <a:extLst>
                    <a:ext uri="{9D8B030D-6E8A-4147-A177-3AD203B41FA5}">
                      <a16:colId xmlns:a16="http://schemas.microsoft.com/office/drawing/2014/main" val="1513387366"/>
                    </a:ext>
                  </a:extLst>
                </a:gridCol>
              </a:tblGrid>
              <a:tr h="826113">
                <a:tc>
                  <a:txBody>
                    <a:bodyPr/>
                    <a:lstStyle/>
                    <a:p>
                      <a:pPr algn="l">
                        <a:lnSpc>
                          <a:spcPct val="115000"/>
                        </a:lnSpc>
                        <a:spcAft>
                          <a:spcPts val="0"/>
                        </a:spcAft>
                      </a:pPr>
                      <a:r>
                        <a:rPr lang="en-GB" sz="1800" dirty="0">
                          <a:effectLst/>
                        </a:rPr>
                        <a:t>SDG 10: Reduced Inequalities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n-GB" sz="1800" b="0" dirty="0">
                          <a:solidFill>
                            <a:schemeClr val="tx1"/>
                          </a:solidFill>
                          <a:effectLst/>
                        </a:rPr>
                        <a:t>A human-rights based approach to distribution of fishing opportunities</a:t>
                      </a: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lnSpc>
                          <a:spcPct val="115000"/>
                        </a:lnSpc>
                        <a:spcAft>
                          <a:spcPts val="0"/>
                        </a:spcAft>
                      </a:pPr>
                      <a:r>
                        <a:rPr lang="en-GB" sz="1800" b="0" dirty="0">
                          <a:solidFill>
                            <a:schemeClr val="tx1"/>
                          </a:solidFill>
                          <a:effectLst/>
                        </a:rPr>
                        <a:t>SSF are embedded in a level-playing field system with equity-based access to fisheries resources</a:t>
                      </a: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436755919"/>
                  </a:ext>
                </a:extLst>
              </a:tr>
              <a:tr h="826113">
                <a:tc>
                  <a:txBody>
                    <a:bodyPr/>
                    <a:lstStyle/>
                    <a:p>
                      <a:pPr algn="l">
                        <a:lnSpc>
                          <a:spcPct val="115000"/>
                        </a:lnSpc>
                        <a:spcAft>
                          <a:spcPts val="0"/>
                        </a:spcAft>
                      </a:pPr>
                      <a:r>
                        <a:rPr lang="en-GB" sz="1800">
                          <a:effectLst/>
                        </a:rPr>
                        <a:t>SDG 11: Sustainable cities and communities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n-GB" sz="1800" b="0" dirty="0">
                          <a:solidFill>
                            <a:schemeClr val="tx1"/>
                          </a:solidFill>
                          <a:effectLst/>
                        </a:rPr>
                        <a:t>An integrated approach to development of fishing-dependent communities.</a:t>
                      </a: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n-GB" sz="1800" b="0" dirty="0">
                          <a:solidFill>
                            <a:schemeClr val="tx1"/>
                          </a:solidFill>
                          <a:effectLst/>
                        </a:rPr>
                        <a:t>SSF demonstrate social cohesion which is an important component for sustainable communities</a:t>
                      </a: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6545606"/>
                  </a:ext>
                </a:extLst>
              </a:tr>
              <a:tr h="826113">
                <a:tc>
                  <a:txBody>
                    <a:bodyPr/>
                    <a:lstStyle/>
                    <a:p>
                      <a:pPr algn="l">
                        <a:lnSpc>
                          <a:spcPct val="115000"/>
                        </a:lnSpc>
                        <a:spcAft>
                          <a:spcPts val="0"/>
                        </a:spcAft>
                      </a:pPr>
                      <a:r>
                        <a:rPr lang="en-GB" sz="1800">
                          <a:effectLst/>
                        </a:rPr>
                        <a:t>SDG 12: Responsible Consumption and Production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n-GB" sz="1800" dirty="0">
                          <a:effectLst/>
                        </a:rPr>
                        <a:t>Consideration of the impact of international trade on the products of small-scale fisheries through transparent trade systems.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n-GB" sz="1800" dirty="0">
                          <a:effectLst/>
                        </a:rPr>
                        <a:t>SSF low-impact fisheries provide a contribution to responsible production of fisheries resources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109762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4483137"/>
              </p:ext>
            </p:extLst>
          </p:nvPr>
        </p:nvGraphicFramePr>
        <p:xfrm>
          <a:off x="698938" y="989648"/>
          <a:ext cx="11175127" cy="680466"/>
        </p:xfrm>
        <a:graphic>
          <a:graphicData uri="http://schemas.openxmlformats.org/drawingml/2006/table">
            <a:tbl>
              <a:tblPr firstRow="1" firstCol="1" bandRow="1">
                <a:tableStyleId>{5C22544A-7EE6-4342-B048-85BDC9FD1C3A}</a:tableStyleId>
              </a:tblPr>
              <a:tblGrid>
                <a:gridCol w="2986993">
                  <a:extLst>
                    <a:ext uri="{9D8B030D-6E8A-4147-A177-3AD203B41FA5}">
                      <a16:colId xmlns:a16="http://schemas.microsoft.com/office/drawing/2014/main" val="1830095038"/>
                    </a:ext>
                  </a:extLst>
                </a:gridCol>
                <a:gridCol w="4070703">
                  <a:extLst>
                    <a:ext uri="{9D8B030D-6E8A-4147-A177-3AD203B41FA5}">
                      <a16:colId xmlns:a16="http://schemas.microsoft.com/office/drawing/2014/main" val="3439720871"/>
                    </a:ext>
                  </a:extLst>
                </a:gridCol>
                <a:gridCol w="4117431">
                  <a:extLst>
                    <a:ext uri="{9D8B030D-6E8A-4147-A177-3AD203B41FA5}">
                      <a16:colId xmlns:a16="http://schemas.microsoft.com/office/drawing/2014/main" val="4017680080"/>
                    </a:ext>
                  </a:extLst>
                </a:gridCol>
              </a:tblGrid>
              <a:tr h="488227">
                <a:tc>
                  <a:txBody>
                    <a:bodyPr/>
                    <a:lstStyle/>
                    <a:p>
                      <a:pPr algn="ctr">
                        <a:lnSpc>
                          <a:spcPct val="115000"/>
                        </a:lnSpc>
                        <a:spcAft>
                          <a:spcPts val="0"/>
                        </a:spcAft>
                      </a:pPr>
                      <a:r>
                        <a:rPr lang="en-GB" sz="2000" dirty="0">
                          <a:effectLst/>
                        </a:rPr>
                        <a:t>Sustainable Development Goals (SDGs)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nchor="ctr"/>
                </a:tc>
                <a:tc>
                  <a:txBody>
                    <a:bodyPr/>
                    <a:lstStyle/>
                    <a:p>
                      <a:pPr algn="ctr">
                        <a:lnSpc>
                          <a:spcPct val="115000"/>
                        </a:lnSpc>
                        <a:spcAft>
                          <a:spcPts val="0"/>
                        </a:spcAft>
                      </a:pPr>
                      <a:r>
                        <a:rPr lang="en-GB" sz="2000" dirty="0">
                          <a:effectLst/>
                          <a:latin typeface="+mn-lt"/>
                          <a:ea typeface="+mn-ea"/>
                          <a:cs typeface="+mn-cs"/>
                        </a:rPr>
                        <a:t>SDGs</a:t>
                      </a:r>
                      <a:r>
                        <a:rPr lang="en-GB" sz="2000" baseline="0" dirty="0">
                          <a:effectLst/>
                          <a:latin typeface="+mn-lt"/>
                          <a:ea typeface="+mn-ea"/>
                          <a:cs typeface="+mn-cs"/>
                        </a:rPr>
                        <a:t> for SSF</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nchor="ctr"/>
                </a:tc>
                <a:tc>
                  <a:txBody>
                    <a:bodyPr/>
                    <a:lstStyle/>
                    <a:p>
                      <a:pPr algn="ctr">
                        <a:lnSpc>
                          <a:spcPct val="115000"/>
                        </a:lnSpc>
                        <a:spcAft>
                          <a:spcPts val="0"/>
                        </a:spcAft>
                      </a:pPr>
                      <a:r>
                        <a:rPr lang="en-GB" sz="2000" dirty="0">
                          <a:effectLst/>
                        </a:rPr>
                        <a:t>SSF</a:t>
                      </a:r>
                      <a:r>
                        <a:rPr lang="en-GB" sz="2000" baseline="0" dirty="0">
                          <a:effectLst/>
                        </a:rPr>
                        <a:t> for SDGs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nchor="ctr"/>
                </a:tc>
                <a:extLst>
                  <a:ext uri="{0D108BD9-81ED-4DB2-BD59-A6C34878D82A}">
                    <a16:rowId xmlns:a16="http://schemas.microsoft.com/office/drawing/2014/main" val="353188810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081891879"/>
              </p:ext>
            </p:extLst>
          </p:nvPr>
        </p:nvGraphicFramePr>
        <p:xfrm>
          <a:off x="698940" y="4529903"/>
          <a:ext cx="11175124" cy="612394"/>
        </p:xfrm>
        <a:graphic>
          <a:graphicData uri="http://schemas.openxmlformats.org/drawingml/2006/table">
            <a:tbl>
              <a:tblPr firstRow="1" firstCol="1" bandRow="1">
                <a:tableStyleId>{5C22544A-7EE6-4342-B048-85BDC9FD1C3A}</a:tableStyleId>
              </a:tblPr>
              <a:tblGrid>
                <a:gridCol w="2970846">
                  <a:extLst>
                    <a:ext uri="{9D8B030D-6E8A-4147-A177-3AD203B41FA5}">
                      <a16:colId xmlns:a16="http://schemas.microsoft.com/office/drawing/2014/main" val="916168799"/>
                    </a:ext>
                  </a:extLst>
                </a:gridCol>
                <a:gridCol w="4134145">
                  <a:extLst>
                    <a:ext uri="{9D8B030D-6E8A-4147-A177-3AD203B41FA5}">
                      <a16:colId xmlns:a16="http://schemas.microsoft.com/office/drawing/2014/main" val="1121815534"/>
                    </a:ext>
                  </a:extLst>
                </a:gridCol>
                <a:gridCol w="4070133">
                  <a:extLst>
                    <a:ext uri="{9D8B030D-6E8A-4147-A177-3AD203B41FA5}">
                      <a16:colId xmlns:a16="http://schemas.microsoft.com/office/drawing/2014/main" val="2273082985"/>
                    </a:ext>
                  </a:extLst>
                </a:gridCol>
              </a:tblGrid>
              <a:tr h="328452">
                <a:tc>
                  <a:txBody>
                    <a:bodyPr/>
                    <a:lstStyle/>
                    <a:p>
                      <a:pPr algn="l">
                        <a:lnSpc>
                          <a:spcPct val="115000"/>
                        </a:lnSpc>
                        <a:spcAft>
                          <a:spcPts val="0"/>
                        </a:spcAft>
                      </a:pPr>
                      <a:r>
                        <a:rPr lang="en-GB" sz="2000" b="1" dirty="0">
                          <a:effectLst/>
                        </a:rPr>
                        <a:t>SDG 14: Life Below Water</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nchor="ctr"/>
                </a:tc>
                <a:tc>
                  <a:txBody>
                    <a:bodyPr/>
                    <a:lstStyle/>
                    <a:p>
                      <a:pPr algn="l">
                        <a:lnSpc>
                          <a:spcPct val="115000"/>
                        </a:lnSpc>
                        <a:spcAft>
                          <a:spcPts val="0"/>
                        </a:spcAft>
                      </a:pPr>
                      <a:r>
                        <a:rPr lang="en-GB" sz="1800" b="0" dirty="0">
                          <a:solidFill>
                            <a:schemeClr val="tx1"/>
                          </a:solidFill>
                          <a:effectLst/>
                        </a:rPr>
                        <a:t>Strengthening sustainable small-scale low-impact fisheries</a:t>
                      </a: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nchor="ctr">
                    <a:solidFill>
                      <a:schemeClr val="accent3">
                        <a:lumMod val="20000"/>
                        <a:lumOff val="80000"/>
                      </a:schemeClr>
                    </a:solidFill>
                  </a:tcPr>
                </a:tc>
                <a:tc>
                  <a:txBody>
                    <a:bodyPr/>
                    <a:lstStyle/>
                    <a:p>
                      <a:pPr algn="l">
                        <a:lnSpc>
                          <a:spcPct val="115000"/>
                        </a:lnSpc>
                        <a:spcAft>
                          <a:spcPts val="0"/>
                        </a:spcAft>
                      </a:pPr>
                      <a:r>
                        <a:rPr lang="en-GB" sz="1800" b="0" dirty="0">
                          <a:solidFill>
                            <a:schemeClr val="tx1"/>
                          </a:solidFill>
                          <a:effectLst/>
                        </a:rPr>
                        <a:t>Low-impact fisheries are</a:t>
                      </a:r>
                      <a:r>
                        <a:rPr lang="en-GB" sz="1800" b="0" baseline="0" dirty="0">
                          <a:solidFill>
                            <a:schemeClr val="tx1"/>
                          </a:solidFill>
                          <a:effectLst/>
                        </a:rPr>
                        <a:t> generally more sustainable </a:t>
                      </a: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nchor="ctr">
                    <a:solidFill>
                      <a:schemeClr val="accent3">
                        <a:lumMod val="20000"/>
                        <a:lumOff val="80000"/>
                      </a:schemeClr>
                    </a:solidFill>
                  </a:tcPr>
                </a:tc>
                <a:extLst>
                  <a:ext uri="{0D108BD9-81ED-4DB2-BD59-A6C34878D82A}">
                    <a16:rowId xmlns:a16="http://schemas.microsoft.com/office/drawing/2014/main" val="359382708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717431843"/>
              </p:ext>
            </p:extLst>
          </p:nvPr>
        </p:nvGraphicFramePr>
        <p:xfrm>
          <a:off x="698937" y="5142297"/>
          <a:ext cx="11175125" cy="1540256"/>
        </p:xfrm>
        <a:graphic>
          <a:graphicData uri="http://schemas.openxmlformats.org/drawingml/2006/table">
            <a:tbl>
              <a:tblPr firstRow="1" firstCol="1" bandRow="1">
                <a:tableStyleId>{5C22544A-7EE6-4342-B048-85BDC9FD1C3A}</a:tableStyleId>
              </a:tblPr>
              <a:tblGrid>
                <a:gridCol w="2958660">
                  <a:extLst>
                    <a:ext uri="{9D8B030D-6E8A-4147-A177-3AD203B41FA5}">
                      <a16:colId xmlns:a16="http://schemas.microsoft.com/office/drawing/2014/main" val="3448134516"/>
                    </a:ext>
                  </a:extLst>
                </a:gridCol>
                <a:gridCol w="4159473">
                  <a:extLst>
                    <a:ext uri="{9D8B030D-6E8A-4147-A177-3AD203B41FA5}">
                      <a16:colId xmlns:a16="http://schemas.microsoft.com/office/drawing/2014/main" val="3348736556"/>
                    </a:ext>
                  </a:extLst>
                </a:gridCol>
                <a:gridCol w="4056992">
                  <a:extLst>
                    <a:ext uri="{9D8B030D-6E8A-4147-A177-3AD203B41FA5}">
                      <a16:colId xmlns:a16="http://schemas.microsoft.com/office/drawing/2014/main" val="2219784898"/>
                    </a:ext>
                  </a:extLst>
                </a:gridCol>
              </a:tblGrid>
              <a:tr h="440121">
                <a:tc>
                  <a:txBody>
                    <a:bodyPr/>
                    <a:lstStyle/>
                    <a:p>
                      <a:pPr algn="l">
                        <a:lnSpc>
                          <a:spcPct val="115000"/>
                        </a:lnSpc>
                        <a:spcAft>
                          <a:spcPts val="0"/>
                        </a:spcAft>
                      </a:pPr>
                      <a:r>
                        <a:rPr lang="en-GB" sz="1800" dirty="0">
                          <a:effectLst/>
                        </a:rPr>
                        <a:t>SDG 16: Peace, Justice and Strong Institutions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nchor="ctr"/>
                </a:tc>
                <a:tc>
                  <a:txBody>
                    <a:bodyPr/>
                    <a:lstStyle/>
                    <a:p>
                      <a:pPr algn="l">
                        <a:lnSpc>
                          <a:spcPct val="115000"/>
                        </a:lnSpc>
                        <a:spcAft>
                          <a:spcPts val="0"/>
                        </a:spcAft>
                      </a:pPr>
                      <a:r>
                        <a:rPr lang="en-GB" sz="1800" b="0" dirty="0">
                          <a:solidFill>
                            <a:schemeClr val="tx1"/>
                          </a:solidFill>
                          <a:effectLst/>
                        </a:rPr>
                        <a:t>Strengthening fisheries governance systems towards sustainable fisheries. </a:t>
                      </a: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nchor="ctr">
                    <a:solidFill>
                      <a:schemeClr val="accent1">
                        <a:lumMod val="20000"/>
                        <a:lumOff val="80000"/>
                      </a:schemeClr>
                    </a:solidFill>
                  </a:tcPr>
                </a:tc>
                <a:tc>
                  <a:txBody>
                    <a:bodyPr/>
                    <a:lstStyle/>
                    <a:p>
                      <a:pPr algn="l">
                        <a:lnSpc>
                          <a:spcPct val="115000"/>
                        </a:lnSpc>
                        <a:spcAft>
                          <a:spcPts val="0"/>
                        </a:spcAft>
                      </a:pPr>
                      <a:r>
                        <a:rPr lang="en-GB" sz="1800" b="0" dirty="0">
                          <a:solidFill>
                            <a:schemeClr val="tx1"/>
                          </a:solidFill>
                          <a:effectLst/>
                        </a:rPr>
                        <a:t>The social capital of SSF communities is</a:t>
                      </a:r>
                      <a:r>
                        <a:rPr lang="en-GB" sz="1800" b="0" baseline="0" dirty="0">
                          <a:solidFill>
                            <a:schemeClr val="tx1"/>
                          </a:solidFill>
                          <a:effectLst/>
                        </a:rPr>
                        <a:t> fundamental for strong institutions</a:t>
                      </a: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nchor="ctr">
                    <a:solidFill>
                      <a:schemeClr val="accent1">
                        <a:lumMod val="20000"/>
                        <a:lumOff val="80000"/>
                      </a:schemeClr>
                    </a:solidFill>
                  </a:tcPr>
                </a:tc>
                <a:extLst>
                  <a:ext uri="{0D108BD9-81ED-4DB2-BD59-A6C34878D82A}">
                    <a16:rowId xmlns:a16="http://schemas.microsoft.com/office/drawing/2014/main" val="285890908"/>
                  </a:ext>
                </a:extLst>
              </a:tr>
              <a:tr h="328452">
                <a:tc>
                  <a:txBody>
                    <a:bodyPr/>
                    <a:lstStyle/>
                    <a:p>
                      <a:pPr algn="l">
                        <a:lnSpc>
                          <a:spcPct val="115000"/>
                        </a:lnSpc>
                        <a:spcAft>
                          <a:spcPts val="0"/>
                        </a:spcAft>
                      </a:pPr>
                      <a:r>
                        <a:rPr lang="en-GB" sz="1800" dirty="0">
                          <a:effectLst/>
                        </a:rPr>
                        <a:t>SDG 17: Partnership for Goals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nchor="ctr"/>
                </a:tc>
                <a:tc>
                  <a:txBody>
                    <a:bodyPr/>
                    <a:lstStyle/>
                    <a:p>
                      <a:pPr algn="l">
                        <a:lnSpc>
                          <a:spcPct val="115000"/>
                        </a:lnSpc>
                        <a:spcAft>
                          <a:spcPts val="0"/>
                        </a:spcAft>
                      </a:pPr>
                      <a:r>
                        <a:rPr lang="en-GB" sz="1800" dirty="0">
                          <a:effectLst/>
                        </a:rPr>
                        <a:t>Development multi-scalar</a:t>
                      </a:r>
                      <a:r>
                        <a:rPr lang="en-GB" sz="1800" baseline="0" dirty="0">
                          <a:effectLst/>
                        </a:rPr>
                        <a:t> </a:t>
                      </a:r>
                      <a:r>
                        <a:rPr lang="en-GB" sz="1800" dirty="0">
                          <a:effectLst/>
                        </a:rPr>
                        <a:t>partnerships to strengthen collaboration towards achieving the SDGs.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nchor="ctr">
                    <a:solidFill>
                      <a:schemeClr val="accent1">
                        <a:lumMod val="20000"/>
                        <a:lumOff val="80000"/>
                      </a:schemeClr>
                    </a:solidFill>
                  </a:tcPr>
                </a:tc>
                <a:tc>
                  <a:txBody>
                    <a:bodyPr/>
                    <a:lstStyle/>
                    <a:p>
                      <a:pPr algn="l">
                        <a:lnSpc>
                          <a:spcPct val="115000"/>
                        </a:lnSpc>
                        <a:spcAft>
                          <a:spcPts val="0"/>
                        </a:spcAft>
                      </a:pPr>
                      <a:r>
                        <a:rPr lang="en-GB" sz="1800" dirty="0">
                          <a:effectLst/>
                        </a:rPr>
                        <a:t>SSF demonstrate a collaborative role towards knowledge sharing</a:t>
                      </a:r>
                      <a:r>
                        <a:rPr lang="en-GB" sz="1800" baseline="0" dirty="0">
                          <a:effectLst/>
                        </a:rPr>
                        <a:t> and partnerships.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nchor="ctr">
                    <a:solidFill>
                      <a:schemeClr val="accent1">
                        <a:lumMod val="20000"/>
                        <a:lumOff val="80000"/>
                      </a:schemeClr>
                    </a:solidFill>
                  </a:tcPr>
                </a:tc>
                <a:extLst>
                  <a:ext uri="{0D108BD9-81ED-4DB2-BD59-A6C34878D82A}">
                    <a16:rowId xmlns:a16="http://schemas.microsoft.com/office/drawing/2014/main" val="276542107"/>
                  </a:ext>
                </a:extLst>
              </a:tr>
            </a:tbl>
          </a:graphicData>
        </a:graphic>
      </p:graphicFrame>
    </p:spTree>
    <p:extLst>
      <p:ext uri="{BB962C8B-B14F-4D97-AF65-F5344CB8AC3E}">
        <p14:creationId xmlns:p14="http://schemas.microsoft.com/office/powerpoint/2010/main" val="931965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2792"/>
            <a:ext cx="9144000" cy="6858000"/>
          </a:xfrm>
          <a:prstGeom prst="rect">
            <a:avLst/>
          </a:prstGeom>
          <a:noFill/>
          <a:ln>
            <a:noFill/>
          </a:ln>
        </p:spPr>
      </p:pic>
      <p:pic>
        <p:nvPicPr>
          <p:cNvPr id="4" name="Picture 2" descr="http://www.fao.org/fileadmin/user_upload/gaps/img/resources/voluntary-guidelines-securing-sustainable-small-scale-fisheries-600x82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1052" y="-32792"/>
            <a:ext cx="2250948" cy="3091302"/>
          </a:xfrm>
          <a:prstGeom prst="rect">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5"/>
          <a:srcRect l="30077" t="28344" r="30629" b="17516"/>
          <a:stretch/>
        </p:blipFill>
        <p:spPr>
          <a:xfrm>
            <a:off x="0" y="4938264"/>
            <a:ext cx="2478205" cy="1919736"/>
          </a:xfrm>
          <a:prstGeom prst="rect">
            <a:avLst/>
          </a:prstGeom>
        </p:spPr>
      </p:pic>
    </p:spTree>
    <p:extLst>
      <p:ext uri="{BB962C8B-B14F-4D97-AF65-F5344CB8AC3E}">
        <p14:creationId xmlns:p14="http://schemas.microsoft.com/office/powerpoint/2010/main" val="255903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Elevating the profile of coastal communities</a:t>
            </a:r>
          </a:p>
        </p:txBody>
      </p:sp>
      <p:sp>
        <p:nvSpPr>
          <p:cNvPr id="3" name="Content Placeholder 2"/>
          <p:cNvSpPr>
            <a:spLocks noGrp="1"/>
          </p:cNvSpPr>
          <p:nvPr>
            <p:ph idx="1"/>
          </p:nvPr>
        </p:nvSpPr>
        <p:spPr>
          <a:xfrm>
            <a:off x="693682" y="5420419"/>
            <a:ext cx="10436772" cy="1266280"/>
          </a:xfrm>
        </p:spPr>
        <p:txBody>
          <a:bodyPr>
            <a:noAutofit/>
          </a:bodyPr>
          <a:lstStyle/>
          <a:p>
            <a:r>
              <a:rPr lang="en-GB" sz="2000" dirty="0"/>
              <a:t>FAO is currently conducting an exercise for the implementation (indicators) of SDG14b in the context of developing countries</a:t>
            </a:r>
          </a:p>
        </p:txBody>
      </p:sp>
      <p:pic>
        <p:nvPicPr>
          <p:cNvPr id="4" name="Picture 3"/>
          <p:cNvPicPr>
            <a:picLocks noChangeAspect="1"/>
          </p:cNvPicPr>
          <p:nvPr/>
        </p:nvPicPr>
        <p:blipFill rotWithShape="1">
          <a:blip r:embed="rId3"/>
          <a:srcRect l="24133" t="12594" r="31765" b="37505"/>
          <a:stretch/>
        </p:blipFill>
        <p:spPr>
          <a:xfrm>
            <a:off x="740985" y="1527041"/>
            <a:ext cx="4776950" cy="3038968"/>
          </a:xfrm>
          <a:prstGeom prst="rect">
            <a:avLst/>
          </a:prstGeom>
        </p:spPr>
      </p:pic>
      <p:pic>
        <p:nvPicPr>
          <p:cNvPr id="5" name="Picture 4"/>
          <p:cNvPicPr>
            <a:picLocks noChangeAspect="1"/>
          </p:cNvPicPr>
          <p:nvPr/>
        </p:nvPicPr>
        <p:blipFill rotWithShape="1">
          <a:blip r:embed="rId4"/>
          <a:srcRect l="23504" t="21660" r="32026" b="12393"/>
          <a:stretch/>
        </p:blipFill>
        <p:spPr>
          <a:xfrm>
            <a:off x="6096000" y="1337852"/>
            <a:ext cx="4477407" cy="3733206"/>
          </a:xfrm>
          <a:prstGeom prst="rect">
            <a:avLst/>
          </a:prstGeom>
        </p:spPr>
      </p:pic>
    </p:spTree>
    <p:extLst>
      <p:ext uri="{BB962C8B-B14F-4D97-AF65-F5344CB8AC3E}">
        <p14:creationId xmlns:p14="http://schemas.microsoft.com/office/powerpoint/2010/main" val="1916903893"/>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2173</TotalTime>
  <Words>1201</Words>
  <Application>Microsoft Office PowerPoint</Application>
  <PresentationFormat>Widescreen</PresentationFormat>
  <Paragraphs>106</Paragraphs>
  <Slides>15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Calibri Light</vt:lpstr>
      <vt:lpstr>Wingdings</vt:lpstr>
      <vt:lpstr>Tema di Office</vt:lpstr>
      <vt:lpstr>PowerPoint Presentation</vt:lpstr>
      <vt:lpstr>PowerPoint Presentation</vt:lpstr>
      <vt:lpstr>PowerPoint Presentation</vt:lpstr>
      <vt:lpstr>PowerPoint Presentation</vt:lpstr>
      <vt:lpstr>PowerPoint Presentation</vt:lpstr>
      <vt:lpstr>PowerPoint Presentation</vt:lpstr>
      <vt:lpstr>SDG for SSF; SSF for SDG</vt:lpstr>
      <vt:lpstr>PowerPoint Presentation</vt:lpstr>
      <vt:lpstr>Elevating the profile of coastal communities</vt:lpstr>
      <vt:lpstr>Achieving sustainability  through transidisciplinarity   </vt:lpstr>
      <vt:lpstr>Moving Forward – Post-COVID 19</vt:lpstr>
      <vt:lpstr>Discussing Sustainability</vt:lpstr>
      <vt:lpstr>Deciphering Sustainability</vt:lpstr>
      <vt:lpstr>Defining Sustainability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Said Alicia 1 at MAFA-DFA</cp:lastModifiedBy>
  <cp:revision>39</cp:revision>
  <dcterms:created xsi:type="dcterms:W3CDTF">2018-10-12T09:28:40Z</dcterms:created>
  <dcterms:modified xsi:type="dcterms:W3CDTF">2020-10-01T08:02:38Z</dcterms:modified>
</cp:coreProperties>
</file>