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62" r:id="rId8"/>
    <p:sldId id="260" r:id="rId9"/>
    <p:sldId id="263" r:id="rId10"/>
    <p:sldId id="258" r:id="rId11"/>
    <p:sldId id="265" r:id="rId12"/>
    <p:sldId id="266" r:id="rId13"/>
    <p:sldId id="264" r:id="rId14"/>
    <p:sldId id="267"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4E6"/>
    <a:srgbClr val="A1A0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092AE-9AA1-4208-AB10-103BF31A0398}" v="1086" dt="2020-09-25T14:35:34.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9895" autoAdjust="0"/>
  </p:normalViewPr>
  <p:slideViewPr>
    <p:cSldViewPr snapToGrid="0">
      <p:cViewPr varScale="1">
        <p:scale>
          <a:sx n="66" d="100"/>
          <a:sy n="66"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ntreras" userId="c9e865b5-0f70-4372-a869-cb54869c9990" providerId="ADAL" clId="{99043CBA-CBC1-4E4D-890D-948CF18CFED2}"/>
    <pc:docChg chg="undo custSel addSld delSld modSld sldOrd">
      <pc:chgData name="Claudia Contreras" userId="c9e865b5-0f70-4372-a869-cb54869c9990" providerId="ADAL" clId="{99043CBA-CBC1-4E4D-890D-948CF18CFED2}" dt="2020-09-25T14:04:38.814" v="2633" actId="20577"/>
      <pc:docMkLst>
        <pc:docMk/>
      </pc:docMkLst>
      <pc:sldChg chg="modSp mod">
        <pc:chgData name="Claudia Contreras" userId="c9e865b5-0f70-4372-a869-cb54869c9990" providerId="ADAL" clId="{99043CBA-CBC1-4E4D-890D-948CF18CFED2}" dt="2020-09-25T14:04:38.814" v="2633" actId="20577"/>
        <pc:sldMkLst>
          <pc:docMk/>
          <pc:sldMk cId="3203904569" sldId="257"/>
        </pc:sldMkLst>
        <pc:spChg chg="mod">
          <ac:chgData name="Claudia Contreras" userId="c9e865b5-0f70-4372-a869-cb54869c9990" providerId="ADAL" clId="{99043CBA-CBC1-4E4D-890D-948CF18CFED2}" dt="2020-09-25T13:30:36.568" v="2151" actId="207"/>
          <ac:spMkLst>
            <pc:docMk/>
            <pc:sldMk cId="3203904569" sldId="257"/>
            <ac:spMk id="2" creationId="{64F3A706-A5F9-4FB0-9CC4-E833C6FF74C3}"/>
          </ac:spMkLst>
        </pc:spChg>
        <pc:spChg chg="mod">
          <ac:chgData name="Claudia Contreras" userId="c9e865b5-0f70-4372-a869-cb54869c9990" providerId="ADAL" clId="{99043CBA-CBC1-4E4D-890D-948CF18CFED2}" dt="2020-09-25T14:04:38.814" v="2633" actId="20577"/>
          <ac:spMkLst>
            <pc:docMk/>
            <pc:sldMk cId="3203904569" sldId="257"/>
            <ac:spMk id="3" creationId="{F36031BC-A11D-49EC-AAEA-A84B41FCE084}"/>
          </ac:spMkLst>
        </pc:spChg>
      </pc:sldChg>
      <pc:sldChg chg="addSp modSp mod ord">
        <pc:chgData name="Claudia Contreras" userId="c9e865b5-0f70-4372-a869-cb54869c9990" providerId="ADAL" clId="{99043CBA-CBC1-4E4D-890D-948CF18CFED2}" dt="2020-09-25T13:28:45.144" v="2032" actId="1076"/>
        <pc:sldMkLst>
          <pc:docMk/>
          <pc:sldMk cId="3992175980" sldId="258"/>
        </pc:sldMkLst>
        <pc:spChg chg="add mod">
          <ac:chgData name="Claudia Contreras" userId="c9e865b5-0f70-4372-a869-cb54869c9990" providerId="ADAL" clId="{99043CBA-CBC1-4E4D-890D-948CF18CFED2}" dt="2020-09-25T13:28:35.484" v="2030" actId="20577"/>
          <ac:spMkLst>
            <pc:docMk/>
            <pc:sldMk cId="3992175980" sldId="258"/>
            <ac:spMk id="2" creationId="{2FA4878E-0BD0-42B7-B923-F6D620BDF13A}"/>
          </ac:spMkLst>
        </pc:spChg>
        <pc:picChg chg="mod modCrop">
          <ac:chgData name="Claudia Contreras" userId="c9e865b5-0f70-4372-a869-cb54869c9990" providerId="ADAL" clId="{99043CBA-CBC1-4E4D-890D-948CF18CFED2}" dt="2020-09-25T13:28:45.144" v="2032" actId="1076"/>
          <ac:picMkLst>
            <pc:docMk/>
            <pc:sldMk cId="3992175980" sldId="258"/>
            <ac:picMk id="3" creationId="{351B1911-C235-461E-989A-836B6EAEC5E2}"/>
          </ac:picMkLst>
        </pc:picChg>
      </pc:sldChg>
      <pc:sldChg chg="modSp mod">
        <pc:chgData name="Claudia Contreras" userId="c9e865b5-0f70-4372-a869-cb54869c9990" providerId="ADAL" clId="{99043CBA-CBC1-4E4D-890D-948CF18CFED2}" dt="2020-09-25T13:30:28.933" v="2150" actId="404"/>
        <pc:sldMkLst>
          <pc:docMk/>
          <pc:sldMk cId="2487020113" sldId="259"/>
        </pc:sldMkLst>
        <pc:spChg chg="mod">
          <ac:chgData name="Claudia Contreras" userId="c9e865b5-0f70-4372-a869-cb54869c9990" providerId="ADAL" clId="{99043CBA-CBC1-4E4D-890D-948CF18CFED2}" dt="2020-09-25T13:30:28.933" v="2150" actId="404"/>
          <ac:spMkLst>
            <pc:docMk/>
            <pc:sldMk cId="2487020113" sldId="259"/>
            <ac:spMk id="2" creationId="{687E4775-E0EC-44C3-B55B-1F3D7E090595}"/>
          </ac:spMkLst>
        </pc:spChg>
        <pc:spChg chg="mod">
          <ac:chgData name="Claudia Contreras" userId="c9e865b5-0f70-4372-a869-cb54869c9990" providerId="ADAL" clId="{99043CBA-CBC1-4E4D-890D-948CF18CFED2}" dt="2020-09-25T11:13:28.682" v="699" actId="108"/>
          <ac:spMkLst>
            <pc:docMk/>
            <pc:sldMk cId="2487020113" sldId="259"/>
            <ac:spMk id="3" creationId="{4D1992A3-BB1B-4F03-BC79-1F06F7DE35FC}"/>
          </ac:spMkLst>
        </pc:spChg>
      </pc:sldChg>
      <pc:sldChg chg="addSp modSp new mod">
        <pc:chgData name="Claudia Contreras" userId="c9e865b5-0f70-4372-a869-cb54869c9990" providerId="ADAL" clId="{99043CBA-CBC1-4E4D-890D-948CF18CFED2}" dt="2020-09-25T13:30:01.111" v="2139" actId="404"/>
        <pc:sldMkLst>
          <pc:docMk/>
          <pc:sldMk cId="29536200" sldId="260"/>
        </pc:sldMkLst>
        <pc:spChg chg="mod">
          <ac:chgData name="Claudia Contreras" userId="c9e865b5-0f70-4372-a869-cb54869c9990" providerId="ADAL" clId="{99043CBA-CBC1-4E4D-890D-948CF18CFED2}" dt="2020-09-25T13:30:01.111" v="2139" actId="404"/>
          <ac:spMkLst>
            <pc:docMk/>
            <pc:sldMk cId="29536200" sldId="260"/>
            <ac:spMk id="2" creationId="{51A2B6C6-5D95-4630-AAA0-566AF32C4435}"/>
          </ac:spMkLst>
        </pc:spChg>
        <pc:spChg chg="mod">
          <ac:chgData name="Claudia Contreras" userId="c9e865b5-0f70-4372-a869-cb54869c9990" providerId="ADAL" clId="{99043CBA-CBC1-4E4D-890D-948CF18CFED2}" dt="2020-09-17T12:14:34.045" v="187" actId="404"/>
          <ac:spMkLst>
            <pc:docMk/>
            <pc:sldMk cId="29536200" sldId="260"/>
            <ac:spMk id="3" creationId="{5B1A94CB-ACDE-450D-8110-1349453D9448}"/>
          </ac:spMkLst>
        </pc:spChg>
        <pc:spChg chg="add mod">
          <ac:chgData name="Claudia Contreras" userId="c9e865b5-0f70-4372-a869-cb54869c9990" providerId="ADAL" clId="{99043CBA-CBC1-4E4D-890D-948CF18CFED2}" dt="2020-09-17T12:08:23.710" v="158" actId="20577"/>
          <ac:spMkLst>
            <pc:docMk/>
            <pc:sldMk cId="29536200" sldId="260"/>
            <ac:spMk id="6" creationId="{AC8A7C7E-08E6-4D4A-B13D-562C5E93086D}"/>
          </ac:spMkLst>
        </pc:spChg>
        <pc:picChg chg="add mod">
          <ac:chgData name="Claudia Contreras" userId="c9e865b5-0f70-4372-a869-cb54869c9990" providerId="ADAL" clId="{99043CBA-CBC1-4E4D-890D-948CF18CFED2}" dt="2020-09-17T12:07:22.804" v="140" actId="14100"/>
          <ac:picMkLst>
            <pc:docMk/>
            <pc:sldMk cId="29536200" sldId="260"/>
            <ac:picMk id="5" creationId="{C7756E49-D2C1-443E-85F7-4345A9FCFF5F}"/>
          </ac:picMkLst>
        </pc:picChg>
      </pc:sldChg>
      <pc:sldChg chg="modSp new del mod ord">
        <pc:chgData name="Claudia Contreras" userId="c9e865b5-0f70-4372-a869-cb54869c9990" providerId="ADAL" clId="{99043CBA-CBC1-4E4D-890D-948CF18CFED2}" dt="2020-09-17T12:41:02.217" v="312" actId="47"/>
        <pc:sldMkLst>
          <pc:docMk/>
          <pc:sldMk cId="635754071" sldId="261"/>
        </pc:sldMkLst>
        <pc:spChg chg="mod">
          <ac:chgData name="Claudia Contreras" userId="c9e865b5-0f70-4372-a869-cb54869c9990" providerId="ADAL" clId="{99043CBA-CBC1-4E4D-890D-948CF18CFED2}" dt="2020-09-17T12:40:41.904" v="308" actId="21"/>
          <ac:spMkLst>
            <pc:docMk/>
            <pc:sldMk cId="635754071" sldId="261"/>
            <ac:spMk id="3" creationId="{F37C30E2-4FBF-42F5-933F-D4CF6A8557EE}"/>
          </ac:spMkLst>
        </pc:spChg>
      </pc:sldChg>
      <pc:sldChg chg="addSp modSp new mod">
        <pc:chgData name="Claudia Contreras" userId="c9e865b5-0f70-4372-a869-cb54869c9990" providerId="ADAL" clId="{99043CBA-CBC1-4E4D-890D-948CF18CFED2}" dt="2020-09-25T13:30:12.907" v="2142" actId="404"/>
        <pc:sldMkLst>
          <pc:docMk/>
          <pc:sldMk cId="1966691301" sldId="262"/>
        </pc:sldMkLst>
        <pc:spChg chg="mod">
          <ac:chgData name="Claudia Contreras" userId="c9e865b5-0f70-4372-a869-cb54869c9990" providerId="ADAL" clId="{99043CBA-CBC1-4E4D-890D-948CF18CFED2}" dt="2020-09-25T13:30:12.907" v="2142" actId="404"/>
          <ac:spMkLst>
            <pc:docMk/>
            <pc:sldMk cId="1966691301" sldId="262"/>
            <ac:spMk id="2" creationId="{0814F63A-CF36-425D-8ED3-86BA0F639767}"/>
          </ac:spMkLst>
        </pc:spChg>
        <pc:picChg chg="add mod ord modCrop">
          <ac:chgData name="Claudia Contreras" userId="c9e865b5-0f70-4372-a869-cb54869c9990" providerId="ADAL" clId="{99043CBA-CBC1-4E4D-890D-948CF18CFED2}" dt="2020-09-17T12:38:18.791" v="300" actId="167"/>
          <ac:picMkLst>
            <pc:docMk/>
            <pc:sldMk cId="1966691301" sldId="262"/>
            <ac:picMk id="5" creationId="{795DABEC-08E8-4D9B-86D6-24C077AD40BA}"/>
          </ac:picMkLst>
        </pc:picChg>
      </pc:sldChg>
      <pc:sldChg chg="addSp modSp new mod modNotesTx">
        <pc:chgData name="Claudia Contreras" userId="c9e865b5-0f70-4372-a869-cb54869c9990" providerId="ADAL" clId="{99043CBA-CBC1-4E4D-890D-948CF18CFED2}" dt="2020-09-25T13:29:37.917" v="2094" actId="2085"/>
        <pc:sldMkLst>
          <pc:docMk/>
          <pc:sldMk cId="642960880" sldId="263"/>
        </pc:sldMkLst>
        <pc:spChg chg="add mod">
          <ac:chgData name="Claudia Contreras" userId="c9e865b5-0f70-4372-a869-cb54869c9990" providerId="ADAL" clId="{99043CBA-CBC1-4E4D-890D-948CF18CFED2}" dt="2020-09-25T13:29:07.650" v="2089" actId="313"/>
          <ac:spMkLst>
            <pc:docMk/>
            <pc:sldMk cId="642960880" sldId="263"/>
            <ac:spMk id="2" creationId="{9CAABFA5-F523-4EE7-ABDB-67DCF7EB62FC}"/>
          </ac:spMkLst>
        </pc:spChg>
        <pc:spChg chg="add mod">
          <ac:chgData name="Claudia Contreras" userId="c9e865b5-0f70-4372-a869-cb54869c9990" providerId="ADAL" clId="{99043CBA-CBC1-4E4D-890D-948CF18CFED2}" dt="2020-09-25T13:29:37.917" v="2094" actId="2085"/>
          <ac:spMkLst>
            <pc:docMk/>
            <pc:sldMk cId="642960880" sldId="263"/>
            <ac:spMk id="5" creationId="{01EE0D75-FC2F-4CCF-AB6B-F89D433F7FAC}"/>
          </ac:spMkLst>
        </pc:spChg>
        <pc:picChg chg="add mod">
          <ac:chgData name="Claudia Contreras" userId="c9e865b5-0f70-4372-a869-cb54869c9990" providerId="ADAL" clId="{99043CBA-CBC1-4E4D-890D-948CF18CFED2}" dt="2020-09-17T12:40:36.094" v="307" actId="14100"/>
          <ac:picMkLst>
            <pc:docMk/>
            <pc:sldMk cId="642960880" sldId="263"/>
            <ac:picMk id="3" creationId="{4FF63379-EF03-4707-988D-868A57DF30D5}"/>
          </ac:picMkLst>
        </pc:picChg>
      </pc:sldChg>
      <pc:sldChg chg="new del">
        <pc:chgData name="Claudia Contreras" userId="c9e865b5-0f70-4372-a869-cb54869c9990" providerId="ADAL" clId="{99043CBA-CBC1-4E4D-890D-948CF18CFED2}" dt="2020-09-17T12:40:11.024" v="302" actId="680"/>
        <pc:sldMkLst>
          <pc:docMk/>
          <pc:sldMk cId="3606092551" sldId="263"/>
        </pc:sldMkLst>
      </pc:sldChg>
      <pc:sldChg chg="addSp delSp modSp new mod modNotesTx">
        <pc:chgData name="Claudia Contreras" userId="c9e865b5-0f70-4372-a869-cb54869c9990" providerId="ADAL" clId="{99043CBA-CBC1-4E4D-890D-948CF18CFED2}" dt="2020-09-25T14:04:25.421" v="2626" actId="20577"/>
        <pc:sldMkLst>
          <pc:docMk/>
          <pc:sldMk cId="3440905636" sldId="264"/>
        </pc:sldMkLst>
        <pc:spChg chg="mod">
          <ac:chgData name="Claudia Contreras" userId="c9e865b5-0f70-4372-a869-cb54869c9990" providerId="ADAL" clId="{99043CBA-CBC1-4E4D-890D-948CF18CFED2}" dt="2020-09-17T13:02:11.683" v="384" actId="20577"/>
          <ac:spMkLst>
            <pc:docMk/>
            <pc:sldMk cId="3440905636" sldId="264"/>
            <ac:spMk id="2" creationId="{B0CFD9A6-BCCB-4523-8C8C-B39F2A90B2E3}"/>
          </ac:spMkLst>
        </pc:spChg>
        <pc:spChg chg="del">
          <ac:chgData name="Claudia Contreras" userId="c9e865b5-0f70-4372-a869-cb54869c9990" providerId="ADAL" clId="{99043CBA-CBC1-4E4D-890D-948CF18CFED2}" dt="2020-09-25T09:22:37.565" v="448" actId="3680"/>
          <ac:spMkLst>
            <pc:docMk/>
            <pc:sldMk cId="3440905636" sldId="264"/>
            <ac:spMk id="3" creationId="{ABC68ED6-CC66-4EB2-BA8C-9FF60A12EB11}"/>
          </ac:spMkLst>
        </pc:spChg>
        <pc:graphicFrameChg chg="add mod ord modGraphic">
          <ac:chgData name="Claudia Contreras" userId="c9e865b5-0f70-4372-a869-cb54869c9990" providerId="ADAL" clId="{99043CBA-CBC1-4E4D-890D-948CF18CFED2}" dt="2020-09-25T14:02:50.063" v="2616" actId="20577"/>
          <ac:graphicFrameMkLst>
            <pc:docMk/>
            <pc:sldMk cId="3440905636" sldId="264"/>
            <ac:graphicFrameMk id="4" creationId="{9C7ECFBB-2D3D-48C4-9A54-668D3DC602F4}"/>
          </ac:graphicFrameMkLst>
        </pc:graphicFrameChg>
      </pc:sldChg>
      <pc:sldChg chg="addSp modSp new mod">
        <pc:chgData name="Claudia Contreras" userId="c9e865b5-0f70-4372-a869-cb54869c9990" providerId="ADAL" clId="{99043CBA-CBC1-4E4D-890D-948CF18CFED2}" dt="2020-09-25T13:28:17.287" v="2006" actId="1076"/>
        <pc:sldMkLst>
          <pc:docMk/>
          <pc:sldMk cId="3359953138" sldId="265"/>
        </pc:sldMkLst>
        <pc:spChg chg="add mod">
          <ac:chgData name="Claudia Contreras" userId="c9e865b5-0f70-4372-a869-cb54869c9990" providerId="ADAL" clId="{99043CBA-CBC1-4E4D-890D-948CF18CFED2}" dt="2020-09-25T13:28:04.556" v="2003" actId="20577"/>
          <ac:spMkLst>
            <pc:docMk/>
            <pc:sldMk cId="3359953138" sldId="265"/>
            <ac:spMk id="2" creationId="{3EBD91AE-9F0B-4846-9CB5-9D4BEDC37238}"/>
          </ac:spMkLst>
        </pc:spChg>
        <pc:picChg chg="add mod modCrop">
          <ac:chgData name="Claudia Contreras" userId="c9e865b5-0f70-4372-a869-cb54869c9990" providerId="ADAL" clId="{99043CBA-CBC1-4E4D-890D-948CF18CFED2}" dt="2020-09-25T13:28:17.287" v="2006" actId="1076"/>
          <ac:picMkLst>
            <pc:docMk/>
            <pc:sldMk cId="3359953138" sldId="265"/>
            <ac:picMk id="3" creationId="{4EA33ED2-F064-4FB4-97EC-47058502620C}"/>
          </ac:picMkLst>
        </pc:picChg>
      </pc:sldChg>
      <pc:sldChg chg="addSp modSp new mod">
        <pc:chgData name="Claudia Contreras" userId="c9e865b5-0f70-4372-a869-cb54869c9990" providerId="ADAL" clId="{99043CBA-CBC1-4E4D-890D-948CF18CFED2}" dt="2020-09-25T13:27:48.736" v="1992" actId="14100"/>
        <pc:sldMkLst>
          <pc:docMk/>
          <pc:sldMk cId="562581953" sldId="266"/>
        </pc:sldMkLst>
        <pc:spChg chg="add mod">
          <ac:chgData name="Claudia Contreras" userId="c9e865b5-0f70-4372-a869-cb54869c9990" providerId="ADAL" clId="{99043CBA-CBC1-4E4D-890D-948CF18CFED2}" dt="2020-09-25T13:27:36.497" v="1990" actId="20577"/>
          <ac:spMkLst>
            <pc:docMk/>
            <pc:sldMk cId="562581953" sldId="266"/>
            <ac:spMk id="4" creationId="{8A5D9469-D670-44A9-A6CC-75003BA7B5E1}"/>
          </ac:spMkLst>
        </pc:spChg>
        <pc:picChg chg="add mod modCrop">
          <ac:chgData name="Claudia Contreras" userId="c9e865b5-0f70-4372-a869-cb54869c9990" providerId="ADAL" clId="{99043CBA-CBC1-4E4D-890D-948CF18CFED2}" dt="2020-09-25T13:27:48.736" v="1992" actId="14100"/>
          <ac:picMkLst>
            <pc:docMk/>
            <pc:sldMk cId="562581953" sldId="266"/>
            <ac:picMk id="3" creationId="{16ED14D2-0080-41DB-8AB1-B42E941E4055}"/>
          </ac:picMkLst>
        </pc:picChg>
      </pc:sldChg>
      <pc:sldChg chg="modSp mod ord modNotesTx">
        <pc:chgData name="Claudia Contreras" userId="c9e865b5-0f70-4372-a869-cb54869c9990" providerId="ADAL" clId="{99043CBA-CBC1-4E4D-890D-948CF18CFED2}" dt="2020-09-25T14:03:41.757" v="2622" actId="2711"/>
        <pc:sldMkLst>
          <pc:docMk/>
          <pc:sldMk cId="3670117561" sldId="267"/>
        </pc:sldMkLst>
        <pc:spChg chg="mod">
          <ac:chgData name="Claudia Contreras" userId="c9e865b5-0f70-4372-a869-cb54869c9990" providerId="ADAL" clId="{99043CBA-CBC1-4E4D-890D-948CF18CFED2}" dt="2020-09-25T13:50:47.878" v="2568" actId="20577"/>
          <ac:spMkLst>
            <pc:docMk/>
            <pc:sldMk cId="3670117561" sldId="267"/>
            <ac:spMk id="2" creationId="{EF8C6FBE-4DA2-484A-BA89-6518DA823104}"/>
          </ac:spMkLst>
        </pc:spChg>
        <pc:spChg chg="mod">
          <ac:chgData name="Claudia Contreras" userId="c9e865b5-0f70-4372-a869-cb54869c9990" providerId="ADAL" clId="{99043CBA-CBC1-4E4D-890D-948CF18CFED2}" dt="2020-09-25T14:03:41.757" v="2622" actId="2711"/>
          <ac:spMkLst>
            <pc:docMk/>
            <pc:sldMk cId="3670117561" sldId="267"/>
            <ac:spMk id="3" creationId="{39259573-B829-4F6C-B6CC-E125C55108FF}"/>
          </ac:spMkLst>
        </pc:spChg>
      </pc:sldChg>
      <pc:sldChg chg="addSp delSp modSp new mod">
        <pc:chgData name="Claudia Contreras" userId="c9e865b5-0f70-4372-a869-cb54869c9990" providerId="ADAL" clId="{99043CBA-CBC1-4E4D-890D-948CF18CFED2}" dt="2020-09-25T13:48:29.080" v="2395" actId="478"/>
        <pc:sldMkLst>
          <pc:docMk/>
          <pc:sldMk cId="253635254" sldId="268"/>
        </pc:sldMkLst>
        <pc:spChg chg="mod">
          <ac:chgData name="Claudia Contreras" userId="c9e865b5-0f70-4372-a869-cb54869c9990" providerId="ADAL" clId="{99043CBA-CBC1-4E4D-890D-948CF18CFED2}" dt="2020-09-25T13:31:58.061" v="2165" actId="113"/>
          <ac:spMkLst>
            <pc:docMk/>
            <pc:sldMk cId="253635254" sldId="268"/>
            <ac:spMk id="2" creationId="{9CA1F686-F127-4412-99EC-087B248CCDE7}"/>
          </ac:spMkLst>
        </pc:spChg>
        <pc:spChg chg="del">
          <ac:chgData name="Claudia Contreras" userId="c9e865b5-0f70-4372-a869-cb54869c9990" providerId="ADAL" clId="{99043CBA-CBC1-4E4D-890D-948CF18CFED2}" dt="2020-09-25T13:31:49.493" v="2156" actId="478"/>
          <ac:spMkLst>
            <pc:docMk/>
            <pc:sldMk cId="253635254" sldId="268"/>
            <ac:spMk id="3" creationId="{B09A932C-6F06-4660-B37E-6070C898ABBA}"/>
          </ac:spMkLst>
        </pc:spChg>
        <pc:spChg chg="add del mod">
          <ac:chgData name="Claudia Contreras" userId="c9e865b5-0f70-4372-a869-cb54869c9990" providerId="ADAL" clId="{99043CBA-CBC1-4E4D-890D-948CF18CFED2}" dt="2020-09-25T13:48:29.080" v="2395" actId="478"/>
          <ac:spMkLst>
            <pc:docMk/>
            <pc:sldMk cId="253635254" sldId="268"/>
            <ac:spMk id="5" creationId="{BFF8E461-E06E-43A0-A3FB-294F478D7D82}"/>
          </ac:spMkLst>
        </pc:spChg>
      </pc:sldChg>
      <pc:sldChg chg="new del">
        <pc:chgData name="Claudia Contreras" userId="c9e865b5-0f70-4372-a869-cb54869c9990" providerId="ADAL" clId="{99043CBA-CBC1-4E4D-890D-948CF18CFED2}" dt="2020-09-25T13:31:38.550" v="2154" actId="680"/>
        <pc:sldMkLst>
          <pc:docMk/>
          <pc:sldMk cId="2658961362" sldId="268"/>
        </pc:sldMkLst>
      </pc:sldChg>
      <pc:sldChg chg="addSp delSp modSp new mod modNotesTx">
        <pc:chgData name="Claudia Contreras" userId="c9e865b5-0f70-4372-a869-cb54869c9990" providerId="ADAL" clId="{99043CBA-CBC1-4E4D-890D-948CF18CFED2}" dt="2020-09-25T14:03:23.894" v="2621" actId="2711"/>
        <pc:sldMkLst>
          <pc:docMk/>
          <pc:sldMk cId="1720700183" sldId="269"/>
        </pc:sldMkLst>
        <pc:spChg chg="del">
          <ac:chgData name="Claudia Contreras" userId="c9e865b5-0f70-4372-a869-cb54869c9990" providerId="ADAL" clId="{99043CBA-CBC1-4E4D-890D-948CF18CFED2}" dt="2020-09-25T13:50:24.705" v="2539" actId="478"/>
          <ac:spMkLst>
            <pc:docMk/>
            <pc:sldMk cId="1720700183" sldId="269"/>
            <ac:spMk id="2" creationId="{1F65EEE1-9C78-49EB-A408-74F834DAA753}"/>
          </ac:spMkLst>
        </pc:spChg>
        <pc:spChg chg="mod">
          <ac:chgData name="Claudia Contreras" userId="c9e865b5-0f70-4372-a869-cb54869c9990" providerId="ADAL" clId="{99043CBA-CBC1-4E4D-890D-948CF18CFED2}" dt="2020-09-25T14:03:23.894" v="2621" actId="2711"/>
          <ac:spMkLst>
            <pc:docMk/>
            <pc:sldMk cId="1720700183" sldId="269"/>
            <ac:spMk id="3" creationId="{9135A5FB-90DB-4699-BAE0-4BFAFB07E87A}"/>
          </ac:spMkLst>
        </pc:spChg>
        <pc:spChg chg="add mod">
          <ac:chgData name="Claudia Contreras" userId="c9e865b5-0f70-4372-a869-cb54869c9990" providerId="ADAL" clId="{99043CBA-CBC1-4E4D-890D-948CF18CFED2}" dt="2020-09-25T13:51:00.062" v="2575" actId="6549"/>
          <ac:spMkLst>
            <pc:docMk/>
            <pc:sldMk cId="1720700183" sldId="269"/>
            <ac:spMk id="4" creationId="{162E31A1-D587-4142-89F2-CC50E71B68F8}"/>
          </ac:spMkLst>
        </pc:spChg>
      </pc:sldChg>
    </pc:docChg>
  </pc:docChgLst>
  <pc:docChgLst>
    <pc:chgData name="David Jose Vivas Eugui" userId="5776f170-cdcd-48c7-8815-f6360f87e7b4" providerId="ADAL" clId="{1A9092AE-9AA1-4208-AB10-103BF31A0398}"/>
    <pc:docChg chg="undo custSel addSld modSld sldOrd">
      <pc:chgData name="David Jose Vivas Eugui" userId="5776f170-cdcd-48c7-8815-f6360f87e7b4" providerId="ADAL" clId="{1A9092AE-9AA1-4208-AB10-103BF31A0398}" dt="2020-10-02T10:03:46.360" v="2882" actId="20577"/>
      <pc:docMkLst>
        <pc:docMk/>
      </pc:docMkLst>
      <pc:sldChg chg="modSp mod">
        <pc:chgData name="David Jose Vivas Eugui" userId="5776f170-cdcd-48c7-8815-f6360f87e7b4" providerId="ADAL" clId="{1A9092AE-9AA1-4208-AB10-103BF31A0398}" dt="2020-09-25T14:37:58.590" v="2650" actId="14100"/>
        <pc:sldMkLst>
          <pc:docMk/>
          <pc:sldMk cId="3203904569" sldId="257"/>
        </pc:sldMkLst>
        <pc:spChg chg="mod">
          <ac:chgData name="David Jose Vivas Eugui" userId="5776f170-cdcd-48c7-8815-f6360f87e7b4" providerId="ADAL" clId="{1A9092AE-9AA1-4208-AB10-103BF31A0398}" dt="2020-09-25T14:37:58.590" v="2650" actId="14100"/>
          <ac:spMkLst>
            <pc:docMk/>
            <pc:sldMk cId="3203904569" sldId="257"/>
            <ac:spMk id="3" creationId="{F36031BC-A11D-49EC-AAEA-A84B41FCE084}"/>
          </ac:spMkLst>
        </pc:spChg>
      </pc:sldChg>
      <pc:sldChg chg="modSp mod">
        <pc:chgData name="David Jose Vivas Eugui" userId="5776f170-cdcd-48c7-8815-f6360f87e7b4" providerId="ADAL" clId="{1A9092AE-9AA1-4208-AB10-103BF31A0398}" dt="2020-10-02T10:03:46.360" v="2882" actId="20577"/>
        <pc:sldMkLst>
          <pc:docMk/>
          <pc:sldMk cId="2487020113" sldId="259"/>
        </pc:sldMkLst>
        <pc:spChg chg="mod">
          <ac:chgData name="David Jose Vivas Eugui" userId="5776f170-cdcd-48c7-8815-f6360f87e7b4" providerId="ADAL" clId="{1A9092AE-9AA1-4208-AB10-103BF31A0398}" dt="2020-10-02T10:03:46.360" v="2882" actId="20577"/>
          <ac:spMkLst>
            <pc:docMk/>
            <pc:sldMk cId="2487020113" sldId="259"/>
            <ac:spMk id="3" creationId="{4D1992A3-BB1B-4F03-BC79-1F06F7DE35FC}"/>
          </ac:spMkLst>
        </pc:spChg>
      </pc:sldChg>
      <pc:sldChg chg="delSp mod">
        <pc:chgData name="David Jose Vivas Eugui" userId="5776f170-cdcd-48c7-8815-f6360f87e7b4" providerId="ADAL" clId="{1A9092AE-9AA1-4208-AB10-103BF31A0398}" dt="2020-10-02T10:01:08.505" v="2806" actId="478"/>
        <pc:sldMkLst>
          <pc:docMk/>
          <pc:sldMk cId="1966691301" sldId="262"/>
        </pc:sldMkLst>
        <pc:spChg chg="del">
          <ac:chgData name="David Jose Vivas Eugui" userId="5776f170-cdcd-48c7-8815-f6360f87e7b4" providerId="ADAL" clId="{1A9092AE-9AA1-4208-AB10-103BF31A0398}" dt="2020-10-02T10:01:08.505" v="2806" actId="478"/>
          <ac:spMkLst>
            <pc:docMk/>
            <pc:sldMk cId="1966691301" sldId="262"/>
            <ac:spMk id="3" creationId="{762511EC-D403-43E3-A115-0242E2489B96}"/>
          </ac:spMkLst>
        </pc:spChg>
      </pc:sldChg>
      <pc:sldChg chg="modSp mod modNotesTx">
        <pc:chgData name="David Jose Vivas Eugui" userId="5776f170-cdcd-48c7-8815-f6360f87e7b4" providerId="ADAL" clId="{1A9092AE-9AA1-4208-AB10-103BF31A0398}" dt="2020-09-25T14:25:07.234" v="1832" actId="20577"/>
        <pc:sldMkLst>
          <pc:docMk/>
          <pc:sldMk cId="3440905636" sldId="264"/>
        </pc:sldMkLst>
        <pc:spChg chg="mod">
          <ac:chgData name="David Jose Vivas Eugui" userId="5776f170-cdcd-48c7-8815-f6360f87e7b4" providerId="ADAL" clId="{1A9092AE-9AA1-4208-AB10-103BF31A0398}" dt="2020-09-25T14:25:07.234" v="1832" actId="20577"/>
          <ac:spMkLst>
            <pc:docMk/>
            <pc:sldMk cId="3440905636" sldId="264"/>
            <ac:spMk id="2" creationId="{B0CFD9A6-BCCB-4523-8C8C-B39F2A90B2E3}"/>
          </ac:spMkLst>
        </pc:spChg>
        <pc:graphicFrameChg chg="mod modGraphic">
          <ac:chgData name="David Jose Vivas Eugui" userId="5776f170-cdcd-48c7-8815-f6360f87e7b4" providerId="ADAL" clId="{1A9092AE-9AA1-4208-AB10-103BF31A0398}" dt="2020-09-25T13:03:42.885" v="1586" actId="20577"/>
          <ac:graphicFrameMkLst>
            <pc:docMk/>
            <pc:sldMk cId="3440905636" sldId="264"/>
            <ac:graphicFrameMk id="4" creationId="{9C7ECFBB-2D3D-48C4-9A54-668D3DC602F4}"/>
          </ac:graphicFrameMkLst>
        </pc:graphicFrameChg>
      </pc:sldChg>
      <pc:sldChg chg="modSp new mod ord">
        <pc:chgData name="David Jose Vivas Eugui" userId="5776f170-cdcd-48c7-8815-f6360f87e7b4" providerId="ADAL" clId="{1A9092AE-9AA1-4208-AB10-103BF31A0398}" dt="2020-09-25T14:36:27.419" v="2556" actId="27636"/>
        <pc:sldMkLst>
          <pc:docMk/>
          <pc:sldMk cId="3670117561" sldId="267"/>
        </pc:sldMkLst>
        <pc:spChg chg="mod">
          <ac:chgData name="David Jose Vivas Eugui" userId="5776f170-cdcd-48c7-8815-f6360f87e7b4" providerId="ADAL" clId="{1A9092AE-9AA1-4208-AB10-103BF31A0398}" dt="2020-09-25T14:34:11.247" v="2415" actId="20577"/>
          <ac:spMkLst>
            <pc:docMk/>
            <pc:sldMk cId="3670117561" sldId="267"/>
            <ac:spMk id="2" creationId="{EF8C6FBE-4DA2-484A-BA89-6518DA823104}"/>
          </ac:spMkLst>
        </pc:spChg>
        <pc:spChg chg="mod">
          <ac:chgData name="David Jose Vivas Eugui" userId="5776f170-cdcd-48c7-8815-f6360f87e7b4" providerId="ADAL" clId="{1A9092AE-9AA1-4208-AB10-103BF31A0398}" dt="2020-09-25T14:36:27.419" v="2556" actId="27636"/>
          <ac:spMkLst>
            <pc:docMk/>
            <pc:sldMk cId="3670117561" sldId="267"/>
            <ac:spMk id="3" creationId="{39259573-B829-4F6C-B6CC-E125C55108FF}"/>
          </ac:spMkLst>
        </pc:spChg>
      </pc:sldChg>
      <pc:sldChg chg="modSp mod">
        <pc:chgData name="David Jose Vivas Eugui" userId="5776f170-cdcd-48c7-8815-f6360f87e7b4" providerId="ADAL" clId="{1A9092AE-9AA1-4208-AB10-103BF31A0398}" dt="2020-09-25T14:35:00.117" v="2459" actId="1076"/>
        <pc:sldMkLst>
          <pc:docMk/>
          <pc:sldMk cId="1720700183" sldId="269"/>
        </pc:sldMkLst>
        <pc:spChg chg="mod">
          <ac:chgData name="David Jose Vivas Eugui" userId="5776f170-cdcd-48c7-8815-f6360f87e7b4" providerId="ADAL" clId="{1A9092AE-9AA1-4208-AB10-103BF31A0398}" dt="2020-09-25T14:34:50.991" v="2454" actId="2711"/>
          <ac:spMkLst>
            <pc:docMk/>
            <pc:sldMk cId="1720700183" sldId="269"/>
            <ac:spMk id="3" creationId="{9135A5FB-90DB-4699-BAE0-4BFAFB07E87A}"/>
          </ac:spMkLst>
        </pc:spChg>
        <pc:spChg chg="mod">
          <ac:chgData name="David Jose Vivas Eugui" userId="5776f170-cdcd-48c7-8815-f6360f87e7b4" providerId="ADAL" clId="{1A9092AE-9AA1-4208-AB10-103BF31A0398}" dt="2020-09-25T14:35:00.117" v="2459" actId="1076"/>
          <ac:spMkLst>
            <pc:docMk/>
            <pc:sldMk cId="1720700183" sldId="269"/>
            <ac:spMk id="4" creationId="{162E31A1-D587-4142-89F2-CC50E71B68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C6A0A7-A400-477D-B1A7-B518953F2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CBD086-4DAA-45C3-B692-3AA61D5163A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28714-EF9A-4F06-9EC7-CA7F5C22CB5F}" type="datetimeFigureOut">
              <a:rPr lang="en-US" smtClean="0"/>
              <a:t>10/2/2020</a:t>
            </a:fld>
            <a:endParaRPr lang="en-US"/>
          </a:p>
        </p:txBody>
      </p:sp>
      <p:sp>
        <p:nvSpPr>
          <p:cNvPr id="4" name="Slide Image Placeholder 3">
            <a:extLst>
              <a:ext uri="{FF2B5EF4-FFF2-40B4-BE49-F238E27FC236}">
                <a16:creationId xmlns:a16="http://schemas.microsoft.com/office/drawing/2014/main" id="{EFA7524D-2803-44E2-ACE2-167175C5FDB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612024A1-08E8-4C4E-BC02-3E03FD75FA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6D50F6-2B20-41F4-9FF8-30C6C898AB9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66BC577C-0411-48B8-BE91-32D4517F9C1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5E61-430C-4F26-A8B3-1B9EC8550E6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thaihotels.org/17191900/covid-19-prevention-guidelines-for-hotels" TargetMode="External"/><Relationship Id="rId3" Type="http://schemas.openxmlformats.org/officeDocument/2006/relationships/hyperlink" Target="https://travel.gov.gr/#/" TargetMode="External"/><Relationship Id="rId7" Type="http://schemas.openxmlformats.org/officeDocument/2006/relationships/hyperlink" Target="https://edition.cnn.com/travel/article/thailand-reopening-safe-and-sealed-covid/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thailand-business-news.com/business/78663-7-million-jobs-at-risk-in-post-covid-19-thailand.html" TargetMode="External"/><Relationship Id="rId11" Type="http://schemas.openxmlformats.org/officeDocument/2006/relationships/hyperlink" Target="https://www.southafrica.ch/357-travel-advisory-in-response-to-the-covid-19-pandemic.html" TargetMode="External"/><Relationship Id="rId5" Type="http://schemas.openxmlformats.org/officeDocument/2006/relationships/hyperlink" Target="https://news.gtp.gr/2020/03/20/greeces-seasonal-tourism-staff-receive-support-view-covid-19/" TargetMode="External"/><Relationship Id="rId10" Type="http://schemas.openxmlformats.org/officeDocument/2006/relationships/hyperlink" Target="https://www.traveldailynews.com/post/south-africa-tourism-invites-eligible-companies-to-apply-for-the-coronavirus-covid-19-tourism-relief-fund" TargetMode="External"/><Relationship Id="rId4" Type="http://schemas.openxmlformats.org/officeDocument/2006/relationships/hyperlink" Target="https://news.gtp.gr/2020/05/22/greek-hotels-health-protocols-post-covid-19-restart-officially-announced/" TargetMode="External"/><Relationship Id="rId9" Type="http://schemas.openxmlformats.org/officeDocument/2006/relationships/hyperlink" Target="https://www.tourism-review.com/thailands-tourism-expecting-aid-from-government-news1160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T</a:t>
            </a:r>
            <a:r>
              <a:rPr lang="en-US" dirty="0">
                <a:effectLst/>
                <a:latin typeface="Arial" panose="020B0604020202020204" pitchFamily="34" charset="0"/>
              </a:rPr>
              <a:t>ourism is a critical sector of the international economy. In 2019, the tourism sector accounted for 29 per cent of the world’s services exports and about 300 million jobs globally</a:t>
            </a:r>
            <a:endParaRPr lang="en-US" dirty="0"/>
          </a:p>
          <a:p>
            <a:endParaRPr lang="en-US" dirty="0"/>
          </a:p>
        </p:txBody>
      </p:sp>
      <p:sp>
        <p:nvSpPr>
          <p:cNvPr id="4" name="Slide Number Placeholder 3"/>
          <p:cNvSpPr>
            <a:spLocks noGrp="1"/>
          </p:cNvSpPr>
          <p:nvPr>
            <p:ph type="sldNum" sz="quarter" idx="5"/>
          </p:nvPr>
        </p:nvSpPr>
        <p:spPr/>
        <p:txBody>
          <a:bodyPr/>
          <a:lstStyle/>
          <a:p>
            <a:fld id="{6FB847AF-0F1A-4767-84DD-FA45D1D32AB4}" type="slidenum">
              <a:rPr lang="en-US" smtClean="0"/>
              <a:t>3</a:t>
            </a:fld>
            <a:endParaRPr lang="en-US"/>
          </a:p>
        </p:txBody>
      </p:sp>
    </p:spTree>
    <p:extLst>
      <p:ext uri="{BB962C8B-B14F-4D97-AF65-F5344CB8AC3E}">
        <p14:creationId xmlns:p14="http://schemas.microsoft.com/office/powerpoint/2010/main" val="8356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rPr>
              <a:t>The impact of the pandemic on tourism can generate a potential global GDP decline of 1.5 to 4.2% depending on whether we take a moderate, an intermediate or a full impact scenario (UNCTAD, 2020).</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In tourism-dependent countries, one million lost in international tourism revenue will signify a 2 to 3 million in the country’s national income. </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235E61-430C-4F26-A8B3-1B9EC8550E6C}" type="slidenum">
              <a:rPr lang="en-US" smtClean="0"/>
              <a:t>6</a:t>
            </a:fld>
            <a:endParaRPr lang="en-US"/>
          </a:p>
        </p:txBody>
      </p:sp>
    </p:spTree>
    <p:extLst>
      <p:ext uri="{BB962C8B-B14F-4D97-AF65-F5344CB8AC3E}">
        <p14:creationId xmlns:p14="http://schemas.microsoft.com/office/powerpoint/2010/main" val="3548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Barbados:</a:t>
            </a:r>
          </a:p>
          <a:p>
            <a:r>
              <a:rPr lang="en-US" dirty="0"/>
              <a:t>https://www.visitbarbados.org/sysimages/fileupload/source/Covid/btmi%20travel%20protocols%20updated%20240920[10][3][3].pdf </a:t>
            </a:r>
          </a:p>
          <a:p>
            <a:r>
              <a:rPr lang="en-GB" dirty="0"/>
              <a:t>https://home.kpmg/xx/en/home/insights/2020/04/barbados-government-and-institution-measures-in-response-to-covid.html</a:t>
            </a:r>
          </a:p>
          <a:p>
            <a:r>
              <a:rPr lang="en-US" dirty="0"/>
              <a:t>https://www.imf.org/en/News/Articles/2020/08/28/pr20289-barbados-imf-staff-concludes-virtual-visit</a:t>
            </a:r>
          </a:p>
          <a:p>
            <a:r>
              <a:rPr lang="en-US" dirty="0"/>
              <a:t>https://www.visitbarbados.org/covid-19-travel-guidelines-2020</a:t>
            </a:r>
          </a:p>
          <a:p>
            <a:r>
              <a:rPr lang="en-US" dirty="0"/>
              <a:t>https://www.southbeachbarbados.com/covid-19-update </a:t>
            </a:r>
          </a:p>
          <a:p>
            <a:endParaRPr lang="en-GB" dirty="0"/>
          </a:p>
          <a:p>
            <a:r>
              <a:rPr lang="en-US" dirty="0"/>
              <a:t>The Barbados Tourism Fund Facility will be a loan entity designed to provide urgent working capital, investment loans, and where possible blended finance for the upgrade of Barbadian hotels and tourism businesses.</a:t>
            </a:r>
          </a:p>
          <a:p>
            <a:endParaRPr lang="en-US" dirty="0"/>
          </a:p>
          <a:p>
            <a:r>
              <a:rPr lang="fr-CH" sz="1200" kern="1200" dirty="0" err="1">
                <a:solidFill>
                  <a:schemeClr val="tx1"/>
                </a:solidFill>
                <a:effectLst/>
                <a:latin typeface="+mn-lt"/>
                <a:ea typeface="+mn-ea"/>
                <a:cs typeface="+mn-cs"/>
              </a:rPr>
              <a:t>Greece</a:t>
            </a:r>
            <a:r>
              <a:rPr lang="fr-CH"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3"/>
              </a:rPr>
              <a:t>https://travel.gov.gr/#/</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4"/>
              </a:rPr>
              <a:t>https://news.gtp.gr/2020/05/22/greek-hotels-health-protocols-post-covid-19-restart-officially-announced/</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5"/>
              </a:rPr>
              <a:t>https://news.gtp.gr/2020/03/20/greeces-seasonal-tourism-staff-receive-support-view-covid-19/</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kern="1200" dirty="0" err="1">
                <a:solidFill>
                  <a:schemeClr val="tx1"/>
                </a:solidFill>
                <a:effectLst/>
                <a:latin typeface="+mn-lt"/>
                <a:ea typeface="+mn-ea"/>
                <a:cs typeface="+mn-cs"/>
              </a:rPr>
              <a:t>Thailand</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6"/>
              </a:rPr>
              <a:t>https://www.thailand-business-news.com/business/78663-7-million-jobs-at-risk-in-post-covid-19-thailand.html</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7"/>
              </a:rPr>
              <a:t>https://edition.cnn.com/travel/article/thailand-reopening-safe-and-sealed-covid/index.html</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8"/>
              </a:rPr>
              <a:t>http://www.thaihotels.org/17191900/covid-19-prevention-guidelines-for-hotels</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9"/>
              </a:rPr>
              <a:t>https://www.tourism-review.com/thailands-tourism-expecting-aid-from-government-news11600</a:t>
            </a:r>
            <a:r>
              <a:rPr lang="fr-CH" sz="1200" kern="1200" dirty="0">
                <a:solidFill>
                  <a:schemeClr val="tx1"/>
                </a:solidFill>
                <a:effectLst/>
                <a:latin typeface="+mn-lt"/>
                <a:ea typeface="+mn-ea"/>
                <a:cs typeface="+mn-cs"/>
              </a:rPr>
              <a:t> </a:t>
            </a:r>
          </a:p>
          <a:p>
            <a:r>
              <a:rPr lang="fr-CH" sz="1200" kern="1200" dirty="0">
                <a:solidFill>
                  <a:schemeClr val="tx1"/>
                </a:solidFill>
                <a:effectLst/>
                <a:latin typeface="+mn-lt"/>
                <a:ea typeface="+mn-ea"/>
                <a:cs typeface="+mn-cs"/>
              </a:rPr>
              <a:t>https://www.scmp.com/magazines/post-magazine/travel/article/3099669/thailands-safe-and-sealed-strategy-attracts-time-and  </a:t>
            </a:r>
          </a:p>
          <a:p>
            <a:endParaRPr lang="en-GB"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South </a:t>
            </a:r>
            <a:r>
              <a:rPr lang="fr-CH" sz="1200" kern="1200" dirty="0" err="1">
                <a:solidFill>
                  <a:schemeClr val="tx1"/>
                </a:solidFill>
                <a:effectLst/>
                <a:latin typeface="+mn-lt"/>
                <a:ea typeface="+mn-ea"/>
                <a:cs typeface="+mn-cs"/>
              </a:rPr>
              <a:t>Africa</a:t>
            </a:r>
            <a:r>
              <a:rPr lang="fr-CH"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https://www.gov.za/covid-19/individuals-and-households/travel-coronavirus-covid-19  </a:t>
            </a:r>
          </a:p>
          <a:p>
            <a:r>
              <a:rPr lang="en-GB" sz="1200" kern="1200" dirty="0">
                <a:solidFill>
                  <a:schemeClr val="tx1"/>
                </a:solidFill>
                <a:effectLst/>
                <a:latin typeface="+mn-lt"/>
                <a:ea typeface="+mn-ea"/>
                <a:cs typeface="+mn-cs"/>
              </a:rPr>
              <a:t>https://www.southafrica.net/gl/en/trade/page/coronavirus-covid-19-south-african-tourism-update </a:t>
            </a:r>
          </a:p>
          <a:p>
            <a:r>
              <a:rPr lang="fr-CH" sz="1200" u="sng" kern="1200" dirty="0">
                <a:solidFill>
                  <a:schemeClr val="tx1"/>
                </a:solidFill>
                <a:effectLst/>
                <a:latin typeface="+mn-lt"/>
                <a:ea typeface="+mn-ea"/>
                <a:cs typeface="+mn-cs"/>
                <a:hlinkClick r:id="rId10"/>
              </a:rPr>
              <a:t>https://www.traveldailynews.com/post/south-africa-tourism-invites-eligible-companies-to-apply-for-the-coronavirus-covid-19-tourism-relief-fund</a:t>
            </a:r>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CH" sz="1200" u="sng" kern="1200" dirty="0">
                <a:solidFill>
                  <a:schemeClr val="tx1"/>
                </a:solidFill>
                <a:effectLst/>
                <a:latin typeface="+mn-lt"/>
                <a:ea typeface="+mn-ea"/>
                <a:cs typeface="+mn-cs"/>
                <a:hlinkClick r:id="rId11"/>
              </a:rPr>
              <a:t>https://www.southafrica.ch/357-travel-advisory-in-response-to-the-covid-19-pandemic.html</a:t>
            </a:r>
            <a:endParaRPr lang="en-GB"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8235E61-430C-4F26-A8B3-1B9EC8550E6C}" type="slidenum">
              <a:rPr lang="en-US" smtClean="0"/>
              <a:t>10</a:t>
            </a:fld>
            <a:endParaRPr lang="en-US"/>
          </a:p>
        </p:txBody>
      </p:sp>
    </p:spTree>
    <p:extLst>
      <p:ext uri="{BB962C8B-B14F-4D97-AF65-F5344CB8AC3E}">
        <p14:creationId xmlns:p14="http://schemas.microsoft.com/office/powerpoint/2010/main" val="285178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In the short term, a mix of government and private sector interventions will be needed to avoid coastal tourism SMEs bankruptcy (reducing interest rates or by extending loans) and provide income support for vulnerable populations (unemployment support) </a:t>
            </a:r>
          </a:p>
          <a:p>
            <a:endParaRPr lang="en-GB" sz="1800" dirty="0">
              <a:effectLst/>
              <a:latin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Times New Roman" panose="02020603050405020304" pitchFamily="18" charset="0"/>
                <a:ea typeface="Calibri" panose="020F0502020204030204" pitchFamily="34" charset="0"/>
              </a:rPr>
              <a:t>Support will also be needed to assist vulnerable populations in shifting economic activity temporary or permanently toward less affected sectors such as food production, health, telecommunications and e-commerce services.</a:t>
            </a:r>
            <a:endParaRPr lang="en-US" sz="1800" dirty="0">
              <a:effectLst/>
              <a:latin typeface="Calibri" panose="020F0502020204030204" pitchFamily="34"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C8235E61-430C-4F26-A8B3-1B9EC8550E6C}" type="slidenum">
              <a:rPr lang="en-US" smtClean="0"/>
              <a:t>11</a:t>
            </a:fld>
            <a:endParaRPr lang="en-US"/>
          </a:p>
        </p:txBody>
      </p:sp>
    </p:spTree>
    <p:extLst>
      <p:ext uri="{BB962C8B-B14F-4D97-AF65-F5344CB8AC3E}">
        <p14:creationId xmlns:p14="http://schemas.microsoft.com/office/powerpoint/2010/main" val="245846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200" dirty="0">
                <a:effectLst/>
                <a:latin typeface="Times New Roman" panose="02020603050405020304" pitchFamily="18" charset="0"/>
                <a:ea typeface="Calibri" panose="020F0502020204030204" pitchFamily="34" charset="0"/>
              </a:rPr>
              <a:t>International cooperation will be needed for tourist recipient countries to be able to protect tourists and to establish relevant sanitary measures in hotels, restaurants and other relevant establishments in order to avoid risks of contagion.</a:t>
            </a:r>
          </a:p>
          <a:p>
            <a:pPr marL="342900" lvl="0" indent="-342900" algn="just">
              <a:buFont typeface="Symbol" panose="05050102010706020507" pitchFamily="18" charset="2"/>
              <a:buChar char=""/>
            </a:pPr>
            <a:endParaRPr lang="en-US" sz="1200" dirty="0">
              <a:effectLst/>
              <a:latin typeface="Calibri" panose="020F0502020204030204" pitchFamily="34" charset="0"/>
              <a:ea typeface="DengXian" panose="02010600030101010101" pitchFamily="2" charset="-122"/>
            </a:endParaRPr>
          </a:p>
          <a:p>
            <a:pPr marL="342900" lvl="0" indent="-342900" algn="just">
              <a:buFont typeface="Symbol" panose="05050102010706020507" pitchFamily="18" charset="2"/>
              <a:buChar char=""/>
            </a:pPr>
            <a:r>
              <a:rPr lang="en-GB" sz="1200" dirty="0">
                <a:effectLst/>
                <a:latin typeface="Times New Roman" panose="02020603050405020304" pitchFamily="18" charset="0"/>
                <a:ea typeface="Calibri" panose="020F0502020204030204" pitchFamily="34" charset="0"/>
              </a:rPr>
              <a:t>In the medium and long term, it is necessary for government to implement measures aimed at diversifying the economy, where possible.  A high dependence on one sector increases vulnerability. Avenues for economic diversification may include increased regional integration, education and training programmes in targeted economic sectors to boost resilience and mitigate the cost of shocks.</a:t>
            </a:r>
            <a:r>
              <a:rPr lang="en-GB" sz="1200" dirty="0">
                <a:solidFill>
                  <a:srgbClr val="387070"/>
                </a:solidFill>
                <a:effectLst/>
                <a:latin typeface="Calibri" panose="020F0502020204030204" pitchFamily="34" charset="0"/>
                <a:ea typeface="DengXian" panose="02010600030101010101" pitchFamily="2" charset="-122"/>
              </a:rPr>
              <a:t> </a:t>
            </a:r>
            <a:endParaRPr lang="en-US" sz="1200" dirty="0">
              <a:effectLst/>
              <a:latin typeface="Calibri" panose="020F0502020204030204" pitchFamily="34" charset="0"/>
              <a:ea typeface="DengXia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C8235E61-430C-4F26-A8B3-1B9EC8550E6C}" type="slidenum">
              <a:rPr lang="en-US" smtClean="0"/>
              <a:t>12</a:t>
            </a:fld>
            <a:endParaRPr lang="en-US"/>
          </a:p>
        </p:txBody>
      </p:sp>
    </p:spTree>
    <p:extLst>
      <p:ext uri="{BB962C8B-B14F-4D97-AF65-F5344CB8AC3E}">
        <p14:creationId xmlns:p14="http://schemas.microsoft.com/office/powerpoint/2010/main" val="354213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31FA-1BD7-4E84-9062-3F6E065FC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17241-E0EB-43C0-8D1D-8019AB00D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192076-B02E-4798-83CB-4EE4E81F5047}"/>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5F643A00-BB07-4AA7-8C5D-0508F35FC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7650A-9F2E-46D6-BFE4-5D0996E48D05}"/>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46322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985D-E451-4B90-98D0-62E100DFF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896E79-0A3C-4E0D-991B-99BC6F6BA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2462A-CB35-48BE-9789-05BDBC3D3859}"/>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CD2B58E5-8B1D-4CA6-B7AB-C370FADD7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1760-C157-43C7-81C8-2ED722DD33AF}"/>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157498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182E6-C48C-41BC-BA34-D7F0D9DD2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5BEC2-73B2-4A37-886D-52C25BFCD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97C73-1433-4AB8-8B98-77B4401B4F8E}"/>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5A1A5C03-12FF-469D-BEC3-EE2541FDB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EF2F-D86D-451C-B005-D1DC8D9A225C}"/>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196417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36C1-D6E5-4EBC-978C-C55481506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1F7420-556E-45AA-BD2B-A084BAF1BD2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C188F3-0349-4515-82FD-4A6EB80E9E08}"/>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0124E320-B5B6-46B3-B752-105AA4AD6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FC643-53EC-4A36-A54E-BDCACFB44AC7}"/>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423907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B869-CBC9-49BE-8D5E-BAA1FA091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B4E16F-988A-4B26-90A2-316171DE2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457EA-6FC1-4834-8260-C6BFFD8AC177}"/>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E1276B10-F0D0-47F3-9C79-20FFED18F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33B24-A774-4821-BAA6-8EF7B0A8F3BC}"/>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126430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92A9-D445-4BCF-A64A-6E1756889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62681-7966-42EB-B353-DC71FDE23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99B01-7736-4E12-8E9F-E2A3F3BBA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E1FE11-305B-471D-BCCA-14F66A717987}"/>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6" name="Footer Placeholder 5">
            <a:extLst>
              <a:ext uri="{FF2B5EF4-FFF2-40B4-BE49-F238E27FC236}">
                <a16:creationId xmlns:a16="http://schemas.microsoft.com/office/drawing/2014/main" id="{09DE694B-1264-4437-AB61-E12801F95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2F872-DDBD-47CF-8783-A40BBB652EC4}"/>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345678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69AE-8CB6-4B3B-8B3F-35F1062ABF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82810D-7F1D-4052-96D1-D6429F6CB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1062A-3D0F-4230-B0DC-B761CC290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66CB83-CDA2-4AD5-822C-B30CF746E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16EB2-891F-4CE2-A824-BD35505032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04D755-029E-4E99-A7AD-ADF6E0F15AD2}"/>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8" name="Footer Placeholder 7">
            <a:extLst>
              <a:ext uri="{FF2B5EF4-FFF2-40B4-BE49-F238E27FC236}">
                <a16:creationId xmlns:a16="http://schemas.microsoft.com/office/drawing/2014/main" id="{FC704817-2F3C-439E-A5AF-C6304C3EE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72B88D-33AE-4A06-B2D2-DBA298F40708}"/>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62222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2494-2940-48B9-807F-14830794B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AAA29-ADA8-4E84-8BDB-B80A7E8E9BE8}"/>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4" name="Footer Placeholder 3">
            <a:extLst>
              <a:ext uri="{FF2B5EF4-FFF2-40B4-BE49-F238E27FC236}">
                <a16:creationId xmlns:a16="http://schemas.microsoft.com/office/drawing/2014/main" id="{0EC3FCF6-CB41-410C-A3AA-A7DA29BA1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32355-122C-4C8E-B36E-D76D1203A772}"/>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26805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E91CF-53D1-467E-88FF-057541A30124}"/>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3" name="Footer Placeholder 2">
            <a:extLst>
              <a:ext uri="{FF2B5EF4-FFF2-40B4-BE49-F238E27FC236}">
                <a16:creationId xmlns:a16="http://schemas.microsoft.com/office/drawing/2014/main" id="{76A60A81-F71C-481D-B42E-862DA9188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3AEAF-11B3-434C-8C6F-E8B5CDCF52A4}"/>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359938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B65E-B84A-45D0-BA8F-426507463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2B2641-751C-4C1B-9DE2-586CDD9BD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74D10-0407-4E4B-85F4-8C17627D5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A5B25-30D9-44E8-96FF-92E134EE9F53}"/>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6" name="Footer Placeholder 5">
            <a:extLst>
              <a:ext uri="{FF2B5EF4-FFF2-40B4-BE49-F238E27FC236}">
                <a16:creationId xmlns:a16="http://schemas.microsoft.com/office/drawing/2014/main" id="{B4D1196C-06DA-470C-B67B-1906CDEA4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07D9F-2118-4F63-A792-B854A492B3AC}"/>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202395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475A-4CD2-4F37-A896-6FC7C5326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64E616-7400-4E8C-B600-D62AD483A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AFDCB-C2A6-4388-8BFC-C05ECCDE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A3089-1FCC-4E1A-AF3D-A3D620CABA02}"/>
              </a:ext>
            </a:extLst>
          </p:cNvPr>
          <p:cNvSpPr>
            <a:spLocks noGrp="1"/>
          </p:cNvSpPr>
          <p:nvPr>
            <p:ph type="dt" sz="half" idx="10"/>
          </p:nvPr>
        </p:nvSpPr>
        <p:spPr/>
        <p:txBody>
          <a:bodyPr/>
          <a:lstStyle/>
          <a:p>
            <a:fld id="{0A572DBE-29CF-41E0-B024-5C99486D1ED8}" type="datetimeFigureOut">
              <a:rPr lang="en-US" smtClean="0"/>
              <a:t>10/2/2020</a:t>
            </a:fld>
            <a:endParaRPr lang="en-US"/>
          </a:p>
        </p:txBody>
      </p:sp>
      <p:sp>
        <p:nvSpPr>
          <p:cNvPr id="6" name="Footer Placeholder 5">
            <a:extLst>
              <a:ext uri="{FF2B5EF4-FFF2-40B4-BE49-F238E27FC236}">
                <a16:creationId xmlns:a16="http://schemas.microsoft.com/office/drawing/2014/main" id="{FC6E4F5A-2368-41AD-923C-E3166F180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68601-0A8C-4EF7-B522-52DD56CEBC18}"/>
              </a:ext>
            </a:extLst>
          </p:cNvPr>
          <p:cNvSpPr>
            <a:spLocks noGrp="1"/>
          </p:cNvSpPr>
          <p:nvPr>
            <p:ph type="sldNum" sz="quarter" idx="12"/>
          </p:nvPr>
        </p:nvSpPr>
        <p:spPr/>
        <p:txBody>
          <a:bodyPr/>
          <a:lstStyle/>
          <a:p>
            <a:fld id="{6AEF944E-B332-4B7E-A8DA-FAE7362BCA74}" type="slidenum">
              <a:rPr lang="en-US" smtClean="0"/>
              <a:t>‹#›</a:t>
            </a:fld>
            <a:endParaRPr lang="en-US"/>
          </a:p>
        </p:txBody>
      </p:sp>
    </p:spTree>
    <p:extLst>
      <p:ext uri="{BB962C8B-B14F-4D97-AF65-F5344CB8AC3E}">
        <p14:creationId xmlns:p14="http://schemas.microsoft.com/office/powerpoint/2010/main" val="320993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FCBC6-BF1A-44A5-8092-E7A8C50B2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DBD246-3B40-4C5E-B9F1-4E6366E00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9BFDBD-F05B-480C-8888-CC64DE9C1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72DBE-29CF-41E0-B024-5C99486D1ED8}" type="datetimeFigureOut">
              <a:rPr lang="en-US" smtClean="0"/>
              <a:t>10/2/2020</a:t>
            </a:fld>
            <a:endParaRPr lang="en-US"/>
          </a:p>
        </p:txBody>
      </p:sp>
      <p:sp>
        <p:nvSpPr>
          <p:cNvPr id="5" name="Footer Placeholder 4">
            <a:extLst>
              <a:ext uri="{FF2B5EF4-FFF2-40B4-BE49-F238E27FC236}">
                <a16:creationId xmlns:a16="http://schemas.microsoft.com/office/drawing/2014/main" id="{08A5A3F3-1D9D-4F5A-8996-E3BBAD606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45C8D0-10AF-4283-A464-92EC8154C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F944E-B332-4B7E-A8DA-FAE7362BCA74}" type="slidenum">
              <a:rPr lang="en-US" smtClean="0"/>
              <a:t>‹#›</a:t>
            </a:fld>
            <a:endParaRPr lang="en-US"/>
          </a:p>
        </p:txBody>
      </p:sp>
      <p:pic>
        <p:nvPicPr>
          <p:cNvPr id="8" name="Picture 7">
            <a:extLst>
              <a:ext uri="{FF2B5EF4-FFF2-40B4-BE49-F238E27FC236}">
                <a16:creationId xmlns:a16="http://schemas.microsoft.com/office/drawing/2014/main" id="{C1C59B3D-4CAB-4EFB-8ED7-69264121CDEC}"/>
              </a:ext>
            </a:extLst>
          </p:cNvPr>
          <p:cNvPicPr>
            <a:picLocks noChangeAspect="1"/>
          </p:cNvPicPr>
          <p:nvPr userDrawn="1"/>
        </p:nvPicPr>
        <p:blipFill rotWithShape="1">
          <a:blip r:embed="rId13">
            <a:alphaModFix amt="50000"/>
            <a:extLst>
              <a:ext uri="{28A0092B-C50C-407E-A947-70E740481C1C}">
                <a14:useLocalDpi xmlns:a14="http://schemas.microsoft.com/office/drawing/2010/main" val="0"/>
              </a:ext>
            </a:extLst>
          </a:blip>
          <a:srcRect l="-144" t="47369" r="527" b="19368"/>
          <a:stretch/>
        </p:blipFill>
        <p:spPr>
          <a:xfrm>
            <a:off x="0" y="5455812"/>
            <a:ext cx="12192000" cy="1442301"/>
          </a:xfrm>
          <a:prstGeom prst="rect">
            <a:avLst/>
          </a:prstGeom>
        </p:spPr>
      </p:pic>
      <p:cxnSp>
        <p:nvCxnSpPr>
          <p:cNvPr id="10" name="Straight Connector 9">
            <a:extLst>
              <a:ext uri="{FF2B5EF4-FFF2-40B4-BE49-F238E27FC236}">
                <a16:creationId xmlns:a16="http://schemas.microsoft.com/office/drawing/2014/main" id="{1BB43CD3-A1F5-4C51-8657-0899779B6474}"/>
              </a:ext>
            </a:extLst>
          </p:cNvPr>
          <p:cNvCxnSpPr/>
          <p:nvPr userDrawn="1"/>
        </p:nvCxnSpPr>
        <p:spPr>
          <a:xfrm>
            <a:off x="0" y="1690688"/>
            <a:ext cx="12192000" cy="0"/>
          </a:xfrm>
          <a:prstGeom prst="line">
            <a:avLst/>
          </a:prstGeom>
          <a:ln>
            <a:solidFill>
              <a:srgbClr val="CDD4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57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arge body of water&#10;&#10;Description automatically generated">
            <a:extLst>
              <a:ext uri="{FF2B5EF4-FFF2-40B4-BE49-F238E27FC236}">
                <a16:creationId xmlns:a16="http://schemas.microsoft.com/office/drawing/2014/main" id="{5DCC1C9C-1558-4708-B519-A7278C202FC1}"/>
              </a:ext>
            </a:extLst>
          </p:cNvPr>
          <p:cNvPicPr>
            <a:picLocks noChangeAspect="1"/>
          </p:cNvPicPr>
          <p:nvPr/>
        </p:nvPicPr>
        <p:blipFill rotWithShape="1">
          <a:blip r:embed="rId2">
            <a:extLst>
              <a:ext uri="{28A0092B-C50C-407E-A947-70E740481C1C}">
                <a14:useLocalDpi xmlns:a14="http://schemas.microsoft.com/office/drawing/2010/main" val="0"/>
              </a:ext>
            </a:extLst>
          </a:blip>
          <a:srcRect t="2928"/>
          <a:stretch/>
        </p:blipFill>
        <p:spPr>
          <a:xfrm>
            <a:off x="-1" y="10"/>
            <a:ext cx="12192001" cy="4201449"/>
          </a:xfrm>
          <a:prstGeom prst="rect">
            <a:avLst/>
          </a:prstGeom>
        </p:spPr>
      </p:pic>
      <p:grpSp>
        <p:nvGrpSpPr>
          <p:cNvPr id="46" name="Group 4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47" name="Freeform: Shape 4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52" name="Freeform: Shape 4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78CA178-077B-4A61-A874-9915B7F7F9F8}"/>
              </a:ext>
            </a:extLst>
          </p:cNvPr>
          <p:cNvSpPr>
            <a:spLocks noGrp="1"/>
          </p:cNvSpPr>
          <p:nvPr>
            <p:ph type="ctrTitle"/>
          </p:nvPr>
        </p:nvSpPr>
        <p:spPr>
          <a:xfrm>
            <a:off x="809632" y="4099448"/>
            <a:ext cx="10592174" cy="1000655"/>
          </a:xfrm>
        </p:spPr>
        <p:txBody>
          <a:bodyPr anchor="t">
            <a:normAutofit fontScale="90000"/>
          </a:bodyPr>
          <a:lstStyle/>
          <a:p>
            <a:r>
              <a:rPr lang="en-US" sz="3100" b="1" dirty="0">
                <a:solidFill>
                  <a:schemeClr val="tx2"/>
                </a:solidFill>
                <a:latin typeface="+mn-lt"/>
              </a:rPr>
              <a:t>Costal tourism, impacts on vulnerable populations and options for recovery</a:t>
            </a:r>
            <a:br>
              <a:rPr lang="en-US" sz="3100" b="1" dirty="0">
                <a:solidFill>
                  <a:schemeClr val="tx2"/>
                </a:solidFill>
                <a:latin typeface="+mn-lt"/>
              </a:rPr>
            </a:br>
            <a:br>
              <a:rPr lang="en-US" sz="3100" dirty="0">
                <a:solidFill>
                  <a:schemeClr val="tx2"/>
                </a:solidFill>
                <a:latin typeface="+mn-lt"/>
              </a:rPr>
            </a:br>
            <a:r>
              <a:rPr lang="en-US" sz="2700" dirty="0">
                <a:solidFill>
                  <a:schemeClr val="tx2"/>
                </a:solidFill>
                <a:latin typeface="+mn-lt"/>
              </a:rPr>
              <a:t>The 15</a:t>
            </a:r>
            <a:r>
              <a:rPr lang="en-US" sz="2700" baseline="30000" dirty="0">
                <a:solidFill>
                  <a:schemeClr val="tx2"/>
                </a:solidFill>
                <a:latin typeface="+mn-lt"/>
              </a:rPr>
              <a:t>th</a:t>
            </a:r>
            <a:r>
              <a:rPr lang="en-US" sz="2700" dirty="0">
                <a:solidFill>
                  <a:schemeClr val="tx2"/>
                </a:solidFill>
                <a:latin typeface="+mn-lt"/>
              </a:rPr>
              <a:t> Annual Session of Global Forum on Human Settlements 2020 </a:t>
            </a:r>
            <a:br>
              <a:rPr lang="en-US" sz="2700" dirty="0">
                <a:solidFill>
                  <a:schemeClr val="tx2"/>
                </a:solidFill>
                <a:latin typeface="+mn-lt"/>
              </a:rPr>
            </a:br>
            <a:br>
              <a:rPr lang="en-US" sz="2700" dirty="0">
                <a:solidFill>
                  <a:schemeClr val="tx2"/>
                </a:solidFill>
                <a:latin typeface="+mn-lt"/>
              </a:rPr>
            </a:br>
            <a:r>
              <a:rPr lang="en-GB" sz="2000" dirty="0">
                <a:solidFill>
                  <a:schemeClr val="tx2"/>
                </a:solidFill>
                <a:latin typeface="+mn-lt"/>
              </a:rPr>
              <a:t>David Vivas, Legal Affairs Officer and Claudia Contreras, Economic Affairs Office</a:t>
            </a:r>
            <a:br>
              <a:rPr lang="en-US" sz="2000" dirty="0">
                <a:solidFill>
                  <a:schemeClr val="tx2"/>
                </a:solidFill>
                <a:latin typeface="+mn-lt"/>
              </a:rPr>
            </a:br>
            <a:r>
              <a:rPr lang="en-US" sz="2000" dirty="0">
                <a:solidFill>
                  <a:schemeClr val="tx2"/>
                </a:solidFill>
                <a:latin typeface="+mn-lt"/>
              </a:rPr>
              <a:t>15 October 2020 </a:t>
            </a:r>
            <a:endParaRPr lang="en-US" sz="2700" dirty="0">
              <a:solidFill>
                <a:schemeClr val="tx2"/>
              </a:solidFill>
              <a:latin typeface="+mn-lt"/>
            </a:endParaRPr>
          </a:p>
        </p:txBody>
      </p:sp>
      <p:pic>
        <p:nvPicPr>
          <p:cNvPr id="17" name="Picture 16" descr="A close up of a logo&#10;&#10;Description automatically generated">
            <a:extLst>
              <a:ext uri="{FF2B5EF4-FFF2-40B4-BE49-F238E27FC236}">
                <a16:creationId xmlns:a16="http://schemas.microsoft.com/office/drawing/2014/main" id="{476B3F17-854F-46AA-844A-585E3ECDC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760" y="5078648"/>
            <a:ext cx="1244092" cy="1544109"/>
          </a:xfrm>
          <a:prstGeom prst="rect">
            <a:avLst/>
          </a:prstGeom>
        </p:spPr>
      </p:pic>
    </p:spTree>
    <p:extLst>
      <p:ext uri="{BB962C8B-B14F-4D97-AF65-F5344CB8AC3E}">
        <p14:creationId xmlns:p14="http://schemas.microsoft.com/office/powerpoint/2010/main" val="294595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9A6-BCCB-4523-8C8C-B39F2A90B2E3}"/>
              </a:ext>
            </a:extLst>
          </p:cNvPr>
          <p:cNvSpPr>
            <a:spLocks noGrp="1"/>
          </p:cNvSpPr>
          <p:nvPr>
            <p:ph type="title"/>
          </p:nvPr>
        </p:nvSpPr>
        <p:spPr>
          <a:xfrm>
            <a:off x="125402" y="-225083"/>
            <a:ext cx="11690390" cy="1325563"/>
          </a:xfrm>
        </p:spPr>
        <p:txBody>
          <a:bodyPr>
            <a:normAutofit/>
          </a:bodyPr>
          <a:lstStyle/>
          <a:p>
            <a:pPr algn="ctr"/>
            <a:r>
              <a:rPr lang="en-US" sz="2400" b="1" dirty="0"/>
              <a:t>Examples measures taken to respond to covid-19 pandemic in the coastal tourism sector</a:t>
            </a:r>
          </a:p>
        </p:txBody>
      </p:sp>
      <p:graphicFrame>
        <p:nvGraphicFramePr>
          <p:cNvPr id="4" name="Table 4">
            <a:extLst>
              <a:ext uri="{FF2B5EF4-FFF2-40B4-BE49-F238E27FC236}">
                <a16:creationId xmlns:a16="http://schemas.microsoft.com/office/drawing/2014/main" id="{9C7ECFBB-2D3D-48C4-9A54-668D3DC602F4}"/>
              </a:ext>
            </a:extLst>
          </p:cNvPr>
          <p:cNvGraphicFramePr>
            <a:graphicFrameLocks noGrp="1"/>
          </p:cNvGraphicFramePr>
          <p:nvPr>
            <p:ph idx="1"/>
            <p:extLst>
              <p:ext uri="{D42A27DB-BD31-4B8C-83A1-F6EECF244321}">
                <p14:modId xmlns:p14="http://schemas.microsoft.com/office/powerpoint/2010/main" val="2591338602"/>
              </p:ext>
            </p:extLst>
          </p:nvPr>
        </p:nvGraphicFramePr>
        <p:xfrm>
          <a:off x="125402" y="795605"/>
          <a:ext cx="11941195" cy="5830901"/>
        </p:xfrm>
        <a:graphic>
          <a:graphicData uri="http://schemas.openxmlformats.org/drawingml/2006/table">
            <a:tbl>
              <a:tblPr firstRow="1" bandRow="1">
                <a:tableStyleId>{5C22544A-7EE6-4342-B048-85BDC9FD1C3A}</a:tableStyleId>
              </a:tblPr>
              <a:tblGrid>
                <a:gridCol w="1383383">
                  <a:extLst>
                    <a:ext uri="{9D8B030D-6E8A-4147-A177-3AD203B41FA5}">
                      <a16:colId xmlns:a16="http://schemas.microsoft.com/office/drawing/2014/main" val="3288066618"/>
                    </a:ext>
                  </a:extLst>
                </a:gridCol>
                <a:gridCol w="1581656">
                  <a:extLst>
                    <a:ext uri="{9D8B030D-6E8A-4147-A177-3AD203B41FA5}">
                      <a16:colId xmlns:a16="http://schemas.microsoft.com/office/drawing/2014/main" val="1734443216"/>
                    </a:ext>
                  </a:extLst>
                </a:gridCol>
                <a:gridCol w="1851949">
                  <a:extLst>
                    <a:ext uri="{9D8B030D-6E8A-4147-A177-3AD203B41FA5}">
                      <a16:colId xmlns:a16="http://schemas.microsoft.com/office/drawing/2014/main" val="2024780253"/>
                    </a:ext>
                  </a:extLst>
                </a:gridCol>
                <a:gridCol w="1958103">
                  <a:extLst>
                    <a:ext uri="{9D8B030D-6E8A-4147-A177-3AD203B41FA5}">
                      <a16:colId xmlns:a16="http://schemas.microsoft.com/office/drawing/2014/main" val="2683340784"/>
                    </a:ext>
                  </a:extLst>
                </a:gridCol>
                <a:gridCol w="1872546">
                  <a:extLst>
                    <a:ext uri="{9D8B030D-6E8A-4147-A177-3AD203B41FA5}">
                      <a16:colId xmlns:a16="http://schemas.microsoft.com/office/drawing/2014/main" val="3874680284"/>
                    </a:ext>
                  </a:extLst>
                </a:gridCol>
                <a:gridCol w="1925668">
                  <a:extLst>
                    <a:ext uri="{9D8B030D-6E8A-4147-A177-3AD203B41FA5}">
                      <a16:colId xmlns:a16="http://schemas.microsoft.com/office/drawing/2014/main" val="3179520141"/>
                    </a:ext>
                  </a:extLst>
                </a:gridCol>
                <a:gridCol w="1367890">
                  <a:extLst>
                    <a:ext uri="{9D8B030D-6E8A-4147-A177-3AD203B41FA5}">
                      <a16:colId xmlns:a16="http://schemas.microsoft.com/office/drawing/2014/main" val="3979912206"/>
                    </a:ext>
                  </a:extLst>
                </a:gridCol>
              </a:tblGrid>
              <a:tr h="454461">
                <a:tc>
                  <a:txBody>
                    <a:bodyPr/>
                    <a:lstStyle/>
                    <a:p>
                      <a:endParaRPr lang="en-US"/>
                    </a:p>
                  </a:txBody>
                  <a:tcPr/>
                </a:tc>
                <a:tc>
                  <a:txBody>
                    <a:bodyPr/>
                    <a:lstStyle/>
                    <a:p>
                      <a:r>
                        <a:rPr lang="en-US"/>
                        <a:t>Testing</a:t>
                      </a:r>
                    </a:p>
                  </a:txBody>
                  <a:tcPr/>
                </a:tc>
                <a:tc>
                  <a:txBody>
                    <a:bodyPr/>
                    <a:lstStyle/>
                    <a:p>
                      <a:r>
                        <a:rPr lang="en-GB" dirty="0"/>
                        <a:t>Quarantine</a:t>
                      </a:r>
                      <a:endParaRPr lang="en-US" dirty="0"/>
                    </a:p>
                  </a:txBody>
                  <a:tcPr/>
                </a:tc>
                <a:tc>
                  <a:txBody>
                    <a:bodyPr/>
                    <a:lstStyle/>
                    <a:p>
                      <a:r>
                        <a:rPr lang="en-GB" dirty="0"/>
                        <a:t>Transport</a:t>
                      </a:r>
                      <a:endParaRPr lang="en-US" dirty="0"/>
                    </a:p>
                  </a:txBody>
                  <a:tcPr/>
                </a:tc>
                <a:tc>
                  <a:txBody>
                    <a:bodyPr/>
                    <a:lstStyle/>
                    <a:p>
                      <a:r>
                        <a:rPr lang="en-US" dirty="0"/>
                        <a:t>Hotels</a:t>
                      </a:r>
                    </a:p>
                  </a:txBody>
                  <a:tcPr/>
                </a:tc>
                <a:tc>
                  <a:txBody>
                    <a:bodyPr/>
                    <a:lstStyle/>
                    <a:p>
                      <a:r>
                        <a:rPr lang="en-GB" dirty="0"/>
                        <a:t>Social support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a:t>
                      </a:r>
                      <a:endParaRPr lang="en-US" dirty="0"/>
                    </a:p>
                  </a:txBody>
                  <a:tcPr/>
                </a:tc>
                <a:extLst>
                  <a:ext uri="{0D108BD9-81ED-4DB2-BD59-A6C34878D82A}">
                    <a16:rowId xmlns:a16="http://schemas.microsoft.com/office/drawing/2014/main" val="3166537617"/>
                  </a:ext>
                </a:extLst>
              </a:tr>
              <a:tr h="1261640">
                <a:tc>
                  <a:txBody>
                    <a:bodyPr/>
                    <a:lstStyle/>
                    <a:p>
                      <a:r>
                        <a:rPr lang="en-GB" sz="1400" b="1" dirty="0"/>
                        <a:t>Greece</a:t>
                      </a:r>
                      <a:endParaRPr lang="en-US" sz="1400" b="1" dirty="0"/>
                    </a:p>
                  </a:txBody>
                  <a:tcPr/>
                </a:tc>
                <a:tc>
                  <a:txBody>
                    <a:bodyPr/>
                    <a:lstStyle/>
                    <a:p>
                      <a:r>
                        <a:rPr lang="en-US" sz="1400" dirty="0">
                          <a:solidFill>
                            <a:srgbClr val="FF0000"/>
                          </a:solidFill>
                        </a:rPr>
                        <a:t>√</a:t>
                      </a:r>
                      <a:r>
                        <a:rPr lang="en-US" sz="1400" dirty="0"/>
                        <a:t> Targeted &amp; random pre-entry</a:t>
                      </a:r>
                    </a:p>
                  </a:txBody>
                  <a:tcPr/>
                </a:tc>
                <a:tc>
                  <a:txBody>
                    <a:bodyPr/>
                    <a:lstStyle/>
                    <a:p>
                      <a:r>
                        <a:rPr lang="en-US" sz="1400" dirty="0"/>
                        <a:t>Not required for visitors with negating result test before arrival</a:t>
                      </a:r>
                    </a:p>
                  </a:txBody>
                  <a:tcPr/>
                </a:tc>
                <a:tc>
                  <a:txBody>
                    <a:bodyPr/>
                    <a:lstStyle/>
                    <a:p>
                      <a:r>
                        <a:rPr lang="en-US" sz="1400" dirty="0">
                          <a:solidFill>
                            <a:srgbClr val="FF0000"/>
                          </a:solidFill>
                        </a:rPr>
                        <a:t>√ </a:t>
                      </a:r>
                      <a:r>
                        <a:rPr lang="en-US" sz="1400" dirty="0"/>
                        <a:t>Passenger locator form</a:t>
                      </a:r>
                    </a:p>
                  </a:txBody>
                  <a:tcPr/>
                </a:tc>
                <a:tc>
                  <a:txBody>
                    <a:bodyPr/>
                    <a:lstStyle/>
                    <a:p>
                      <a:r>
                        <a:rPr lang="en-US" sz="1400" dirty="0">
                          <a:solidFill>
                            <a:srgbClr val="FF0000"/>
                          </a:solidFill>
                        </a:rPr>
                        <a:t>√ </a:t>
                      </a:r>
                      <a:r>
                        <a:rPr lang="en-US" sz="1400" dirty="0">
                          <a:solidFill>
                            <a:schemeClr val="tx1"/>
                          </a:solidFill>
                        </a:rPr>
                        <a:t>Ministry of tourism </a:t>
                      </a:r>
                      <a:r>
                        <a:rPr lang="en-US" sz="1400" dirty="0"/>
                        <a:t>Protocols for safe services. Special requirements  for hotels with + 50 rooms</a:t>
                      </a:r>
                    </a:p>
                  </a:txBody>
                  <a:tcPr/>
                </a:tc>
                <a:tc>
                  <a:txBody>
                    <a:bodyPr/>
                    <a:lstStyle/>
                    <a:p>
                      <a:r>
                        <a:rPr lang="en-US" sz="1400" dirty="0">
                          <a:solidFill>
                            <a:srgbClr val="FF0000"/>
                          </a:solidFill>
                        </a:rPr>
                        <a:t>√ </a:t>
                      </a:r>
                      <a:r>
                        <a:rPr lang="en-US" sz="1400" dirty="0"/>
                        <a:t>Unemployment benefits extended to seasonal workers. </a:t>
                      </a:r>
                    </a:p>
                    <a:p>
                      <a:r>
                        <a:rPr lang="en-US" sz="1400" dirty="0">
                          <a:solidFill>
                            <a:srgbClr val="FF0000"/>
                          </a:solidFill>
                        </a:rPr>
                        <a:t>√ </a:t>
                      </a:r>
                      <a:r>
                        <a:rPr lang="en-US" sz="1400" dirty="0"/>
                        <a:t>Seasonal workers &amp; SMEs affected.  </a:t>
                      </a:r>
                    </a:p>
                  </a:txBody>
                  <a:tcPr/>
                </a:tc>
                <a:tc>
                  <a:txBody>
                    <a:bodyPr/>
                    <a:lstStyle/>
                    <a:p>
                      <a:endParaRPr lang="en-US" sz="1400" dirty="0"/>
                    </a:p>
                  </a:txBody>
                  <a:tcPr/>
                </a:tc>
                <a:extLst>
                  <a:ext uri="{0D108BD9-81ED-4DB2-BD59-A6C34878D82A}">
                    <a16:rowId xmlns:a16="http://schemas.microsoft.com/office/drawing/2014/main" val="1023672376"/>
                  </a:ext>
                </a:extLst>
              </a:tr>
              <a:tr h="406980">
                <a:tc>
                  <a:txBody>
                    <a:bodyPr/>
                    <a:lstStyle/>
                    <a:p>
                      <a:r>
                        <a:rPr lang="en-GB" sz="1400" b="1" dirty="0"/>
                        <a:t>Barbados</a:t>
                      </a:r>
                      <a:endParaRPr lang="en-US" sz="1400" b="1" dirty="0"/>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All travelers but those from low risk countries must be tested</a:t>
                      </a:r>
                    </a:p>
                    <a:p>
                      <a:r>
                        <a:rPr lang="en-US" sz="1400" dirty="0">
                          <a:solidFill>
                            <a:srgbClr val="FF0000"/>
                          </a:solidFill>
                        </a:rPr>
                        <a:t>√ </a:t>
                      </a:r>
                      <a:r>
                        <a:rPr lang="en-US" sz="1400" kern="1200" dirty="0">
                          <a:solidFill>
                            <a:schemeClr val="dk1"/>
                          </a:solidFill>
                          <a:latin typeface="+mn-lt"/>
                          <a:ea typeface="+mn-ea"/>
                          <a:cs typeface="+mn-cs"/>
                        </a:rPr>
                        <a:t>Mandatory retest for travelers from medium &amp; high-risk countries</a:t>
                      </a:r>
                      <a:endParaRPr lang="en-US" sz="1400" dirty="0"/>
                    </a:p>
                  </a:txBody>
                  <a:tcPr/>
                </a:tc>
                <a:tc>
                  <a:txBody>
                    <a:bodyPr/>
                    <a:lstStyle/>
                    <a:p>
                      <a:r>
                        <a:rPr lang="en-US" sz="1400" dirty="0">
                          <a:solidFill>
                            <a:srgbClr val="FF0000"/>
                          </a:solidFill>
                        </a:rPr>
                        <a:t>√ </a:t>
                      </a:r>
                      <a:r>
                        <a:rPr lang="en-GB" sz="1400" dirty="0"/>
                        <a:t>Self isolation for </a:t>
                      </a:r>
                      <a:r>
                        <a:rPr lang="en-GB" sz="1400" kern="1200" dirty="0">
                          <a:solidFill>
                            <a:schemeClr val="dk1"/>
                          </a:solidFill>
                          <a:latin typeface="+mn-lt"/>
                          <a:ea typeface="+mn-ea"/>
                          <a:cs typeface="+mn-cs"/>
                        </a:rPr>
                        <a:t>self positive cases</a:t>
                      </a:r>
                    </a:p>
                    <a:p>
                      <a:r>
                        <a:rPr lang="en-US" sz="1400" kern="1200" dirty="0">
                          <a:solidFill>
                            <a:srgbClr val="FF0000"/>
                          </a:solidFill>
                          <a:latin typeface="+mn-lt"/>
                          <a:ea typeface="+mn-ea"/>
                          <a:cs typeface="+mn-cs"/>
                        </a:rPr>
                        <a:t>√</a:t>
                      </a:r>
                      <a:r>
                        <a:rPr lang="en-US" sz="1400" kern="1200" dirty="0">
                          <a:solidFill>
                            <a:schemeClr val="dk1"/>
                          </a:solidFill>
                          <a:latin typeface="+mn-lt"/>
                          <a:ea typeface="+mn-ea"/>
                          <a:cs typeface="+mn-cs"/>
                        </a:rPr>
                        <a:t> Mandatory for 7 days for t</a:t>
                      </a:r>
                      <a:r>
                        <a:rPr lang="en-GB" sz="1400" kern="1200" dirty="0">
                          <a:solidFill>
                            <a:schemeClr val="dk1"/>
                          </a:solidFill>
                          <a:latin typeface="+mn-lt"/>
                          <a:ea typeface="+mn-ea"/>
                          <a:cs typeface="+mn-cs"/>
                        </a:rPr>
                        <a:t>travellers from high-risk countries</a:t>
                      </a:r>
                      <a:endParaRPr lang="en-US" sz="1400" kern="1200" dirty="0">
                        <a:solidFill>
                          <a:schemeClr val="dk1"/>
                        </a:solidFill>
                        <a:latin typeface="+mn-lt"/>
                        <a:ea typeface="+mn-ea"/>
                        <a:cs typeface="+mn-cs"/>
                      </a:endParaRP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Travel reopen 12 of July 2020</a:t>
                      </a:r>
                    </a:p>
                    <a:p>
                      <a:r>
                        <a:rPr lang="en-US" sz="1400" dirty="0">
                          <a:solidFill>
                            <a:srgbClr val="FF0000"/>
                          </a:solidFill>
                        </a:rPr>
                        <a:t>√ </a:t>
                      </a:r>
                      <a:r>
                        <a:rPr lang="en-GB" sz="1400" dirty="0"/>
                        <a:t>Online immigration/customs form</a:t>
                      </a:r>
                    </a:p>
                    <a:p>
                      <a:r>
                        <a:rPr lang="en-GB" sz="1400" dirty="0"/>
                        <a:t>Health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a:t>
                      </a:r>
                      <a:r>
                        <a:rPr lang="en-GB" sz="1400" dirty="0"/>
                        <a:t>Travel and safety protocols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a:t>
                      </a:r>
                      <a:r>
                        <a:rPr lang="en-GB" sz="1400" kern="1200" dirty="0">
                          <a:solidFill>
                            <a:schemeClr val="dk1"/>
                          </a:solidFill>
                          <a:latin typeface="+mn-lt"/>
                          <a:ea typeface="+mn-ea"/>
                          <a:cs typeface="+mn-cs"/>
                        </a:rPr>
                        <a:t>Stay safe and worry-free policy by oceans hotels</a:t>
                      </a:r>
                    </a:p>
                    <a:p>
                      <a:endParaRPr lang="en-US" sz="1400" dirty="0"/>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Social Security Deferral </a:t>
                      </a:r>
                    </a:p>
                    <a:p>
                      <a:r>
                        <a:rPr lang="en-US" sz="1400" dirty="0">
                          <a:solidFill>
                            <a:srgbClr val="FF0000"/>
                          </a:solidFill>
                        </a:rPr>
                        <a:t>√ </a:t>
                      </a:r>
                      <a:r>
                        <a:rPr lang="en-US" sz="1400" kern="1200" dirty="0">
                          <a:solidFill>
                            <a:schemeClr val="dk1"/>
                          </a:solidFill>
                          <a:latin typeface="+mn-lt"/>
                          <a:ea typeface="+mn-ea"/>
                          <a:cs typeface="+mn-cs"/>
                        </a:rPr>
                        <a:t>Welfare Support </a:t>
                      </a:r>
                    </a:p>
                  </a:txBody>
                  <a:tcPr/>
                </a:tc>
                <a:tc>
                  <a:txBody>
                    <a:bodyPr/>
                    <a:lstStyle/>
                    <a:p>
                      <a:r>
                        <a:rPr lang="en-US" sz="1400" dirty="0">
                          <a:solidFill>
                            <a:srgbClr val="FF0000"/>
                          </a:solidFill>
                        </a:rPr>
                        <a:t>√ </a:t>
                      </a:r>
                      <a:r>
                        <a:rPr lang="en-US" sz="1400" dirty="0"/>
                        <a:t>$200 Million Recovery Fund For Tourism (Barbados Tourism Fund Facility)</a:t>
                      </a:r>
                    </a:p>
                    <a:p>
                      <a:pPr marL="0" algn="l" defTabSz="914400" rtl="0" eaLnBrk="1" latinLnBrk="0" hangingPunct="1"/>
                      <a:r>
                        <a:rPr lang="en-US" sz="1400" dirty="0">
                          <a:solidFill>
                            <a:srgbClr val="FF0000"/>
                          </a:solidFill>
                        </a:rPr>
                        <a:t>√ </a:t>
                      </a:r>
                      <a:r>
                        <a:rPr lang="en-US" sz="1400" kern="1200" dirty="0">
                          <a:solidFill>
                            <a:schemeClr val="dk1"/>
                          </a:solidFill>
                          <a:latin typeface="+mn-lt"/>
                          <a:ea typeface="+mn-ea"/>
                          <a:cs typeface="+mn-cs"/>
                        </a:rPr>
                        <a:t>Visa schemes for teleworking</a:t>
                      </a:r>
                    </a:p>
                  </a:txBody>
                  <a:tcPr/>
                </a:tc>
                <a:extLst>
                  <a:ext uri="{0D108BD9-81ED-4DB2-BD59-A6C34878D82A}">
                    <a16:rowId xmlns:a16="http://schemas.microsoft.com/office/drawing/2014/main" val="3568878387"/>
                  </a:ext>
                </a:extLst>
              </a:tr>
              <a:tr h="1131693">
                <a:tc>
                  <a:txBody>
                    <a:bodyPr/>
                    <a:lstStyle/>
                    <a:p>
                      <a:r>
                        <a:rPr lang="en-GB" sz="1400" b="1" dirty="0"/>
                        <a:t>Thailand</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a:t>
                      </a:r>
                      <a:r>
                        <a:rPr lang="en-US" sz="1400" kern="1200" dirty="0">
                          <a:solidFill>
                            <a:schemeClr val="dk1"/>
                          </a:solidFill>
                          <a:latin typeface="+mn-lt"/>
                          <a:ea typeface="+mn-ea"/>
                          <a:cs typeface="+mn-cs"/>
                        </a:rPr>
                        <a:t>All travelers must be tested</a:t>
                      </a: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14 Day quarantine &amp; new testing 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a:t>
                      </a:r>
                      <a:r>
                        <a:rPr lang="en-US" sz="1400" kern="1200" dirty="0">
                          <a:solidFill>
                            <a:schemeClr val="dk1"/>
                          </a:solidFill>
                          <a:latin typeface="+mn-lt"/>
                          <a:ea typeface="+mn-ea"/>
                          <a:cs typeface="+mn-cs"/>
                        </a:rPr>
                        <a:t>Safe and Sealed </a:t>
                      </a:r>
                      <a:r>
                        <a:rPr lang="en-US" sz="1400" kern="1200" dirty="0" err="1">
                          <a:solidFill>
                            <a:schemeClr val="dk1"/>
                          </a:solidFill>
                          <a:latin typeface="+mn-lt"/>
                          <a:ea typeface="+mn-ea"/>
                          <a:cs typeface="+mn-cs"/>
                        </a:rPr>
                        <a:t>programme</a:t>
                      </a:r>
                      <a:endParaRPr lang="en-US" sz="1400" kern="1200" dirty="0">
                        <a:solidFill>
                          <a:schemeClr val="dk1"/>
                        </a:solidFill>
                        <a:latin typeface="+mn-lt"/>
                        <a:ea typeface="+mn-ea"/>
                        <a:cs typeface="+mn-cs"/>
                      </a:endParaRPr>
                    </a:p>
                    <a:p>
                      <a:endParaRPr lang="en-US"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a:t>
                      </a:r>
                      <a:r>
                        <a:rPr lang="en-US" sz="1400" kern="1200" dirty="0">
                          <a:solidFill>
                            <a:schemeClr val="dk1"/>
                          </a:solidFill>
                          <a:latin typeface="+mn-lt"/>
                          <a:ea typeface="+mn-ea"/>
                          <a:cs typeface="+mn-cs"/>
                        </a:rPr>
                        <a:t>S</a:t>
                      </a:r>
                      <a:r>
                        <a:rPr lang="en-US" sz="1400" dirty="0"/>
                        <a:t>pecial tourist visa</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a:t>
                      </a:r>
                      <a:r>
                        <a:rPr lang="en-US" sz="1400" kern="1200" dirty="0">
                          <a:solidFill>
                            <a:schemeClr val="dk1"/>
                          </a:solidFill>
                          <a:latin typeface="+mn-lt"/>
                          <a:ea typeface="+mn-ea"/>
                          <a:cs typeface="+mn-cs"/>
                        </a:rPr>
                        <a:t>COVID-19 Prevention Guidelines for Hotels by Thai Hotel Association</a:t>
                      </a: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Compensation for force majeure &amp; leave without pay schemes. </a:t>
                      </a:r>
                    </a:p>
                    <a:p>
                      <a:r>
                        <a:rPr lang="en-US" sz="1400" dirty="0">
                          <a:solidFill>
                            <a:srgbClr val="FF0000"/>
                          </a:solidFill>
                        </a:rPr>
                        <a:t>√ </a:t>
                      </a:r>
                      <a:r>
                        <a:rPr lang="en-US" sz="1400" kern="1200" dirty="0">
                          <a:solidFill>
                            <a:schemeClr val="dk1"/>
                          </a:solidFill>
                          <a:latin typeface="+mn-lt"/>
                          <a:ea typeface="+mn-ea"/>
                          <a:cs typeface="+mn-cs"/>
                        </a:rPr>
                        <a:t>Migrants particularly affected</a:t>
                      </a: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Public support for domestic travel </a:t>
                      </a:r>
                    </a:p>
                  </a:txBody>
                  <a:tcPr/>
                </a:tc>
                <a:extLst>
                  <a:ext uri="{0D108BD9-81ED-4DB2-BD59-A6C34878D82A}">
                    <a16:rowId xmlns:a16="http://schemas.microsoft.com/office/drawing/2014/main" val="1782735552"/>
                  </a:ext>
                </a:extLst>
              </a:tr>
              <a:tr h="1003512">
                <a:tc>
                  <a:txBody>
                    <a:bodyPr/>
                    <a:lstStyle/>
                    <a:p>
                      <a:r>
                        <a:rPr lang="en-US" sz="1400" b="1" dirty="0"/>
                        <a:t>South Africa</a:t>
                      </a: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All travelers must be tested</a:t>
                      </a:r>
                      <a:endParaRPr lang="en-US" sz="1400" kern="1200" dirty="0">
                        <a:solidFill>
                          <a:schemeClr val="tx1"/>
                        </a:solidFill>
                        <a:latin typeface="+mn-lt"/>
                        <a:ea typeface="+mn-ea"/>
                        <a:cs typeface="+mn-cs"/>
                      </a:endParaRPr>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FF0000"/>
                          </a:solidFill>
                          <a:latin typeface="+mn-lt"/>
                          <a:ea typeface="+mn-ea"/>
                          <a:cs typeface="+mn-cs"/>
                        </a:rPr>
                        <a:t>X </a:t>
                      </a:r>
                      <a:r>
                        <a:rPr lang="en-US" sz="1400" kern="1200" dirty="0">
                          <a:solidFill>
                            <a:schemeClr val="dk1"/>
                          </a:solidFill>
                          <a:latin typeface="+mn-lt"/>
                          <a:ea typeface="+mn-ea"/>
                          <a:cs typeface="+mn-cs"/>
                        </a:rPr>
                        <a:t>Tourism travel closed. International travel will reopen from 01 Oct 2020 subject to regulations</a:t>
                      </a:r>
                    </a:p>
                  </a:txBody>
                  <a:tcPr/>
                </a:tc>
                <a:tc>
                  <a:txBody>
                    <a:bodyPr/>
                    <a:lstStyle/>
                    <a:p>
                      <a:r>
                        <a:rPr lang="en-US" sz="1400" dirty="0">
                          <a:solidFill>
                            <a:srgbClr val="FF0000"/>
                          </a:solidFill>
                        </a:rPr>
                        <a:t>√ </a:t>
                      </a:r>
                      <a:r>
                        <a:rPr lang="en-US" sz="1400" kern="1200" dirty="0">
                          <a:solidFill>
                            <a:schemeClr val="dk1"/>
                          </a:solidFill>
                          <a:latin typeface="+mn-lt"/>
                          <a:ea typeface="+mn-ea"/>
                          <a:cs typeface="+mn-cs"/>
                        </a:rPr>
                        <a:t>Tourism Business Council has developed comprehensive protocols for tourism facilities</a:t>
                      </a:r>
                    </a:p>
                  </a:txBody>
                  <a:tcPr/>
                </a:tc>
                <a:tc>
                  <a:txBody>
                    <a:bodyPr/>
                    <a:lstStyle/>
                    <a:p>
                      <a:pPr marL="0" algn="l" defTabSz="914400" rtl="0" eaLnBrk="1" latinLnBrk="0" hangingPunct="1"/>
                      <a:r>
                        <a:rPr lang="en-US" sz="1400" dirty="0">
                          <a:solidFill>
                            <a:srgbClr val="FF0000"/>
                          </a:solidFill>
                        </a:rPr>
                        <a:t>√ </a:t>
                      </a:r>
                      <a:r>
                        <a:rPr lang="en-US" sz="1400" kern="1200" dirty="0">
                          <a:solidFill>
                            <a:schemeClr val="dk1"/>
                          </a:solidFill>
                          <a:latin typeface="+mn-lt"/>
                          <a:ea typeface="+mn-ea"/>
                          <a:cs typeface="+mn-cs"/>
                        </a:rPr>
                        <a:t>Support for SMEs &amp; unemployed workers. </a:t>
                      </a:r>
                    </a:p>
                    <a:p>
                      <a:pPr marL="0" algn="l" defTabSz="914400" rtl="0" eaLnBrk="1" latinLnBrk="0" hangingPunct="1"/>
                      <a:r>
                        <a:rPr lang="en-US" sz="1400" dirty="0">
                          <a:solidFill>
                            <a:srgbClr val="FF0000"/>
                          </a:solidFill>
                        </a:rPr>
                        <a:t>√ </a:t>
                      </a:r>
                      <a:r>
                        <a:rPr lang="en-US" sz="1400" kern="1200" dirty="0">
                          <a:solidFill>
                            <a:schemeClr val="dk1"/>
                          </a:solidFill>
                          <a:latin typeface="+mn-lt"/>
                          <a:ea typeface="+mn-ea"/>
                          <a:cs typeface="+mn-cs"/>
                        </a:rPr>
                        <a:t>Unemployment linked to poaching.</a:t>
                      </a:r>
                    </a:p>
                  </a:txBody>
                  <a:tcPr/>
                </a:tc>
                <a:tc>
                  <a:txBody>
                    <a:bodyPr/>
                    <a:lstStyle/>
                    <a:p>
                      <a:r>
                        <a:rPr lang="en-GB" sz="1400" b="0" i="0" kern="1200" dirty="0">
                          <a:solidFill>
                            <a:schemeClr val="dk1"/>
                          </a:solidFill>
                          <a:effectLst/>
                          <a:latin typeface="+mn-lt"/>
                          <a:ea typeface="+mn-ea"/>
                          <a:cs typeface="+mn-cs"/>
                        </a:rPr>
                        <a:t> </a:t>
                      </a:r>
                      <a:r>
                        <a:rPr lang="en-US" sz="1400" dirty="0">
                          <a:solidFill>
                            <a:srgbClr val="FF0000"/>
                          </a:solidFill>
                        </a:rPr>
                        <a:t>√ </a:t>
                      </a:r>
                      <a:r>
                        <a:rPr lang="en-GB" sz="1400" kern="1200" dirty="0">
                          <a:solidFill>
                            <a:schemeClr val="dk1"/>
                          </a:solidFill>
                          <a:latin typeface="+mn-lt"/>
                          <a:ea typeface="+mn-ea"/>
                          <a:cs typeface="+mn-cs"/>
                        </a:rPr>
                        <a:t>COVID-19 Tourism Relief Fund</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580336036"/>
                  </a:ext>
                </a:extLst>
              </a:tr>
            </a:tbl>
          </a:graphicData>
        </a:graphic>
      </p:graphicFrame>
    </p:spTree>
    <p:extLst>
      <p:ext uri="{BB962C8B-B14F-4D97-AF65-F5344CB8AC3E}">
        <p14:creationId xmlns:p14="http://schemas.microsoft.com/office/powerpoint/2010/main" val="344090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6FBE-4DA2-484A-BA89-6518DA823104}"/>
              </a:ext>
            </a:extLst>
          </p:cNvPr>
          <p:cNvSpPr>
            <a:spLocks noGrp="1"/>
          </p:cNvSpPr>
          <p:nvPr>
            <p:ph type="title"/>
          </p:nvPr>
        </p:nvSpPr>
        <p:spPr>
          <a:xfrm>
            <a:off x="816427" y="498362"/>
            <a:ext cx="10515600" cy="1325563"/>
          </a:xfrm>
        </p:spPr>
        <p:txBody>
          <a:bodyPr>
            <a:normAutofit/>
          </a:bodyPr>
          <a:lstStyle/>
          <a:p>
            <a:pPr algn="ctr"/>
            <a:r>
              <a:rPr lang="en-US" b="1" dirty="0"/>
              <a:t>Short term measures </a:t>
            </a:r>
            <a:br>
              <a:rPr lang="en-US" b="1" dirty="0"/>
            </a:br>
            <a:endParaRPr lang="en-GB" b="1" dirty="0"/>
          </a:p>
        </p:txBody>
      </p:sp>
      <p:sp>
        <p:nvSpPr>
          <p:cNvPr id="3" name="Content Placeholder 2">
            <a:extLst>
              <a:ext uri="{FF2B5EF4-FFF2-40B4-BE49-F238E27FC236}">
                <a16:creationId xmlns:a16="http://schemas.microsoft.com/office/drawing/2014/main" id="{39259573-B829-4F6C-B6CC-E125C55108FF}"/>
              </a:ext>
            </a:extLst>
          </p:cNvPr>
          <p:cNvSpPr>
            <a:spLocks noGrp="1"/>
          </p:cNvSpPr>
          <p:nvPr>
            <p:ph idx="1"/>
          </p:nvPr>
        </p:nvSpPr>
        <p:spPr>
          <a:xfrm>
            <a:off x="312057" y="1823925"/>
            <a:ext cx="11567885" cy="3846286"/>
          </a:xfrm>
          <a:solidFill>
            <a:schemeClr val="bg1"/>
          </a:solidFill>
        </p:spPr>
        <p:txBody>
          <a:bodyPr>
            <a:normAutofit fontScale="92500"/>
          </a:bodyPr>
          <a:lstStyle/>
          <a:p>
            <a:pPr marL="800100" lvl="1" indent="-342900" algn="just">
              <a:buFont typeface="Symbol" panose="05050102010706020507" pitchFamily="18" charset="2"/>
              <a:buChar char=""/>
            </a:pPr>
            <a:r>
              <a:rPr lang="en-GB" sz="2600" dirty="0">
                <a:latin typeface="Calibri" panose="020F0502020204030204" pitchFamily="34" charset="0"/>
                <a:cs typeface="Calibri" panose="020F0502020204030204" pitchFamily="34" charset="0"/>
              </a:rPr>
              <a:t> Mix of government and private sector interventions to avoid coastal tourism SMEs bankruptcy</a:t>
            </a:r>
          </a:p>
          <a:p>
            <a:pPr marL="457200" lvl="1" indent="0" algn="just">
              <a:buNone/>
            </a:pPr>
            <a:endParaRPr lang="en-GB" sz="2600" dirty="0">
              <a:latin typeface="Calibri" panose="020F0502020204030204" pitchFamily="34" charset="0"/>
              <a:cs typeface="Calibri" panose="020F0502020204030204" pitchFamily="34" charset="0"/>
            </a:endParaRPr>
          </a:p>
          <a:p>
            <a:pPr marL="800100" lvl="1" indent="-342900" algn="just">
              <a:buFont typeface="Symbol" panose="05050102010706020507" pitchFamily="18" charset="2"/>
              <a:buChar char=""/>
            </a:pPr>
            <a:r>
              <a:rPr lang="en-GB" sz="2600" dirty="0">
                <a:latin typeface="Calibri" panose="020F0502020204030204" pitchFamily="34" charset="0"/>
                <a:cs typeface="Calibri" panose="020F0502020204030204" pitchFamily="34" charset="0"/>
              </a:rPr>
              <a:t>Support to assist vulnerable populations (women, migrants, and seasonal workers) in benefiting from social protection or to move towards a other economic activities</a:t>
            </a:r>
          </a:p>
          <a:p>
            <a:pPr marL="457200" lvl="1" indent="0" algn="just">
              <a:buNone/>
            </a:pPr>
            <a:endParaRPr lang="en-GB" sz="2600" dirty="0">
              <a:latin typeface="Calibri" panose="020F0502020204030204" pitchFamily="34" charset="0"/>
              <a:cs typeface="Calibri" panose="020F0502020204030204" pitchFamily="34" charset="0"/>
            </a:endParaRPr>
          </a:p>
          <a:p>
            <a:pPr marL="800100" lvl="1" indent="-342900" algn="just">
              <a:buFont typeface="Symbol" panose="05050102010706020507" pitchFamily="18" charset="2"/>
              <a:buChar char=""/>
            </a:pPr>
            <a:r>
              <a:rPr lang="en-GB" sz="2600" dirty="0">
                <a:latin typeface="Calibri" panose="020F0502020204030204" pitchFamily="34" charset="0"/>
                <a:cs typeface="Calibri" panose="020F0502020204030204" pitchFamily="34" charset="0"/>
              </a:rPr>
              <a:t>Support tourism sector shifting towards to new markets (e.g. domestic) </a:t>
            </a:r>
          </a:p>
          <a:p>
            <a:pPr marL="800100" lvl="1" indent="-342900" algn="just">
              <a:buFont typeface="Symbol" panose="05050102010706020507" pitchFamily="18" charset="2"/>
              <a:buChar char=""/>
            </a:pPr>
            <a:endParaRPr lang="en-GB" sz="2600" dirty="0">
              <a:latin typeface="Calibri" panose="020F0502020204030204" pitchFamily="34" charset="0"/>
              <a:cs typeface="Calibri" panose="020F0502020204030204" pitchFamily="34" charset="0"/>
            </a:endParaRPr>
          </a:p>
          <a:p>
            <a:pPr marL="800100" lvl="1" indent="-342900" algn="just">
              <a:buFont typeface="Symbol" panose="05050102010706020507" pitchFamily="18" charset="2"/>
              <a:buChar char=""/>
            </a:pPr>
            <a:r>
              <a:rPr lang="en-GB" sz="2600" dirty="0">
                <a:latin typeface="Calibri" panose="020F0502020204030204" pitchFamily="34" charset="0"/>
                <a:cs typeface="Calibri" panose="020F0502020204030204" pitchFamily="34" charset="0"/>
              </a:rPr>
              <a:t>Implementation of measures/protocols to ensure safe tourism for both tourists and countries at key transport/transfer points and during their stay</a:t>
            </a:r>
          </a:p>
          <a:p>
            <a:pPr marL="800100" lvl="1" indent="-342900" algn="just">
              <a:buFont typeface="Symbol" panose="05050102010706020507" pitchFamily="18" charset="2"/>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011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5A5FB-90DB-4699-BAE0-4BFAFB07E87A}"/>
              </a:ext>
            </a:extLst>
          </p:cNvPr>
          <p:cNvSpPr>
            <a:spLocks noGrp="1"/>
          </p:cNvSpPr>
          <p:nvPr>
            <p:ph idx="1"/>
          </p:nvPr>
        </p:nvSpPr>
        <p:spPr>
          <a:xfrm>
            <a:off x="420915" y="1825624"/>
            <a:ext cx="11219542" cy="3530147"/>
          </a:xfrm>
          <a:solidFill>
            <a:schemeClr val="bg1"/>
          </a:solidFill>
        </p:spPr>
        <p:txBody>
          <a:bodyPr>
            <a:normAutofit lnSpcReduction="10000"/>
          </a:bodyPr>
          <a:lstStyle/>
          <a:p>
            <a:pPr marL="800100" lvl="1" indent="-342900" algn="just">
              <a:buFont typeface="Symbol" panose="05050102010706020507" pitchFamily="18" charset="2"/>
              <a:buChar char=""/>
            </a:pPr>
            <a:r>
              <a:rPr lang="en-GB" dirty="0"/>
              <a:t>International cooperation  (to protect people from contagion across borders)</a:t>
            </a:r>
          </a:p>
          <a:p>
            <a:pPr marL="800100" lvl="1" indent="-342900" algn="just">
              <a:buFont typeface="Symbol" panose="05050102010706020507" pitchFamily="18" charset="2"/>
              <a:buChar char=""/>
            </a:pPr>
            <a:endParaRPr lang="en-GB" dirty="0"/>
          </a:p>
          <a:p>
            <a:pPr marL="800100" lvl="1" indent="-342900" algn="just">
              <a:buFont typeface="Symbol" panose="05050102010706020507" pitchFamily="18" charset="2"/>
              <a:buChar char=""/>
            </a:pPr>
            <a:r>
              <a:rPr lang="en-GB" dirty="0"/>
              <a:t>Make recovery programmes </a:t>
            </a:r>
            <a:r>
              <a:rPr lang="en-GB" dirty="0">
                <a:solidFill>
                  <a:schemeClr val="accent1"/>
                </a:solidFill>
              </a:rPr>
              <a:t>BLUE</a:t>
            </a:r>
          </a:p>
          <a:p>
            <a:pPr marL="457200" lvl="1" indent="0" algn="just">
              <a:buNone/>
            </a:pPr>
            <a:endParaRPr lang="en-GB" dirty="0"/>
          </a:p>
          <a:p>
            <a:pPr marL="800100" lvl="1" indent="-342900" algn="just">
              <a:buFont typeface="Symbol" panose="05050102010706020507" pitchFamily="18" charset="2"/>
              <a:buChar char=""/>
            </a:pPr>
            <a:r>
              <a:rPr lang="en-GB" dirty="0"/>
              <a:t>Promote economic diversification (although difficult in some countries)</a:t>
            </a:r>
          </a:p>
          <a:p>
            <a:pPr lvl="2" algn="just">
              <a:buFont typeface="Wingdings" panose="05000000000000000000" pitchFamily="2" charset="2"/>
              <a:buChar char="ü"/>
            </a:pPr>
            <a:r>
              <a:rPr lang="en-US" sz="2400" dirty="0"/>
              <a:t>increased regional integration</a:t>
            </a:r>
          </a:p>
          <a:p>
            <a:pPr lvl="2" algn="just">
              <a:buFont typeface="Wingdings" panose="05000000000000000000" pitchFamily="2" charset="2"/>
              <a:buChar char="ü"/>
            </a:pPr>
            <a:r>
              <a:rPr lang="en-US" sz="2400" dirty="0"/>
              <a:t>make use of e-marketing tools</a:t>
            </a:r>
          </a:p>
          <a:p>
            <a:pPr lvl="2" algn="just">
              <a:buFont typeface="Wingdings" panose="05000000000000000000" pitchFamily="2" charset="2"/>
              <a:buChar char="ü"/>
            </a:pPr>
            <a:r>
              <a:rPr lang="en-US" sz="2400" dirty="0"/>
              <a:t>education and training </a:t>
            </a:r>
            <a:r>
              <a:rPr lang="en-US" sz="2400" dirty="0" err="1"/>
              <a:t>programmes</a:t>
            </a:r>
            <a:r>
              <a:rPr lang="en-US" sz="2400" dirty="0"/>
              <a:t> in targeted economic sectors</a:t>
            </a:r>
          </a:p>
          <a:p>
            <a:pPr lvl="2" algn="just">
              <a:buFont typeface="Wingdings" panose="05000000000000000000" pitchFamily="2" charset="2"/>
              <a:buChar char="ü"/>
            </a:pPr>
            <a:r>
              <a:rPr lang="en-US" sz="2400" dirty="0"/>
              <a:t>Invest in the sustainability of other blue economy sectors (e.g. aquaculture, renewable off-shore energy, marine R&amp;D)</a:t>
            </a:r>
          </a:p>
          <a:p>
            <a:endParaRPr lang="en-US" dirty="0"/>
          </a:p>
          <a:p>
            <a:endParaRPr lang="en-US" dirty="0"/>
          </a:p>
        </p:txBody>
      </p:sp>
      <p:sp>
        <p:nvSpPr>
          <p:cNvPr id="4" name="Title 1">
            <a:extLst>
              <a:ext uri="{FF2B5EF4-FFF2-40B4-BE49-F238E27FC236}">
                <a16:creationId xmlns:a16="http://schemas.microsoft.com/office/drawing/2014/main" id="{162E31A1-D587-4142-89F2-CC50E71B68F8}"/>
              </a:ext>
            </a:extLst>
          </p:cNvPr>
          <p:cNvSpPr>
            <a:spLocks noGrp="1"/>
          </p:cNvSpPr>
          <p:nvPr>
            <p:ph type="title"/>
          </p:nvPr>
        </p:nvSpPr>
        <p:spPr>
          <a:xfrm>
            <a:off x="772886" y="296861"/>
            <a:ext cx="10515600" cy="1325563"/>
          </a:xfrm>
        </p:spPr>
        <p:txBody>
          <a:bodyPr>
            <a:normAutofit/>
          </a:bodyPr>
          <a:lstStyle/>
          <a:p>
            <a:pPr algn="ctr"/>
            <a:r>
              <a:rPr lang="en-US" b="1" dirty="0"/>
              <a:t>Medium- and Long-Term measures </a:t>
            </a:r>
            <a:endParaRPr lang="en-GB" b="1" dirty="0"/>
          </a:p>
        </p:txBody>
      </p:sp>
    </p:spTree>
    <p:extLst>
      <p:ext uri="{BB962C8B-B14F-4D97-AF65-F5344CB8AC3E}">
        <p14:creationId xmlns:p14="http://schemas.microsoft.com/office/powerpoint/2010/main" val="172070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F686-F127-4412-99EC-087B248CCDE7}"/>
              </a:ext>
            </a:extLst>
          </p:cNvPr>
          <p:cNvSpPr>
            <a:spLocks noGrp="1"/>
          </p:cNvSpPr>
          <p:nvPr>
            <p:ph type="title"/>
          </p:nvPr>
        </p:nvSpPr>
        <p:spPr>
          <a:xfrm>
            <a:off x="1016620" y="2766218"/>
            <a:ext cx="10515600" cy="1325563"/>
          </a:xfrm>
        </p:spPr>
        <p:txBody>
          <a:bodyPr/>
          <a:lstStyle/>
          <a:p>
            <a:pPr algn="ctr"/>
            <a:r>
              <a:rPr lang="en-GB" b="1" dirty="0"/>
              <a:t>Thanks</a:t>
            </a:r>
            <a:endParaRPr lang="en-US" b="1" dirty="0"/>
          </a:p>
        </p:txBody>
      </p:sp>
    </p:spTree>
    <p:extLst>
      <p:ext uri="{BB962C8B-B14F-4D97-AF65-F5344CB8AC3E}">
        <p14:creationId xmlns:p14="http://schemas.microsoft.com/office/powerpoint/2010/main" val="2536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A706-A5F9-4FB0-9CC4-E833C6FF74C3}"/>
              </a:ext>
            </a:extLst>
          </p:cNvPr>
          <p:cNvSpPr>
            <a:spLocks noGrp="1"/>
          </p:cNvSpPr>
          <p:nvPr>
            <p:ph type="title"/>
          </p:nvPr>
        </p:nvSpPr>
        <p:spPr/>
        <p:txBody>
          <a:bodyPr>
            <a:normAutofit/>
          </a:bodyPr>
          <a:lstStyle/>
          <a:p>
            <a:pPr algn="ctr"/>
            <a:r>
              <a:rPr lang="en-GB" sz="4000" b="1" dirty="0">
                <a:latin typeface="+mn-lt"/>
              </a:rPr>
              <a:t>Outline</a:t>
            </a:r>
            <a:endParaRPr lang="en-US" sz="4000" b="1" dirty="0">
              <a:latin typeface="+mn-lt"/>
            </a:endParaRPr>
          </a:p>
        </p:txBody>
      </p:sp>
      <p:sp>
        <p:nvSpPr>
          <p:cNvPr id="3" name="Content Placeholder 2">
            <a:extLst>
              <a:ext uri="{FF2B5EF4-FFF2-40B4-BE49-F238E27FC236}">
                <a16:creationId xmlns:a16="http://schemas.microsoft.com/office/drawing/2014/main" id="{F36031BC-A11D-49EC-AAEA-A84B41FCE084}"/>
              </a:ext>
            </a:extLst>
          </p:cNvPr>
          <p:cNvSpPr>
            <a:spLocks noGrp="1"/>
          </p:cNvSpPr>
          <p:nvPr>
            <p:ph idx="1"/>
          </p:nvPr>
        </p:nvSpPr>
        <p:spPr>
          <a:xfrm>
            <a:off x="348343" y="1825625"/>
            <a:ext cx="11567885" cy="3022146"/>
          </a:xfrm>
        </p:spPr>
        <p:txBody>
          <a:bodyPr>
            <a:normAutofit/>
          </a:bodyPr>
          <a:lstStyle/>
          <a:p>
            <a:pPr>
              <a:spcAft>
                <a:spcPts val="1200"/>
              </a:spcAft>
            </a:pPr>
            <a:r>
              <a:rPr lang="en-US" dirty="0">
                <a:effectLst/>
                <a:ea typeface="Calibri" panose="020F0502020204030204" pitchFamily="34" charset="0"/>
                <a:cs typeface="Times New Roman" panose="02020603050405020304" pitchFamily="18" charset="0"/>
              </a:rPr>
              <a:t>Main </a:t>
            </a:r>
            <a:r>
              <a:rPr lang="en-US" dirty="0">
                <a:ea typeface="Calibri" panose="020F0502020204030204" pitchFamily="34" charset="0"/>
                <a:cs typeface="Times New Roman" panose="02020603050405020304" pitchFamily="18" charset="0"/>
              </a:rPr>
              <a:t>trends tourism and coastal tourism</a:t>
            </a:r>
          </a:p>
          <a:p>
            <a:pPr>
              <a:spcAft>
                <a:spcPts val="1200"/>
              </a:spcAft>
            </a:pPr>
            <a:r>
              <a:rPr lang="en-US" dirty="0">
                <a:effectLst/>
                <a:ea typeface="Calibri" panose="020F0502020204030204" pitchFamily="34" charset="0"/>
                <a:cs typeface="Times New Roman" panose="02020603050405020304" pitchFamily="18" charset="0"/>
              </a:rPr>
              <a:t>Impact o</a:t>
            </a:r>
            <a:r>
              <a:rPr lang="en-US" dirty="0">
                <a:ea typeface="Calibri" panose="020F0502020204030204" pitchFamily="34" charset="0"/>
                <a:cs typeface="Times New Roman" panose="02020603050405020304" pitchFamily="18" charset="0"/>
              </a:rPr>
              <a:t>f COVID-19</a:t>
            </a:r>
            <a:endParaRPr lang="en-US" dirty="0">
              <a:effectLst/>
              <a:ea typeface="Calibri" panose="020F0502020204030204" pitchFamily="34" charset="0"/>
              <a:cs typeface="Times New Roman" panose="02020603050405020304" pitchFamily="18" charset="0"/>
            </a:endParaRPr>
          </a:p>
          <a:p>
            <a:pPr>
              <a:spcAft>
                <a:spcPts val="1200"/>
              </a:spcAft>
            </a:pPr>
            <a:r>
              <a:rPr lang="en-US" dirty="0">
                <a:effectLst/>
                <a:ea typeface="Calibri" panose="020F0502020204030204" pitchFamily="34" charset="0"/>
                <a:cs typeface="Times New Roman" panose="02020603050405020304" pitchFamily="18" charset="0"/>
              </a:rPr>
              <a:t>Country measures of measures taken to respond to COVID-19 in the coastal tourism sector</a:t>
            </a:r>
            <a:endParaRPr lang="en-US" dirty="0"/>
          </a:p>
          <a:p>
            <a:pPr>
              <a:spcAft>
                <a:spcPts val="1200"/>
              </a:spcAft>
            </a:pPr>
            <a:r>
              <a:rPr lang="en-US" dirty="0"/>
              <a:t>Short, Medium- and Long-Term measures</a:t>
            </a:r>
          </a:p>
        </p:txBody>
      </p:sp>
    </p:spTree>
    <p:extLst>
      <p:ext uri="{BB962C8B-B14F-4D97-AF65-F5344CB8AC3E}">
        <p14:creationId xmlns:p14="http://schemas.microsoft.com/office/powerpoint/2010/main" val="320390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4775-E0EC-44C3-B55B-1F3D7E090595}"/>
              </a:ext>
            </a:extLst>
          </p:cNvPr>
          <p:cNvSpPr>
            <a:spLocks noGrp="1"/>
          </p:cNvSpPr>
          <p:nvPr>
            <p:ph type="title"/>
          </p:nvPr>
        </p:nvSpPr>
        <p:spPr/>
        <p:txBody>
          <a:bodyPr>
            <a:normAutofit/>
          </a:bodyPr>
          <a:lstStyle/>
          <a:p>
            <a:pPr algn="ctr"/>
            <a:r>
              <a:rPr lang="en-GB" sz="4000" b="1" dirty="0"/>
              <a:t>Global trends</a:t>
            </a:r>
            <a:endParaRPr lang="en-US" sz="4000" b="1" dirty="0"/>
          </a:p>
        </p:txBody>
      </p:sp>
      <p:sp>
        <p:nvSpPr>
          <p:cNvPr id="3" name="Content Placeholder 2">
            <a:extLst>
              <a:ext uri="{FF2B5EF4-FFF2-40B4-BE49-F238E27FC236}">
                <a16:creationId xmlns:a16="http://schemas.microsoft.com/office/drawing/2014/main" id="{4D1992A3-BB1B-4F03-BC79-1F06F7DE35FC}"/>
              </a:ext>
            </a:extLst>
          </p:cNvPr>
          <p:cNvSpPr>
            <a:spLocks noGrp="1"/>
          </p:cNvSpPr>
          <p:nvPr>
            <p:ph idx="1"/>
          </p:nvPr>
        </p:nvSpPr>
        <p:spPr>
          <a:xfrm>
            <a:off x="290285" y="1690687"/>
            <a:ext cx="11611429" cy="3913981"/>
          </a:xfrm>
        </p:spPr>
        <p:txBody>
          <a:bodyPr>
            <a:normAutofit/>
          </a:bodyPr>
          <a:lstStyle/>
          <a:p>
            <a:pPr>
              <a:spcAft>
                <a:spcPts val="1200"/>
              </a:spcAft>
            </a:pPr>
            <a:r>
              <a:rPr lang="en-US" sz="2200" dirty="0">
                <a:effectLst/>
                <a:latin typeface="Arial" panose="020B0604020202020204" pitchFamily="34" charset="0"/>
              </a:rPr>
              <a:t>Tourism sector: 29% </a:t>
            </a:r>
            <a:r>
              <a:rPr lang="en-US" sz="2200" dirty="0">
                <a:latin typeface="Arial" panose="020B0604020202020204" pitchFamily="34" charset="0"/>
              </a:rPr>
              <a:t>of the </a:t>
            </a:r>
            <a:r>
              <a:rPr lang="en-US" sz="2200" dirty="0">
                <a:effectLst/>
                <a:latin typeface="Arial" panose="020B0604020202020204" pitchFamily="34" charset="0"/>
              </a:rPr>
              <a:t>world’s services exports and 300 million jobs globally in 2019.</a:t>
            </a:r>
          </a:p>
          <a:p>
            <a:pPr>
              <a:spcAft>
                <a:spcPts val="1200"/>
              </a:spcAft>
            </a:pPr>
            <a:r>
              <a:rPr lang="en-GB" sz="2200" dirty="0">
                <a:latin typeface="Arial" panose="020B0604020202020204" pitchFamily="34" charset="0"/>
              </a:rPr>
              <a:t>Before the COVID-19 pandemic the tourism sector was growing at a 4% rate and contributed a record $1.6 trillion and more than 300 million jobs to the world economy (2018). </a:t>
            </a:r>
          </a:p>
          <a:p>
            <a:pPr>
              <a:spcAft>
                <a:spcPts val="1200"/>
              </a:spcAft>
            </a:pPr>
            <a:r>
              <a:rPr lang="en-GB" sz="2200" dirty="0">
                <a:latin typeface="Arial" panose="020B0604020202020204" pitchFamily="34" charset="0"/>
              </a:rPr>
              <a:t>About half of all tourists choose a coastal destination for their vacations. </a:t>
            </a:r>
          </a:p>
          <a:p>
            <a:pPr>
              <a:spcAft>
                <a:spcPts val="1200"/>
              </a:spcAft>
            </a:pPr>
            <a:r>
              <a:rPr lang="en-GB" sz="2200" dirty="0">
                <a:latin typeface="Arial" panose="020B0604020202020204" pitchFamily="34" charset="0"/>
              </a:rPr>
              <a:t>Coastal and maritime tourism is the largest of all blue economy sectors</a:t>
            </a:r>
          </a:p>
          <a:p>
            <a:pPr>
              <a:spcAft>
                <a:spcPts val="1200"/>
              </a:spcAft>
            </a:pPr>
            <a:r>
              <a:rPr lang="en-GB" sz="2200" dirty="0">
                <a:latin typeface="Arial" panose="020B0604020202020204" pitchFamily="34" charset="0"/>
              </a:rPr>
              <a:t>Cruise tourism almost into a halt with 76 per cent of all booking in 2020 cancelled or postponed due to border and sanitary measures and uncertainty (KPMG, July 2020)</a:t>
            </a:r>
            <a:endParaRPr lang="en-US" sz="2200" dirty="0">
              <a:latin typeface="Arial" panose="020B0604020202020204" pitchFamily="34" charset="0"/>
            </a:endParaRPr>
          </a:p>
        </p:txBody>
      </p:sp>
    </p:spTree>
    <p:extLst>
      <p:ext uri="{BB962C8B-B14F-4D97-AF65-F5344CB8AC3E}">
        <p14:creationId xmlns:p14="http://schemas.microsoft.com/office/powerpoint/2010/main" val="248702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5DABEC-08E8-4D9B-86D6-24C077AD40BA}"/>
              </a:ext>
            </a:extLst>
          </p:cNvPr>
          <p:cNvPicPr>
            <a:picLocks noChangeAspect="1"/>
          </p:cNvPicPr>
          <p:nvPr/>
        </p:nvPicPr>
        <p:blipFill rotWithShape="1">
          <a:blip r:embed="rId2"/>
          <a:srcRect t="6542"/>
          <a:stretch/>
        </p:blipFill>
        <p:spPr>
          <a:xfrm>
            <a:off x="5845216" y="365125"/>
            <a:ext cx="6141682" cy="6606270"/>
          </a:xfrm>
          <a:prstGeom prst="rect">
            <a:avLst/>
          </a:prstGeom>
        </p:spPr>
      </p:pic>
      <p:sp>
        <p:nvSpPr>
          <p:cNvPr id="2" name="Title 1">
            <a:extLst>
              <a:ext uri="{FF2B5EF4-FFF2-40B4-BE49-F238E27FC236}">
                <a16:creationId xmlns:a16="http://schemas.microsoft.com/office/drawing/2014/main" id="{0814F63A-CF36-425D-8ED3-86BA0F639767}"/>
              </a:ext>
            </a:extLst>
          </p:cNvPr>
          <p:cNvSpPr>
            <a:spLocks noGrp="1"/>
          </p:cNvSpPr>
          <p:nvPr>
            <p:ph type="title"/>
          </p:nvPr>
        </p:nvSpPr>
        <p:spPr/>
        <p:txBody>
          <a:bodyPr>
            <a:normAutofit/>
          </a:bodyPr>
          <a:lstStyle/>
          <a:p>
            <a:r>
              <a:rPr lang="en-GB" sz="2800" b="1" dirty="0"/>
              <a:t>Inbound tourism expenditure</a:t>
            </a:r>
            <a:br>
              <a:rPr lang="en-GB" sz="2800" b="1" dirty="0"/>
            </a:br>
            <a:r>
              <a:rPr lang="en-GB" sz="2800" b="1" dirty="0"/>
              <a:t> as share of GDP, 2018</a:t>
            </a:r>
            <a:endParaRPr lang="en-US" sz="2800" b="1" dirty="0"/>
          </a:p>
        </p:txBody>
      </p:sp>
    </p:spTree>
    <p:extLst>
      <p:ext uri="{BB962C8B-B14F-4D97-AF65-F5344CB8AC3E}">
        <p14:creationId xmlns:p14="http://schemas.microsoft.com/office/powerpoint/2010/main" val="196669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B6C6-5D95-4630-AAA0-566AF32C4435}"/>
              </a:ext>
            </a:extLst>
          </p:cNvPr>
          <p:cNvSpPr>
            <a:spLocks noGrp="1"/>
          </p:cNvSpPr>
          <p:nvPr>
            <p:ph type="title"/>
          </p:nvPr>
        </p:nvSpPr>
        <p:spPr/>
        <p:txBody>
          <a:bodyPr>
            <a:normAutofit/>
          </a:bodyPr>
          <a:lstStyle/>
          <a:p>
            <a:pPr algn="ctr"/>
            <a:r>
              <a:rPr lang="en-GB" sz="3200" b="1" dirty="0"/>
              <a:t>COVID19 Impact</a:t>
            </a:r>
            <a:endParaRPr lang="en-US" sz="3200" dirty="0"/>
          </a:p>
        </p:txBody>
      </p:sp>
      <p:sp>
        <p:nvSpPr>
          <p:cNvPr id="3" name="Content Placeholder 2">
            <a:extLst>
              <a:ext uri="{FF2B5EF4-FFF2-40B4-BE49-F238E27FC236}">
                <a16:creationId xmlns:a16="http://schemas.microsoft.com/office/drawing/2014/main" id="{5B1A94CB-ACDE-450D-8110-1349453D9448}"/>
              </a:ext>
            </a:extLst>
          </p:cNvPr>
          <p:cNvSpPr>
            <a:spLocks noGrp="1"/>
          </p:cNvSpPr>
          <p:nvPr>
            <p:ph idx="1"/>
          </p:nvPr>
        </p:nvSpPr>
        <p:spPr>
          <a:xfrm>
            <a:off x="838200" y="1825625"/>
            <a:ext cx="4208362" cy="4351338"/>
          </a:xfrm>
        </p:spPr>
        <p:txBody>
          <a:bodyPr>
            <a:normAutofit/>
          </a:bodyPr>
          <a:lstStyle/>
          <a:p>
            <a:r>
              <a:rPr lang="en-US" sz="2400" dirty="0">
                <a:latin typeface="Arial" panose="020B0604020202020204" pitchFamily="34" charset="0"/>
              </a:rPr>
              <a:t>International tourists' arrivals fell 65% during first half of 2020 (WTO, 2020)</a:t>
            </a:r>
            <a:endParaRPr lang="en-US" sz="2400" dirty="0"/>
          </a:p>
          <a:p>
            <a:r>
              <a:rPr lang="en-US" sz="2400" dirty="0">
                <a:latin typeface="Arial" panose="020B0604020202020204" pitchFamily="34" charset="0"/>
              </a:rPr>
              <a:t>The world’s tourism sector could lose at least $1.2 trillion, or 1.5% of the global gross domestic product (GDP) (UNCTAD 2020)</a:t>
            </a:r>
          </a:p>
        </p:txBody>
      </p:sp>
      <p:pic>
        <p:nvPicPr>
          <p:cNvPr id="5" name="Picture 4">
            <a:extLst>
              <a:ext uri="{FF2B5EF4-FFF2-40B4-BE49-F238E27FC236}">
                <a16:creationId xmlns:a16="http://schemas.microsoft.com/office/drawing/2014/main" id="{C7756E49-D2C1-443E-85F7-4345A9FCFF5F}"/>
              </a:ext>
            </a:extLst>
          </p:cNvPr>
          <p:cNvPicPr>
            <a:picLocks noChangeAspect="1"/>
          </p:cNvPicPr>
          <p:nvPr/>
        </p:nvPicPr>
        <p:blipFill>
          <a:blip r:embed="rId2"/>
          <a:stretch>
            <a:fillRect/>
          </a:stretch>
        </p:blipFill>
        <p:spPr>
          <a:xfrm>
            <a:off x="5416952" y="1288000"/>
            <a:ext cx="6775048" cy="5570000"/>
          </a:xfrm>
          <a:prstGeom prst="rect">
            <a:avLst/>
          </a:prstGeom>
        </p:spPr>
      </p:pic>
      <p:sp>
        <p:nvSpPr>
          <p:cNvPr id="6" name="TextBox 5">
            <a:extLst>
              <a:ext uri="{FF2B5EF4-FFF2-40B4-BE49-F238E27FC236}">
                <a16:creationId xmlns:a16="http://schemas.microsoft.com/office/drawing/2014/main" id="{AC8A7C7E-08E6-4D4A-B13D-562C5E93086D}"/>
              </a:ext>
            </a:extLst>
          </p:cNvPr>
          <p:cNvSpPr txBox="1"/>
          <p:nvPr/>
        </p:nvSpPr>
        <p:spPr>
          <a:xfrm>
            <a:off x="5741043" y="6492875"/>
            <a:ext cx="5850882" cy="261610"/>
          </a:xfrm>
          <a:prstGeom prst="rect">
            <a:avLst/>
          </a:prstGeom>
          <a:noFill/>
        </p:spPr>
        <p:txBody>
          <a:bodyPr wrap="square" rtlCol="0">
            <a:spAutoFit/>
          </a:bodyPr>
          <a:lstStyle/>
          <a:p>
            <a:r>
              <a:rPr lang="en-US" sz="1100" dirty="0"/>
              <a:t>Source: https://www.unwto.org/unwto-tourism-recovery-tracker</a:t>
            </a:r>
          </a:p>
        </p:txBody>
      </p:sp>
    </p:spTree>
    <p:extLst>
      <p:ext uri="{BB962C8B-B14F-4D97-AF65-F5344CB8AC3E}">
        <p14:creationId xmlns:p14="http://schemas.microsoft.com/office/powerpoint/2010/main" val="2953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63379-EF03-4707-988D-868A57DF30D5}"/>
              </a:ext>
            </a:extLst>
          </p:cNvPr>
          <p:cNvPicPr>
            <a:picLocks noChangeAspect="1"/>
          </p:cNvPicPr>
          <p:nvPr/>
        </p:nvPicPr>
        <p:blipFill>
          <a:blip r:embed="rId3"/>
          <a:stretch>
            <a:fillRect/>
          </a:stretch>
        </p:blipFill>
        <p:spPr>
          <a:xfrm>
            <a:off x="1918744" y="737806"/>
            <a:ext cx="8405874" cy="4562857"/>
          </a:xfrm>
          <a:prstGeom prst="rect">
            <a:avLst/>
          </a:prstGeom>
        </p:spPr>
      </p:pic>
      <p:sp>
        <p:nvSpPr>
          <p:cNvPr id="2" name="Title 1">
            <a:extLst>
              <a:ext uri="{FF2B5EF4-FFF2-40B4-BE49-F238E27FC236}">
                <a16:creationId xmlns:a16="http://schemas.microsoft.com/office/drawing/2014/main" id="{9CAABFA5-F523-4EE7-ABDB-67DCF7EB62FC}"/>
              </a:ext>
            </a:extLst>
          </p:cNvPr>
          <p:cNvSpPr txBox="1">
            <a:spLocks/>
          </p:cNvSpPr>
          <p:nvPr/>
        </p:nvSpPr>
        <p:spPr>
          <a:xfrm>
            <a:off x="125402" y="-225083"/>
            <a:ext cx="116903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b="1" dirty="0"/>
          </a:p>
          <a:p>
            <a:pPr algn="ctr"/>
            <a:endParaRPr lang="en-GB" sz="2400" b="1" dirty="0"/>
          </a:p>
          <a:p>
            <a:pPr algn="ctr"/>
            <a:r>
              <a:rPr lang="en-GB" sz="2400" b="1" dirty="0"/>
              <a:t>Global Macroeconomic losses</a:t>
            </a:r>
            <a:endParaRPr lang="en-US" sz="2400" b="1" dirty="0"/>
          </a:p>
        </p:txBody>
      </p:sp>
      <p:sp>
        <p:nvSpPr>
          <p:cNvPr id="5" name="Rectangle 4">
            <a:extLst>
              <a:ext uri="{FF2B5EF4-FFF2-40B4-BE49-F238E27FC236}">
                <a16:creationId xmlns:a16="http://schemas.microsoft.com/office/drawing/2014/main" id="{01EE0D75-FC2F-4CCF-AB6B-F89D433F7FAC}"/>
              </a:ext>
            </a:extLst>
          </p:cNvPr>
          <p:cNvSpPr/>
          <p:nvPr/>
        </p:nvSpPr>
        <p:spPr>
          <a:xfrm>
            <a:off x="1867382" y="767769"/>
            <a:ext cx="2615408" cy="557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96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B1911-C235-461E-989A-836B6EAEC5E2}"/>
              </a:ext>
            </a:extLst>
          </p:cNvPr>
          <p:cNvPicPr>
            <a:picLocks noChangeAspect="1"/>
          </p:cNvPicPr>
          <p:nvPr/>
        </p:nvPicPr>
        <p:blipFill rotWithShape="1">
          <a:blip r:embed="rId2"/>
          <a:srcRect t="7776"/>
          <a:stretch/>
        </p:blipFill>
        <p:spPr>
          <a:xfrm>
            <a:off x="608339" y="1100480"/>
            <a:ext cx="10724515" cy="5154580"/>
          </a:xfrm>
          <a:prstGeom prst="rect">
            <a:avLst/>
          </a:prstGeom>
        </p:spPr>
      </p:pic>
      <p:sp>
        <p:nvSpPr>
          <p:cNvPr id="2" name="Title 1">
            <a:extLst>
              <a:ext uri="{FF2B5EF4-FFF2-40B4-BE49-F238E27FC236}">
                <a16:creationId xmlns:a16="http://schemas.microsoft.com/office/drawing/2014/main" id="{2FA4878E-0BD0-42B7-B923-F6D620BDF13A}"/>
              </a:ext>
            </a:extLst>
          </p:cNvPr>
          <p:cNvSpPr txBox="1">
            <a:spLocks/>
          </p:cNvSpPr>
          <p:nvPr/>
        </p:nvSpPr>
        <p:spPr>
          <a:xfrm>
            <a:off x="125402" y="-225083"/>
            <a:ext cx="116903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b="1" dirty="0"/>
          </a:p>
          <a:p>
            <a:pPr algn="ctr"/>
            <a:endParaRPr lang="en-GB" sz="2400" b="1" dirty="0"/>
          </a:p>
          <a:p>
            <a:pPr algn="ctr"/>
            <a:r>
              <a:rPr lang="en-GB" sz="2400" b="1" dirty="0"/>
              <a:t>Change GDP: 15 most affected countries, moderate scenario</a:t>
            </a:r>
            <a:endParaRPr lang="en-US" sz="2400" b="1" dirty="0"/>
          </a:p>
        </p:txBody>
      </p:sp>
    </p:spTree>
    <p:extLst>
      <p:ext uri="{BB962C8B-B14F-4D97-AF65-F5344CB8AC3E}">
        <p14:creationId xmlns:p14="http://schemas.microsoft.com/office/powerpoint/2010/main" val="399217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33ED2-F064-4FB4-97EC-47058502620C}"/>
              </a:ext>
            </a:extLst>
          </p:cNvPr>
          <p:cNvPicPr>
            <a:picLocks noChangeAspect="1"/>
          </p:cNvPicPr>
          <p:nvPr/>
        </p:nvPicPr>
        <p:blipFill rotWithShape="1">
          <a:blip r:embed="rId2"/>
          <a:srcRect t="8858"/>
          <a:stretch/>
        </p:blipFill>
        <p:spPr>
          <a:xfrm>
            <a:off x="482488" y="869796"/>
            <a:ext cx="10976217" cy="4719119"/>
          </a:xfrm>
          <a:prstGeom prst="rect">
            <a:avLst/>
          </a:prstGeom>
        </p:spPr>
      </p:pic>
      <p:sp>
        <p:nvSpPr>
          <p:cNvPr id="2" name="Title 1">
            <a:extLst>
              <a:ext uri="{FF2B5EF4-FFF2-40B4-BE49-F238E27FC236}">
                <a16:creationId xmlns:a16="http://schemas.microsoft.com/office/drawing/2014/main" id="{3EBD91AE-9F0B-4846-9CB5-9D4BEDC37238}"/>
              </a:ext>
            </a:extLst>
          </p:cNvPr>
          <p:cNvSpPr txBox="1">
            <a:spLocks/>
          </p:cNvSpPr>
          <p:nvPr/>
        </p:nvSpPr>
        <p:spPr>
          <a:xfrm>
            <a:off x="125402" y="-225083"/>
            <a:ext cx="116903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b="1" dirty="0"/>
          </a:p>
          <a:p>
            <a:pPr algn="ctr"/>
            <a:endParaRPr lang="en-GB" sz="2400" b="1" dirty="0"/>
          </a:p>
          <a:p>
            <a:pPr algn="ctr"/>
            <a:r>
              <a:rPr lang="en-GB" sz="2400" b="1" dirty="0"/>
              <a:t>Change in Skilled Wages (in % changes): 15 most affected countries</a:t>
            </a:r>
            <a:endParaRPr lang="en-US" sz="2400" b="1" dirty="0"/>
          </a:p>
        </p:txBody>
      </p:sp>
    </p:spTree>
    <p:extLst>
      <p:ext uri="{BB962C8B-B14F-4D97-AF65-F5344CB8AC3E}">
        <p14:creationId xmlns:p14="http://schemas.microsoft.com/office/powerpoint/2010/main" val="33599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D14D2-0080-41DB-8AB1-B42E941E4055}"/>
              </a:ext>
            </a:extLst>
          </p:cNvPr>
          <p:cNvPicPr>
            <a:picLocks noChangeAspect="1"/>
          </p:cNvPicPr>
          <p:nvPr/>
        </p:nvPicPr>
        <p:blipFill rotWithShape="1">
          <a:blip r:embed="rId2"/>
          <a:srcRect t="9574"/>
          <a:stretch/>
        </p:blipFill>
        <p:spPr>
          <a:xfrm>
            <a:off x="979902" y="860884"/>
            <a:ext cx="10372039" cy="4905917"/>
          </a:xfrm>
          <a:prstGeom prst="rect">
            <a:avLst/>
          </a:prstGeom>
        </p:spPr>
      </p:pic>
      <p:sp>
        <p:nvSpPr>
          <p:cNvPr id="4" name="Title 1">
            <a:extLst>
              <a:ext uri="{FF2B5EF4-FFF2-40B4-BE49-F238E27FC236}">
                <a16:creationId xmlns:a16="http://schemas.microsoft.com/office/drawing/2014/main" id="{8A5D9469-D670-44A9-A6CC-75003BA7B5E1}"/>
              </a:ext>
            </a:extLst>
          </p:cNvPr>
          <p:cNvSpPr txBox="1">
            <a:spLocks/>
          </p:cNvSpPr>
          <p:nvPr/>
        </p:nvSpPr>
        <p:spPr>
          <a:xfrm>
            <a:off x="125402" y="-225083"/>
            <a:ext cx="116903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b="1" dirty="0"/>
          </a:p>
          <a:p>
            <a:pPr algn="ctr"/>
            <a:endParaRPr lang="en-GB" sz="2400" b="1" dirty="0"/>
          </a:p>
          <a:p>
            <a:pPr algn="ctr"/>
            <a:r>
              <a:rPr lang="en-GB" sz="2400" b="1" dirty="0"/>
              <a:t>Change in Unskilled Employment (in % changes): 15 most affected countries</a:t>
            </a:r>
            <a:endParaRPr lang="en-US" sz="2400" b="1" dirty="0"/>
          </a:p>
        </p:txBody>
      </p:sp>
    </p:spTree>
    <p:extLst>
      <p:ext uri="{BB962C8B-B14F-4D97-AF65-F5344CB8AC3E}">
        <p14:creationId xmlns:p14="http://schemas.microsoft.com/office/powerpoint/2010/main" val="56258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ize_x002d_of_x002d_island xmlns="4af7f3f0-e855-427e-b662-282e9a289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EB5E31CA86AF4E9073220BDE10181D" ma:contentTypeVersion="13" ma:contentTypeDescription="Crée un document." ma:contentTypeScope="" ma:versionID="d8047003081074d89123ceb6ffb706a4">
  <xsd:schema xmlns:xsd="http://www.w3.org/2001/XMLSchema" xmlns:xs="http://www.w3.org/2001/XMLSchema" xmlns:p="http://schemas.microsoft.com/office/2006/metadata/properties" xmlns:ns2="4af7f3f0-e855-427e-b662-282e9a289fff" xmlns:ns3="7d053c58-1f97-4d34-bcfa-28b8fa6aacc8" targetNamespace="http://schemas.microsoft.com/office/2006/metadata/properties" ma:root="true" ma:fieldsID="adce9af338ef8ddec3eb2e7fe8cf1401" ns2:_="" ns3:_="">
    <xsd:import namespace="4af7f3f0-e855-427e-b662-282e9a289fff"/>
    <xsd:import namespace="7d053c58-1f97-4d34-bcfa-28b8fa6aac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size_x002d_of_x002d_isla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7f3f0-e855-427e-b662-282e9a289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ize_x002d_of_x002d_island" ma:index="20" nillable="true" ma:displayName="size-of-island" ma:format="Dropdown" ma:internalName="size_x002d_of_x002d_isla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053c58-1f97-4d34-bcfa-28b8fa6aacc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B1ED5A-7DE9-450E-B3BF-01BB6E3CF31D}">
  <ds:schemaRefs>
    <ds:schemaRef ds:uri="http://schemas.microsoft.com/sharepoint/v3/contenttype/forms"/>
  </ds:schemaRefs>
</ds:datastoreItem>
</file>

<file path=customXml/itemProps2.xml><?xml version="1.0" encoding="utf-8"?>
<ds:datastoreItem xmlns:ds="http://schemas.openxmlformats.org/officeDocument/2006/customXml" ds:itemID="{83A0844A-FA5C-46B9-BF39-236E7CA7472B}">
  <ds:schemaRefs>
    <ds:schemaRef ds:uri="http://schemas.microsoft.com/office/2006/metadata/properties"/>
    <ds:schemaRef ds:uri="http://schemas.microsoft.com/office/infopath/2007/PartnerControls"/>
    <ds:schemaRef ds:uri="4af7f3f0-e855-427e-b662-282e9a289fff"/>
  </ds:schemaRefs>
</ds:datastoreItem>
</file>

<file path=customXml/itemProps3.xml><?xml version="1.0" encoding="utf-8"?>
<ds:datastoreItem xmlns:ds="http://schemas.openxmlformats.org/officeDocument/2006/customXml" ds:itemID="{F9D3BCF5-BFF0-45A4-BE6E-7EE357EC8331}"/>
</file>

<file path=docProps/app.xml><?xml version="1.0" encoding="utf-8"?>
<Properties xmlns="http://schemas.openxmlformats.org/officeDocument/2006/extended-properties" xmlns:vt="http://schemas.openxmlformats.org/officeDocument/2006/docPropsVTypes">
  <TotalTime>667</TotalTime>
  <Words>1282</Words>
  <Application>Microsoft Office PowerPoint</Application>
  <PresentationFormat>Widescreen</PresentationFormat>
  <Paragraphs>135</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Symbol</vt:lpstr>
      <vt:lpstr>Times New Roman</vt:lpstr>
      <vt:lpstr>Wingdings</vt:lpstr>
      <vt:lpstr>Office Theme</vt:lpstr>
      <vt:lpstr>Costal tourism, impacts on vulnerable populations and options for recovery  The 15th Annual Session of Global Forum on Human Settlements 2020   David Vivas, Legal Affairs Officer and Claudia Contreras, Economic Affairs Office 15 October 2020 </vt:lpstr>
      <vt:lpstr>Outline</vt:lpstr>
      <vt:lpstr>Global trends</vt:lpstr>
      <vt:lpstr>Inbound tourism expenditure  as share of GDP, 2018</vt:lpstr>
      <vt:lpstr>COVID19 Impact</vt:lpstr>
      <vt:lpstr>PowerPoint Presentation</vt:lpstr>
      <vt:lpstr>PowerPoint Presentation</vt:lpstr>
      <vt:lpstr>PowerPoint Presentation</vt:lpstr>
      <vt:lpstr>PowerPoint Presentation</vt:lpstr>
      <vt:lpstr>Examples measures taken to respond to covid-19 pandemic in the coastal tourism sector</vt:lpstr>
      <vt:lpstr>Short term measures  </vt:lpstr>
      <vt:lpstr>Medium- and Long-Term measures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Costal tourism, impacts on vulnerable populations and options for recovery The 15th Annual Session of Global Forum on Human Settlements 2020  October 15 - 16, 2020 </dc:title>
  <dc:creator>Claudia Contreras</dc:creator>
  <cp:lastModifiedBy>David Jose Vivas Eugui</cp:lastModifiedBy>
  <cp:revision>9</cp:revision>
  <dcterms:created xsi:type="dcterms:W3CDTF">2020-09-15T11:28:41Z</dcterms:created>
  <dcterms:modified xsi:type="dcterms:W3CDTF">2020-10-02T10:03:49Z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0x01010095EB5E31CA86AF4E9073220BDE10181D</vt:lpwstr>
  </property>
</Properties>
</file>